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4" r:id="rId3"/>
    <p:sldId id="258" r:id="rId4"/>
    <p:sldId id="259" r:id="rId5"/>
    <p:sldId id="261" r:id="rId6"/>
    <p:sldId id="262" r:id="rId7"/>
    <p:sldId id="260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-975" y="-45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43432D-2D09-40CB-AD13-794E1EB644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0907B7-58FD-4244-9CBA-89E46B74A0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AB9D3B-35DE-4311-A0BB-CD8DA6CB60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AB4732-7798-450C-A251-172215231F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D7D1DB-D61C-4150-B366-24A9E9006C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5C24FF-A6A4-4594-BE2F-AE0BEEF2A3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211BDF-66C8-4F8B-BE2C-D8277658482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3381C2-2727-45BC-99ED-E184EEBCF19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ED839B-C6F0-42B8-8986-42E63512FB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A91439-C570-484E-A776-4331D12AA2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3784F8-3E48-4AD5-AEC6-E5C8B849525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51A394D9-7F31-4B0C-B6FF-0DBC501270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5029200"/>
            <a:ext cx="6400800" cy="609600"/>
          </a:xfrm>
        </p:spPr>
        <p:txBody>
          <a:bodyPr/>
          <a:lstStyle/>
          <a:p>
            <a:pPr eaLnBrk="1" hangingPunct="1"/>
            <a:r>
              <a:rPr lang="en-US" sz="1600" smtClean="0"/>
              <a:t>De Anza College</a:t>
            </a:r>
          </a:p>
          <a:p>
            <a:pPr eaLnBrk="1" hangingPunct="1"/>
            <a:r>
              <a:rPr lang="en-US" sz="1600" smtClean="0"/>
              <a:t>Instructor: Clare Nguyen</a:t>
            </a:r>
          </a:p>
        </p:txBody>
      </p:sp>
      <p:sp>
        <p:nvSpPr>
          <p:cNvPr id="2051" name="Rectangle 4"/>
          <p:cNvSpPr>
            <a:spLocks noChangeArrowheads="1"/>
          </p:cNvSpPr>
          <p:nvPr/>
        </p:nvSpPr>
        <p:spPr bwMode="auto">
          <a:xfrm>
            <a:off x="762000" y="990600"/>
            <a:ext cx="77724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2800">
                <a:solidFill>
                  <a:schemeClr val="tx2"/>
                </a:solidFill>
              </a:rPr>
              <a:t>CIS 18A</a:t>
            </a:r>
            <a:br>
              <a:rPr lang="en-US" sz="2800">
                <a:solidFill>
                  <a:schemeClr val="tx2"/>
                </a:solidFill>
              </a:rPr>
            </a:br>
            <a:r>
              <a:rPr lang="en-US" sz="2800">
                <a:solidFill>
                  <a:schemeClr val="tx2"/>
                </a:solidFill>
              </a:rPr>
              <a:t>Introduction to Linux / Unix</a:t>
            </a:r>
            <a:r>
              <a:rPr lang="en-US" sz="3200">
                <a:solidFill>
                  <a:schemeClr val="tx2"/>
                </a:solidFill>
              </a:rPr>
              <a:t/>
            </a:r>
            <a:br>
              <a:rPr lang="en-US" sz="3200">
                <a:solidFill>
                  <a:schemeClr val="tx2"/>
                </a:solidFill>
              </a:rPr>
            </a:br>
            <a:r>
              <a:rPr lang="en-US" sz="3200">
                <a:solidFill>
                  <a:schemeClr val="tx2"/>
                </a:solidFill>
              </a:rPr>
              <a:t/>
            </a:r>
            <a:br>
              <a:rPr lang="en-US" sz="3200">
                <a:solidFill>
                  <a:schemeClr val="tx2"/>
                </a:solidFill>
              </a:rPr>
            </a:br>
            <a:r>
              <a:rPr lang="en-US" sz="3200">
                <a:solidFill>
                  <a:schemeClr val="tx2"/>
                </a:solidFill>
              </a:rPr>
              <a:t>Regular Files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pPr eaLnBrk="1" hangingPunct="1"/>
            <a:r>
              <a:rPr lang="en-US" sz="2800" smtClean="0">
                <a:solidFill>
                  <a:schemeClr val="hlink"/>
                </a:solidFill>
              </a:rPr>
              <a:t>rm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143000"/>
            <a:ext cx="7239000" cy="4525963"/>
          </a:xfrm>
        </p:spPr>
        <p:txBody>
          <a:bodyPr/>
          <a:lstStyle/>
          <a:p>
            <a:pPr eaLnBrk="1" hangingPunct="1">
              <a:defRPr/>
            </a:pPr>
            <a:r>
              <a:rPr lang="en-US" sz="2000" dirty="0" err="1" smtClean="0">
                <a:solidFill>
                  <a:schemeClr val="hlink"/>
                </a:solidFill>
              </a:rPr>
              <a:t>rm</a:t>
            </a:r>
            <a:r>
              <a:rPr lang="en-US" sz="2000" dirty="0" smtClean="0"/>
              <a:t>: (for </a:t>
            </a:r>
            <a:r>
              <a:rPr lang="en-US" sz="2000" b="1" u="sng" dirty="0" smtClean="0"/>
              <a:t>r</a:t>
            </a:r>
            <a:r>
              <a:rPr lang="en-US" sz="2000" dirty="0" smtClean="0"/>
              <a:t>e</a:t>
            </a:r>
            <a:r>
              <a:rPr lang="en-US" sz="2000" b="1" u="sng" dirty="0" smtClean="0"/>
              <a:t>m</a:t>
            </a:r>
            <a:r>
              <a:rPr lang="en-US" sz="2000" dirty="0" smtClean="0"/>
              <a:t>ove) will delete a </a:t>
            </a:r>
            <a:r>
              <a:rPr lang="en-US" sz="2000" dirty="0" smtClean="0"/>
              <a:t>file.</a:t>
            </a:r>
            <a:endParaRPr lang="en-US" sz="2000" dirty="0" smtClean="0"/>
          </a:p>
          <a:p>
            <a:pPr eaLnBrk="1" hangingPunct="1">
              <a:defRPr/>
            </a:pPr>
            <a:r>
              <a:rPr lang="en-US" sz="2000" dirty="0" smtClean="0"/>
              <a:t>Common format:    </a:t>
            </a:r>
            <a:r>
              <a:rPr lang="en-US" sz="2000" dirty="0" err="1" smtClean="0">
                <a:solidFill>
                  <a:schemeClr val="hlink"/>
                </a:solidFill>
              </a:rPr>
              <a:t>rm</a:t>
            </a:r>
            <a:r>
              <a:rPr lang="en-US" sz="2000" dirty="0" smtClean="0">
                <a:solidFill>
                  <a:schemeClr val="hlink"/>
                </a:solidFill>
              </a:rPr>
              <a:t> 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filename       </a:t>
            </a:r>
          </a:p>
          <a:p>
            <a:pPr lvl="1" eaLnBrk="1" hangingPunct="1">
              <a:buFontTx/>
              <a:buNone/>
              <a:defRPr/>
            </a:pPr>
            <a:r>
              <a:rPr lang="en-US" sz="1800" dirty="0" smtClean="0"/>
              <a:t>	</a:t>
            </a:r>
            <a:r>
              <a:rPr lang="en-US" sz="2000" dirty="0" smtClean="0"/>
              <a:t>where </a:t>
            </a:r>
            <a:r>
              <a:rPr lang="en-US" sz="2000" dirty="0" smtClean="0">
                <a:solidFill>
                  <a:schemeClr val="bg2"/>
                </a:solidFill>
              </a:rPr>
              <a:t>filename</a:t>
            </a:r>
            <a:r>
              <a:rPr lang="en-US" sz="2000" dirty="0" smtClean="0"/>
              <a:t> is required</a:t>
            </a:r>
          </a:p>
          <a:p>
            <a:pPr eaLnBrk="1" hangingPunct="1">
              <a:defRPr/>
            </a:pPr>
            <a:r>
              <a:rPr lang="en-US" sz="2000" dirty="0" err="1" smtClean="0">
                <a:solidFill>
                  <a:schemeClr val="hlink"/>
                </a:solidFill>
              </a:rPr>
              <a:t>rm</a:t>
            </a:r>
            <a:r>
              <a:rPr lang="en-US" sz="2000" dirty="0" smtClean="0"/>
              <a:t> will also accept a file list, where each of the file in the list will be </a:t>
            </a:r>
            <a:r>
              <a:rPr lang="en-US" sz="2000" dirty="0" smtClean="0"/>
              <a:t>deleted.</a:t>
            </a:r>
            <a:endParaRPr lang="en-US" sz="2000" dirty="0" smtClean="0"/>
          </a:p>
          <a:p>
            <a:pPr eaLnBrk="1" hangingPunct="1">
              <a:defRPr/>
            </a:pPr>
            <a:r>
              <a:rPr lang="en-US" sz="2000" dirty="0" smtClean="0"/>
              <a:t>To have the system ask for confirmation before deleting the file:     	</a:t>
            </a:r>
            <a:r>
              <a:rPr lang="en-US" sz="2000" dirty="0" err="1" smtClean="0">
                <a:solidFill>
                  <a:schemeClr val="hlink"/>
                </a:solidFill>
              </a:rPr>
              <a:t>rm</a:t>
            </a:r>
            <a:r>
              <a:rPr lang="en-US" sz="2000" dirty="0" smtClean="0">
                <a:solidFill>
                  <a:schemeClr val="hlink"/>
                </a:solidFill>
              </a:rPr>
              <a:t>  –</a:t>
            </a:r>
            <a:r>
              <a:rPr lang="en-US" sz="2000" dirty="0" err="1" smtClean="0">
                <a:solidFill>
                  <a:schemeClr val="hlink"/>
                </a:solidFill>
              </a:rPr>
              <a:t>i</a:t>
            </a:r>
            <a:r>
              <a:rPr lang="en-US" sz="2000" dirty="0" smtClean="0">
                <a:solidFill>
                  <a:schemeClr val="hlink"/>
                </a:solidFill>
              </a:rPr>
              <a:t> 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filename </a:t>
            </a:r>
          </a:p>
          <a:p>
            <a:pPr lvl="1" eaLnBrk="1" hangingPunct="1">
              <a:defRPr/>
            </a:pPr>
            <a:r>
              <a:rPr lang="en-US" sz="2000" dirty="0" smtClean="0"/>
              <a:t>the </a:t>
            </a:r>
            <a:r>
              <a:rPr lang="en-US" sz="2000" dirty="0" err="1" smtClean="0">
                <a:solidFill>
                  <a:schemeClr val="hlink"/>
                </a:solidFill>
              </a:rPr>
              <a:t>i</a:t>
            </a:r>
            <a:r>
              <a:rPr lang="en-US" sz="2000" dirty="0" smtClean="0"/>
              <a:t> option is for</a:t>
            </a:r>
            <a:r>
              <a:rPr lang="en-US" sz="2000" b="1" u="sng" dirty="0" smtClean="0"/>
              <a:t> </a:t>
            </a:r>
            <a:r>
              <a:rPr lang="en-US" sz="2000" b="1" u="sng" dirty="0" smtClean="0"/>
              <a:t>i</a:t>
            </a:r>
            <a:r>
              <a:rPr lang="en-US" sz="2000" dirty="0" smtClean="0"/>
              <a:t>nteractive.</a:t>
            </a:r>
            <a:endParaRPr lang="en-US" sz="2000" dirty="0" smtClean="0"/>
          </a:p>
          <a:p>
            <a:pPr lvl="1" eaLnBrk="1" hangingPunct="1">
              <a:defRPr/>
            </a:pPr>
            <a:r>
              <a:rPr lang="en-US" sz="2000" dirty="0" smtClean="0"/>
              <a:t>answer </a:t>
            </a:r>
            <a:r>
              <a:rPr lang="en-US" sz="2000" dirty="0" smtClean="0">
                <a:solidFill>
                  <a:schemeClr val="hlink"/>
                </a:solidFill>
              </a:rPr>
              <a:t>y</a:t>
            </a:r>
            <a:r>
              <a:rPr lang="en-US" sz="2000" dirty="0" smtClean="0"/>
              <a:t> for delete, </a:t>
            </a:r>
            <a:r>
              <a:rPr lang="en-US" sz="2000" dirty="0" smtClean="0">
                <a:solidFill>
                  <a:schemeClr val="hlink"/>
                </a:solidFill>
              </a:rPr>
              <a:t>n</a:t>
            </a:r>
            <a:r>
              <a:rPr lang="en-US" sz="2000" dirty="0" smtClean="0"/>
              <a:t> for not </a:t>
            </a:r>
            <a:r>
              <a:rPr lang="en-US" sz="2000" dirty="0" smtClean="0"/>
              <a:t>delete.</a:t>
            </a:r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8229600" cy="685800"/>
          </a:xfrm>
        </p:spPr>
        <p:txBody>
          <a:bodyPr/>
          <a:lstStyle/>
          <a:p>
            <a:pPr eaLnBrk="1" hangingPunct="1"/>
            <a:r>
              <a:rPr lang="en-US" sz="2800" smtClean="0"/>
              <a:t>Wildcards or Filename Expansion </a:t>
            </a:r>
            <a:r>
              <a:rPr lang="en-US" sz="2000" smtClean="0"/>
              <a:t>(1 of 3)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066800"/>
            <a:ext cx="8077200" cy="46783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 smtClean="0"/>
              <a:t>Some of the commands working with files accept a file list. 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smtClean="0"/>
              <a:t>One way to enter a file list is by typing each filename individually, separated by space. An easier way is by using wildcards.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smtClean="0"/>
              <a:t>Wildcard characters are used in a filename, </a:t>
            </a:r>
            <a:r>
              <a:rPr lang="en-US" sz="2000" i="1" smtClean="0"/>
              <a:t>in place of</a:t>
            </a:r>
            <a:r>
              <a:rPr lang="en-US" sz="2000" smtClean="0"/>
              <a:t> or </a:t>
            </a:r>
            <a:r>
              <a:rPr lang="en-US" sz="2000" i="1" smtClean="0"/>
              <a:t>in addition to</a:t>
            </a:r>
            <a:r>
              <a:rPr lang="en-US" sz="2000" smtClean="0"/>
              <a:t> the characters in the filename. 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smtClean="0"/>
              <a:t>Each wildcard in a filename is interpreted by the shell to match a set of characters, rather than one single character. Thus the shell </a:t>
            </a:r>
            <a:r>
              <a:rPr lang="en-US" sz="2000" i="1" smtClean="0"/>
              <a:t>expands</a:t>
            </a:r>
            <a:r>
              <a:rPr lang="en-US" sz="2000" smtClean="0"/>
              <a:t> the wildcard character in a given filename to match any number of existing filenames. 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smtClean="0"/>
              <a:t>Wildcard characters: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smtClean="0">
                <a:solidFill>
                  <a:schemeClr val="hlink"/>
                </a:solidFill>
              </a:rPr>
              <a:t>?</a:t>
            </a:r>
            <a:r>
              <a:rPr lang="en-US" sz="2000" smtClean="0"/>
              <a:t>    matches any </a:t>
            </a:r>
            <a:r>
              <a:rPr lang="en-US" sz="2000" u="sng" smtClean="0"/>
              <a:t>one</a:t>
            </a:r>
            <a:r>
              <a:rPr lang="en-US" sz="2000" smtClean="0"/>
              <a:t> character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smtClean="0">
                <a:solidFill>
                  <a:schemeClr val="hlink"/>
                </a:solidFill>
              </a:rPr>
              <a:t>*</a:t>
            </a:r>
            <a:r>
              <a:rPr lang="en-US" sz="2000" smtClean="0"/>
              <a:t>     matches 0 or more of any character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smtClean="0">
                <a:solidFill>
                  <a:schemeClr val="hlink"/>
                </a:solidFill>
              </a:rPr>
              <a:t>[ </a:t>
            </a:r>
            <a:r>
              <a:rPr lang="en-US" sz="2000" smtClean="0">
                <a:solidFill>
                  <a:schemeClr val="bg2"/>
                </a:solidFill>
              </a:rPr>
              <a:t>character set</a:t>
            </a:r>
            <a:r>
              <a:rPr lang="en-US" sz="2000" smtClean="0">
                <a:solidFill>
                  <a:schemeClr val="hlink"/>
                </a:solidFill>
              </a:rPr>
              <a:t> ]</a:t>
            </a:r>
            <a:r>
              <a:rPr lang="en-US" sz="2000" smtClean="0"/>
              <a:t>   matches any one character in the </a:t>
            </a:r>
            <a:r>
              <a:rPr lang="en-US" sz="2000" smtClean="0">
                <a:solidFill>
                  <a:schemeClr val="bg2"/>
                </a:solidFill>
              </a:rPr>
              <a:t>character set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731838"/>
          </a:xfrm>
        </p:spPr>
        <p:txBody>
          <a:bodyPr/>
          <a:lstStyle/>
          <a:p>
            <a:pPr eaLnBrk="1" hangingPunct="1"/>
            <a:r>
              <a:rPr lang="en-US" sz="2800" smtClean="0"/>
              <a:t>Wildcards or Filename Expansion </a:t>
            </a:r>
            <a:r>
              <a:rPr lang="en-US" sz="2000" smtClean="0"/>
              <a:t>(2 of 3)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762000"/>
            <a:ext cx="8229600" cy="57150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sz="2000" dirty="0" smtClean="0"/>
              <a:t>Examples of using </a:t>
            </a:r>
            <a:r>
              <a:rPr lang="en-US" sz="2000" dirty="0" smtClean="0">
                <a:solidFill>
                  <a:schemeClr val="hlink"/>
                </a:solidFill>
              </a:rPr>
              <a:t>?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000" dirty="0" smtClean="0"/>
              <a:t>The name</a:t>
            </a:r>
            <a:r>
              <a:rPr lang="en-US" sz="2000" dirty="0" smtClean="0">
                <a:solidFill>
                  <a:schemeClr val="hlink"/>
                </a:solidFill>
              </a:rPr>
              <a:t> </a:t>
            </a:r>
            <a:r>
              <a:rPr lang="en-US" sz="2000" dirty="0" smtClean="0">
                <a:solidFill>
                  <a:schemeClr val="bg2"/>
                </a:solidFill>
              </a:rPr>
              <a:t>lab?</a:t>
            </a:r>
            <a:r>
              <a:rPr lang="en-US" sz="2000" dirty="0" smtClean="0">
                <a:solidFill>
                  <a:schemeClr val="hlink"/>
                </a:solidFill>
              </a:rPr>
              <a:t> </a:t>
            </a:r>
            <a:r>
              <a:rPr lang="en-US" sz="2000" dirty="0" smtClean="0"/>
              <a:t>will match any filename that has </a:t>
            </a:r>
            <a:r>
              <a:rPr lang="en-US" sz="2000" dirty="0" smtClean="0">
                <a:solidFill>
                  <a:schemeClr val="bg2"/>
                </a:solidFill>
              </a:rPr>
              <a:t>lab</a:t>
            </a:r>
            <a:r>
              <a:rPr lang="en-US" sz="2000" dirty="0" smtClean="0"/>
              <a:t> and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exactly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chemeClr val="bg2"/>
                </a:solidFill>
              </a:rPr>
              <a:t>1 more character</a:t>
            </a:r>
            <a:r>
              <a:rPr lang="en-US" sz="2000" dirty="0" smtClean="0"/>
              <a:t>. 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dirty="0" smtClean="0"/>
              <a:t>	For example, it can match the actual filenames </a:t>
            </a:r>
            <a:r>
              <a:rPr lang="en-US" sz="2000" dirty="0" smtClean="0">
                <a:solidFill>
                  <a:schemeClr val="bg2"/>
                </a:solidFill>
              </a:rPr>
              <a:t>lab1</a:t>
            </a:r>
            <a:r>
              <a:rPr lang="en-US" sz="2000" dirty="0" smtClean="0"/>
              <a:t>, </a:t>
            </a:r>
            <a:r>
              <a:rPr lang="en-US" sz="2000" dirty="0" err="1" smtClean="0">
                <a:solidFill>
                  <a:schemeClr val="bg2"/>
                </a:solidFill>
              </a:rPr>
              <a:t>labA</a:t>
            </a:r>
            <a:r>
              <a:rPr lang="en-US" sz="2000" dirty="0" smtClean="0"/>
              <a:t>, or </a:t>
            </a:r>
            <a:r>
              <a:rPr lang="en-US" sz="2000" dirty="0" smtClean="0">
                <a:solidFill>
                  <a:schemeClr val="bg2"/>
                </a:solidFill>
              </a:rPr>
              <a:t>labs</a:t>
            </a:r>
            <a:r>
              <a:rPr lang="en-US" sz="2000" dirty="0" smtClean="0"/>
              <a:t>, but will not match </a:t>
            </a:r>
            <a:r>
              <a:rPr lang="en-US" sz="2000" dirty="0" smtClean="0">
                <a:solidFill>
                  <a:schemeClr val="bg2"/>
                </a:solidFill>
              </a:rPr>
              <a:t>lab12</a:t>
            </a:r>
            <a:r>
              <a:rPr lang="en-US" sz="2000" dirty="0" smtClean="0"/>
              <a:t> (2 characters after </a:t>
            </a:r>
            <a:r>
              <a:rPr lang="en-US" sz="2000" dirty="0" smtClean="0">
                <a:solidFill>
                  <a:schemeClr val="bg2"/>
                </a:solidFill>
              </a:rPr>
              <a:t>lab</a:t>
            </a:r>
            <a:r>
              <a:rPr lang="en-US" sz="2000" dirty="0" smtClean="0"/>
              <a:t>), </a:t>
            </a:r>
            <a:r>
              <a:rPr lang="en-US" sz="2000" dirty="0" smtClean="0">
                <a:solidFill>
                  <a:schemeClr val="bg2"/>
                </a:solidFill>
              </a:rPr>
              <a:t>lab</a:t>
            </a:r>
            <a:r>
              <a:rPr lang="en-US" sz="2000" dirty="0" smtClean="0"/>
              <a:t> (no character after </a:t>
            </a:r>
            <a:r>
              <a:rPr lang="en-US" sz="2000" dirty="0" smtClean="0">
                <a:solidFill>
                  <a:schemeClr val="bg2"/>
                </a:solidFill>
              </a:rPr>
              <a:t>lab</a:t>
            </a:r>
            <a:r>
              <a:rPr lang="en-US" sz="2000" dirty="0" smtClean="0"/>
              <a:t>), or </a:t>
            </a:r>
            <a:r>
              <a:rPr lang="en-US" sz="2000" dirty="0" smtClean="0">
                <a:solidFill>
                  <a:schemeClr val="bg2"/>
                </a:solidFill>
              </a:rPr>
              <a:t>laboratory</a:t>
            </a:r>
            <a:r>
              <a:rPr lang="en-US" sz="2000" dirty="0" smtClean="0"/>
              <a:t> (too many characters after </a:t>
            </a:r>
            <a:r>
              <a:rPr lang="en-US" sz="2000" dirty="0" smtClean="0">
                <a:solidFill>
                  <a:schemeClr val="bg2"/>
                </a:solidFill>
              </a:rPr>
              <a:t>lab</a:t>
            </a:r>
            <a:r>
              <a:rPr lang="en-US" sz="2000" dirty="0" smtClean="0"/>
              <a:t>).</a:t>
            </a:r>
            <a:endParaRPr lang="en-US" sz="2000" dirty="0" smtClean="0"/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000" dirty="0" smtClean="0"/>
              <a:t>The name </a:t>
            </a:r>
            <a:r>
              <a:rPr lang="en-US" sz="2000" dirty="0" smtClean="0">
                <a:solidFill>
                  <a:schemeClr val="bg2"/>
                </a:solidFill>
              </a:rPr>
              <a:t>my???file</a:t>
            </a:r>
            <a:r>
              <a:rPr lang="en-US" sz="2000" dirty="0" smtClean="0"/>
              <a:t> will match any filename that starts with </a:t>
            </a:r>
            <a:r>
              <a:rPr lang="en-US" sz="2000" dirty="0" smtClean="0">
                <a:solidFill>
                  <a:schemeClr val="bg2"/>
                </a:solidFill>
              </a:rPr>
              <a:t>my</a:t>
            </a:r>
            <a:r>
              <a:rPr lang="en-US" sz="2000" dirty="0" smtClean="0"/>
              <a:t>, followed by </a:t>
            </a:r>
            <a:r>
              <a:rPr lang="en-US" sz="2000" dirty="0" smtClean="0">
                <a:solidFill>
                  <a:schemeClr val="bg2"/>
                </a:solidFill>
              </a:rPr>
              <a:t>any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chemeClr val="bg2"/>
                </a:solidFill>
              </a:rPr>
              <a:t>3 characters</a:t>
            </a:r>
            <a:r>
              <a:rPr lang="en-US" sz="2000" dirty="0" smtClean="0"/>
              <a:t>, and ending with </a:t>
            </a:r>
            <a:r>
              <a:rPr lang="en-US" sz="2000" dirty="0" smtClean="0">
                <a:solidFill>
                  <a:schemeClr val="bg2"/>
                </a:solidFill>
              </a:rPr>
              <a:t>file.</a:t>
            </a:r>
            <a:endParaRPr lang="en-US" sz="2000" dirty="0" smtClean="0">
              <a:solidFill>
                <a:schemeClr val="bg2"/>
              </a:solidFill>
            </a:endParaRPr>
          </a:p>
          <a:p>
            <a:pPr lvl="2" eaLnBrk="1" hangingPunct="1">
              <a:lnSpc>
                <a:spcPct val="80000"/>
              </a:lnSpc>
              <a:defRPr/>
            </a:pPr>
            <a:r>
              <a:rPr lang="en-US" sz="2000" dirty="0" smtClean="0"/>
              <a:t>The </a:t>
            </a:r>
            <a:r>
              <a:rPr lang="en-US" sz="2000" dirty="0" smtClean="0">
                <a:solidFill>
                  <a:schemeClr val="hlink"/>
                </a:solidFill>
              </a:rPr>
              <a:t>? </a:t>
            </a:r>
            <a:r>
              <a:rPr lang="en-US" sz="2000" dirty="0" smtClean="0"/>
              <a:t>can be used one after another to specify a specific number of characters in the </a:t>
            </a:r>
            <a:r>
              <a:rPr lang="en-US" sz="2000" dirty="0" smtClean="0"/>
              <a:t>filename.</a:t>
            </a:r>
            <a:endParaRPr lang="en-US" sz="2000" dirty="0" smtClean="0"/>
          </a:p>
          <a:p>
            <a:pPr eaLnBrk="1" hangingPunct="1">
              <a:lnSpc>
                <a:spcPct val="80000"/>
              </a:lnSpc>
              <a:spcBef>
                <a:spcPts val="1200"/>
              </a:spcBef>
              <a:defRPr/>
            </a:pPr>
            <a:r>
              <a:rPr lang="en-US" sz="2000" dirty="0" smtClean="0"/>
              <a:t>Examples of using </a:t>
            </a:r>
            <a:r>
              <a:rPr lang="en-US" sz="2000" dirty="0" smtClean="0">
                <a:solidFill>
                  <a:schemeClr val="hlink"/>
                </a:solidFill>
              </a:rPr>
              <a:t>*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000" dirty="0" smtClean="0"/>
              <a:t>The name </a:t>
            </a:r>
            <a:r>
              <a:rPr lang="en-US" sz="2000" dirty="0" smtClean="0">
                <a:solidFill>
                  <a:schemeClr val="bg2"/>
                </a:solidFill>
              </a:rPr>
              <a:t>lab*</a:t>
            </a:r>
            <a:r>
              <a:rPr lang="en-US" sz="2000" dirty="0" smtClean="0"/>
              <a:t> will match any filename that has </a:t>
            </a:r>
            <a:r>
              <a:rPr lang="en-US" sz="2000" dirty="0" smtClean="0">
                <a:solidFill>
                  <a:schemeClr val="bg2"/>
                </a:solidFill>
              </a:rPr>
              <a:t>lab</a:t>
            </a:r>
            <a:r>
              <a:rPr lang="en-US" sz="2000" dirty="0" smtClean="0"/>
              <a:t> and </a:t>
            </a:r>
            <a:r>
              <a:rPr lang="en-US" sz="2000" dirty="0" smtClean="0">
                <a:solidFill>
                  <a:schemeClr val="bg2"/>
                </a:solidFill>
              </a:rPr>
              <a:t>0 or any number of characters after</a:t>
            </a:r>
            <a:r>
              <a:rPr lang="en-US" sz="2000" dirty="0" smtClean="0"/>
              <a:t>. It can match </a:t>
            </a:r>
            <a:r>
              <a:rPr lang="en-US" sz="2000" dirty="0" smtClean="0">
                <a:solidFill>
                  <a:schemeClr val="bg2"/>
                </a:solidFill>
              </a:rPr>
              <a:t>lab</a:t>
            </a:r>
            <a:r>
              <a:rPr lang="en-US" sz="2000" dirty="0" smtClean="0"/>
              <a:t>, </a:t>
            </a:r>
            <a:r>
              <a:rPr lang="en-US" sz="2000" dirty="0" err="1" smtClean="0">
                <a:solidFill>
                  <a:schemeClr val="bg2"/>
                </a:solidFill>
              </a:rPr>
              <a:t>labA</a:t>
            </a:r>
            <a:r>
              <a:rPr lang="en-US" sz="2000" dirty="0" smtClean="0"/>
              <a:t>, </a:t>
            </a:r>
            <a:r>
              <a:rPr lang="en-US" sz="2000" dirty="0" smtClean="0">
                <a:solidFill>
                  <a:schemeClr val="bg2"/>
                </a:solidFill>
              </a:rPr>
              <a:t>lab12345</a:t>
            </a:r>
            <a:r>
              <a:rPr lang="en-US" sz="2000" dirty="0" smtClean="0"/>
              <a:t>, </a:t>
            </a:r>
            <a:r>
              <a:rPr lang="en-US" sz="2000" dirty="0" err="1" smtClean="0">
                <a:solidFill>
                  <a:schemeClr val="bg2"/>
                </a:solidFill>
              </a:rPr>
              <a:t>lab_report</a:t>
            </a:r>
            <a:r>
              <a:rPr lang="en-US" sz="2000" dirty="0" smtClean="0"/>
              <a:t>, </a:t>
            </a:r>
            <a:r>
              <a:rPr lang="en-US" sz="2000" dirty="0" smtClean="0">
                <a:solidFill>
                  <a:schemeClr val="bg2"/>
                </a:solidFill>
              </a:rPr>
              <a:t>laboratory.</a:t>
            </a:r>
            <a:endParaRPr lang="en-US" sz="2000" dirty="0" smtClean="0">
              <a:solidFill>
                <a:schemeClr val="bg2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000" dirty="0" smtClean="0"/>
              <a:t>The name </a:t>
            </a:r>
            <a:r>
              <a:rPr lang="en-US" sz="2000" dirty="0" smtClean="0">
                <a:solidFill>
                  <a:schemeClr val="bg2"/>
                </a:solidFill>
              </a:rPr>
              <a:t>my*file</a:t>
            </a:r>
            <a:r>
              <a:rPr lang="en-US" sz="2000" dirty="0" smtClean="0"/>
              <a:t> will match any filename that starts with </a:t>
            </a:r>
            <a:r>
              <a:rPr lang="en-US" sz="2000" dirty="0" smtClean="0">
                <a:solidFill>
                  <a:schemeClr val="bg2"/>
                </a:solidFill>
              </a:rPr>
              <a:t>my</a:t>
            </a:r>
            <a:r>
              <a:rPr lang="en-US" sz="2000" dirty="0" smtClean="0"/>
              <a:t> and ends with </a:t>
            </a:r>
            <a:r>
              <a:rPr lang="en-US" sz="2000" dirty="0" smtClean="0">
                <a:solidFill>
                  <a:schemeClr val="bg2"/>
                </a:solidFill>
              </a:rPr>
              <a:t>file</a:t>
            </a:r>
            <a:r>
              <a:rPr lang="en-US" sz="2000" dirty="0" smtClean="0"/>
              <a:t>, regardless of any number of characters in between. It will match names from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</a:rPr>
              <a:t>myfile</a:t>
            </a:r>
            <a:r>
              <a:rPr lang="en-US" sz="2000" dirty="0" smtClean="0"/>
              <a:t> to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</a:rPr>
              <a:t>my_extremely_long_and_obnoxiously_named_file</a:t>
            </a:r>
            <a:endParaRPr lang="en-US" sz="2000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2" eaLnBrk="1" hangingPunct="1">
              <a:lnSpc>
                <a:spcPct val="80000"/>
              </a:lnSpc>
              <a:defRPr/>
            </a:pPr>
            <a:r>
              <a:rPr lang="en-US" sz="2000" dirty="0" smtClean="0"/>
              <a:t>The </a:t>
            </a:r>
            <a:r>
              <a:rPr lang="en-US" sz="2000" dirty="0" smtClean="0">
                <a:solidFill>
                  <a:schemeClr val="hlink"/>
                </a:solidFill>
              </a:rPr>
              <a:t>*</a:t>
            </a:r>
            <a:r>
              <a:rPr lang="en-US" sz="2000" dirty="0" smtClean="0"/>
              <a:t> is </a:t>
            </a:r>
            <a:r>
              <a:rPr lang="en-US" sz="2000" i="1" dirty="0" smtClean="0"/>
              <a:t>not</a:t>
            </a:r>
            <a:r>
              <a:rPr lang="en-US" sz="2000" dirty="0" smtClean="0"/>
              <a:t> used one after another since one 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*</a:t>
            </a:r>
            <a:r>
              <a:rPr lang="en-US" sz="2000" dirty="0" smtClean="0"/>
              <a:t> is expanded to match as many characters as possible </a:t>
            </a:r>
            <a:r>
              <a:rPr lang="en-US" sz="2000" dirty="0" smtClean="0"/>
              <a:t>already.</a:t>
            </a:r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808038"/>
          </a:xfrm>
        </p:spPr>
        <p:txBody>
          <a:bodyPr/>
          <a:lstStyle/>
          <a:p>
            <a:pPr eaLnBrk="1" hangingPunct="1"/>
            <a:r>
              <a:rPr lang="en-US" sz="2800" smtClean="0"/>
              <a:t>Wildcards or Filename Expansion </a:t>
            </a:r>
            <a:r>
              <a:rPr lang="en-US" sz="2000" smtClean="0"/>
              <a:t>(3 of 3)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685800"/>
            <a:ext cx="7924800" cy="55626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sz="2000" dirty="0" smtClean="0"/>
              <a:t>Examples of using </a:t>
            </a:r>
            <a:r>
              <a:rPr lang="en-US" sz="2000" dirty="0" smtClean="0">
                <a:solidFill>
                  <a:schemeClr val="hlink"/>
                </a:solidFill>
              </a:rPr>
              <a:t>[</a:t>
            </a:r>
            <a:r>
              <a:rPr lang="en-US" sz="2000" dirty="0" smtClean="0">
                <a:solidFill>
                  <a:schemeClr val="bg2"/>
                </a:solidFill>
              </a:rPr>
              <a:t>character set</a:t>
            </a:r>
            <a:r>
              <a:rPr lang="en-US" sz="2000" dirty="0" smtClean="0">
                <a:solidFill>
                  <a:schemeClr val="hlink"/>
                </a:solidFill>
              </a:rPr>
              <a:t>]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000" dirty="0" smtClean="0"/>
              <a:t>The characters in between the </a:t>
            </a:r>
            <a:r>
              <a:rPr lang="en-US" sz="2000" dirty="0" smtClean="0">
                <a:solidFill>
                  <a:schemeClr val="hlink"/>
                </a:solidFill>
              </a:rPr>
              <a:t>[ ]</a:t>
            </a:r>
            <a:r>
              <a:rPr lang="en-US" sz="2000" dirty="0" smtClean="0"/>
              <a:t> means that there is a match if the filename contains </a:t>
            </a:r>
            <a:r>
              <a:rPr lang="en-US" sz="2000" i="1" u="sng" dirty="0" smtClean="0"/>
              <a:t>one</a:t>
            </a:r>
            <a:r>
              <a:rPr lang="en-US" sz="2000" dirty="0" smtClean="0"/>
              <a:t> of the characters in the </a:t>
            </a:r>
            <a:r>
              <a:rPr lang="en-US" sz="2000" dirty="0" smtClean="0"/>
              <a:t>set.</a:t>
            </a:r>
            <a:endParaRPr lang="en-US" sz="2000" dirty="0" smtClean="0"/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000" dirty="0" smtClean="0"/>
              <a:t>The wildcard </a:t>
            </a:r>
            <a:r>
              <a:rPr lang="en-US" sz="2000" dirty="0" smtClean="0">
                <a:solidFill>
                  <a:schemeClr val="bg2"/>
                </a:solidFill>
              </a:rPr>
              <a:t>lab[123]</a:t>
            </a:r>
            <a:r>
              <a:rPr lang="en-US" sz="2000" dirty="0" smtClean="0">
                <a:solidFill>
                  <a:schemeClr val="hlink"/>
                </a:solidFill>
              </a:rPr>
              <a:t> </a:t>
            </a:r>
            <a:r>
              <a:rPr lang="en-US" sz="2000" dirty="0" smtClean="0"/>
              <a:t>will match the filename that has </a:t>
            </a:r>
            <a:r>
              <a:rPr lang="en-US" sz="2000" dirty="0" smtClean="0">
                <a:solidFill>
                  <a:schemeClr val="bg2"/>
                </a:solidFill>
              </a:rPr>
              <a:t>lab</a:t>
            </a:r>
            <a:r>
              <a:rPr lang="en-US" sz="2000" dirty="0" smtClean="0"/>
              <a:t> followed by the number </a:t>
            </a:r>
            <a:r>
              <a:rPr lang="en-US" sz="2000" dirty="0" smtClean="0">
                <a:solidFill>
                  <a:schemeClr val="bg2"/>
                </a:solidFill>
              </a:rPr>
              <a:t>1 </a:t>
            </a:r>
            <a:r>
              <a:rPr lang="en-US" sz="2000" dirty="0" smtClean="0"/>
              <a:t>or</a:t>
            </a:r>
            <a:r>
              <a:rPr lang="en-US" sz="2000" dirty="0" smtClean="0">
                <a:solidFill>
                  <a:schemeClr val="bg2"/>
                </a:solidFill>
              </a:rPr>
              <a:t> 2 </a:t>
            </a:r>
            <a:r>
              <a:rPr lang="en-US" sz="2000" dirty="0" smtClean="0"/>
              <a:t>or</a:t>
            </a:r>
            <a:r>
              <a:rPr lang="en-US" sz="2000" dirty="0" smtClean="0">
                <a:solidFill>
                  <a:schemeClr val="bg2"/>
                </a:solidFill>
              </a:rPr>
              <a:t> 3</a:t>
            </a:r>
            <a:r>
              <a:rPr lang="en-US" sz="2000" dirty="0" smtClean="0"/>
              <a:t>. It can match the actual filenames </a:t>
            </a:r>
            <a:r>
              <a:rPr lang="en-US" sz="2000" dirty="0" smtClean="0">
                <a:solidFill>
                  <a:schemeClr val="bg2"/>
                </a:solidFill>
              </a:rPr>
              <a:t>lab1</a:t>
            </a:r>
            <a:r>
              <a:rPr lang="en-US" sz="2000" dirty="0" smtClean="0"/>
              <a:t>, </a:t>
            </a:r>
            <a:r>
              <a:rPr lang="en-US" sz="2000" dirty="0" smtClean="0">
                <a:solidFill>
                  <a:schemeClr val="bg2"/>
                </a:solidFill>
              </a:rPr>
              <a:t>lab2</a:t>
            </a:r>
            <a:r>
              <a:rPr lang="en-US" sz="2000" dirty="0" smtClean="0"/>
              <a:t>, or </a:t>
            </a:r>
            <a:r>
              <a:rPr lang="en-US" sz="2000" dirty="0" smtClean="0">
                <a:solidFill>
                  <a:schemeClr val="bg2"/>
                </a:solidFill>
              </a:rPr>
              <a:t>lab3 </a:t>
            </a:r>
            <a:r>
              <a:rPr lang="en-US" sz="2000" dirty="0" smtClean="0"/>
              <a:t>but will not match </a:t>
            </a:r>
            <a:r>
              <a:rPr lang="en-US" sz="2000" dirty="0" smtClean="0">
                <a:solidFill>
                  <a:schemeClr val="bg2"/>
                </a:solidFill>
              </a:rPr>
              <a:t>lab123 </a:t>
            </a:r>
            <a:r>
              <a:rPr lang="en-US" sz="2000" dirty="0" smtClean="0"/>
              <a:t>or</a:t>
            </a:r>
            <a:r>
              <a:rPr lang="en-US" sz="2000" dirty="0" smtClean="0">
                <a:solidFill>
                  <a:schemeClr val="bg2"/>
                </a:solidFill>
              </a:rPr>
              <a:t> </a:t>
            </a:r>
            <a:r>
              <a:rPr lang="en-US" sz="2000" dirty="0" smtClean="0">
                <a:solidFill>
                  <a:schemeClr val="bg2"/>
                </a:solidFill>
              </a:rPr>
              <a:t>lab12.</a:t>
            </a:r>
            <a:endParaRPr lang="en-US" sz="2000" dirty="0" smtClean="0">
              <a:solidFill>
                <a:schemeClr val="bg2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000" dirty="0" smtClean="0"/>
              <a:t>The characters in the set can be described with a short hand notation if they are part of a set of alphanumeric characters: </a:t>
            </a:r>
            <a:r>
              <a:rPr lang="en-US" sz="2000" dirty="0" smtClean="0">
                <a:solidFill>
                  <a:schemeClr val="bg2"/>
                </a:solidFill>
              </a:rPr>
              <a:t>[a-z]</a:t>
            </a:r>
            <a:r>
              <a:rPr lang="en-US" sz="2000" dirty="0" smtClean="0"/>
              <a:t> matches </a:t>
            </a:r>
            <a:r>
              <a:rPr lang="en-US" sz="2000" u="sng" dirty="0" smtClean="0"/>
              <a:t>one</a:t>
            </a:r>
            <a:r>
              <a:rPr lang="en-US" sz="2000" dirty="0" smtClean="0"/>
              <a:t> lowercase letter of any kind,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[A-F] </a:t>
            </a:r>
            <a:r>
              <a:rPr lang="en-US" sz="2000" dirty="0" smtClean="0"/>
              <a:t>matches </a:t>
            </a:r>
            <a:r>
              <a:rPr lang="en-US" sz="2000" u="sng" dirty="0" smtClean="0"/>
              <a:t>one</a:t>
            </a:r>
            <a:r>
              <a:rPr lang="en-US" sz="2000" dirty="0" smtClean="0"/>
              <a:t> uppercase letter between A and F, </a:t>
            </a:r>
            <a:r>
              <a:rPr lang="en-US" sz="2000" dirty="0" smtClean="0">
                <a:solidFill>
                  <a:schemeClr val="bg2"/>
                </a:solidFill>
              </a:rPr>
              <a:t>[2-7</a:t>
            </a:r>
            <a:r>
              <a:rPr lang="en-US" sz="2000" dirty="0" smtClean="0"/>
              <a:t>] matches </a:t>
            </a:r>
            <a:r>
              <a:rPr lang="en-US" sz="2000" u="sng" dirty="0" smtClean="0"/>
              <a:t>one</a:t>
            </a:r>
            <a:r>
              <a:rPr lang="en-US" sz="2000" dirty="0" smtClean="0"/>
              <a:t> digit that can be 2,3,4,5,6,or </a:t>
            </a:r>
            <a:r>
              <a:rPr lang="en-US" sz="2000" dirty="0" smtClean="0"/>
              <a:t>7.</a:t>
            </a:r>
            <a:endParaRPr lang="en-US" sz="2000" dirty="0" smtClean="0"/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000" dirty="0" smtClean="0"/>
              <a:t>The name </a:t>
            </a:r>
            <a:r>
              <a:rPr lang="en-US" sz="2000" dirty="0" smtClean="0">
                <a:solidFill>
                  <a:schemeClr val="bg2"/>
                </a:solidFill>
              </a:rPr>
              <a:t>my[23][</a:t>
            </a:r>
            <a:r>
              <a:rPr lang="en-US" sz="2000" dirty="0" err="1" smtClean="0">
                <a:solidFill>
                  <a:schemeClr val="bg2"/>
                </a:solidFill>
              </a:rPr>
              <a:t>xy</a:t>
            </a:r>
            <a:r>
              <a:rPr lang="en-US" sz="2000" dirty="0" smtClean="0">
                <a:solidFill>
                  <a:schemeClr val="bg2"/>
                </a:solidFill>
              </a:rPr>
              <a:t>]file</a:t>
            </a:r>
            <a:r>
              <a:rPr lang="en-US" sz="2000" dirty="0" smtClean="0"/>
              <a:t> will match the filenames </a:t>
            </a:r>
            <a:r>
              <a:rPr lang="en-US" sz="2000" dirty="0" smtClean="0">
                <a:solidFill>
                  <a:schemeClr val="bg2"/>
                </a:solidFill>
              </a:rPr>
              <a:t>my2xfile</a:t>
            </a:r>
            <a:r>
              <a:rPr lang="en-US" sz="2000" dirty="0" smtClean="0"/>
              <a:t>, </a:t>
            </a:r>
            <a:r>
              <a:rPr lang="en-US" sz="2000" dirty="0" smtClean="0">
                <a:solidFill>
                  <a:schemeClr val="bg2"/>
                </a:solidFill>
              </a:rPr>
              <a:t>my2yfile</a:t>
            </a:r>
            <a:r>
              <a:rPr lang="en-US" sz="2000" dirty="0" smtClean="0"/>
              <a:t>, </a:t>
            </a:r>
            <a:r>
              <a:rPr lang="en-US" sz="2000" dirty="0" smtClean="0">
                <a:solidFill>
                  <a:schemeClr val="bg2"/>
                </a:solidFill>
              </a:rPr>
              <a:t>my3xfile</a:t>
            </a:r>
            <a:r>
              <a:rPr lang="en-US" sz="2000" dirty="0" smtClean="0"/>
              <a:t>, or </a:t>
            </a:r>
            <a:r>
              <a:rPr lang="en-US" sz="2000" dirty="0" smtClean="0">
                <a:solidFill>
                  <a:schemeClr val="bg2"/>
                </a:solidFill>
              </a:rPr>
              <a:t>my3yfile</a:t>
            </a:r>
            <a:r>
              <a:rPr lang="en-US" sz="2000" dirty="0" smtClean="0"/>
              <a:t> </a:t>
            </a:r>
            <a:r>
              <a:rPr lang="en-US" sz="2000" dirty="0" smtClean="0"/>
              <a:t>only.</a:t>
            </a:r>
            <a:endParaRPr lang="en-US" sz="2000" dirty="0" smtClean="0"/>
          </a:p>
          <a:p>
            <a:pPr lvl="2" eaLnBrk="1" hangingPunct="1">
              <a:lnSpc>
                <a:spcPct val="80000"/>
              </a:lnSpc>
              <a:defRPr/>
            </a:pPr>
            <a:r>
              <a:rPr lang="en-US" sz="2000" dirty="0" smtClean="0"/>
              <a:t>The </a:t>
            </a:r>
            <a:r>
              <a:rPr lang="en-US" sz="2000" dirty="0" smtClean="0">
                <a:solidFill>
                  <a:schemeClr val="hlink"/>
                </a:solidFill>
              </a:rPr>
              <a:t>[</a:t>
            </a:r>
            <a:r>
              <a:rPr lang="en-US" sz="2000" dirty="0" smtClean="0">
                <a:solidFill>
                  <a:schemeClr val="bg2"/>
                </a:solidFill>
              </a:rPr>
              <a:t>character set</a:t>
            </a:r>
            <a:r>
              <a:rPr lang="en-US" sz="2000" dirty="0" smtClean="0">
                <a:solidFill>
                  <a:schemeClr val="hlink"/>
                </a:solidFill>
              </a:rPr>
              <a:t>]</a:t>
            </a:r>
            <a:r>
              <a:rPr lang="en-US" sz="2000" dirty="0" smtClean="0"/>
              <a:t> can be used one after another to specify different groups of </a:t>
            </a:r>
            <a:r>
              <a:rPr lang="en-US" sz="2000" smtClean="0"/>
              <a:t>allowable </a:t>
            </a:r>
            <a:r>
              <a:rPr lang="en-US" sz="2000" smtClean="0"/>
              <a:t>characters.</a:t>
            </a:r>
            <a:endParaRPr lang="en-US" sz="2000" dirty="0" smtClean="0"/>
          </a:p>
          <a:p>
            <a:pPr eaLnBrk="1" hangingPunct="1">
              <a:lnSpc>
                <a:spcPct val="80000"/>
              </a:lnSpc>
              <a:defRPr/>
            </a:pPr>
            <a:r>
              <a:rPr lang="en-US" sz="2000" dirty="0" smtClean="0"/>
              <a:t>Each of the 3 wildcards can be used separately or together in the filename. They can also be used by themselves or with specific text characters in the filename.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sz="2000" dirty="0" smtClean="0"/>
          </a:p>
          <a:p>
            <a:pPr algn="ctr"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dirty="0" smtClean="0"/>
              <a:t>Next stop: Text Editing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pPr eaLnBrk="1" hangingPunct="1"/>
            <a:r>
              <a:rPr lang="en-US" sz="3200" smtClean="0"/>
              <a:t>Files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990600"/>
            <a:ext cx="7391400" cy="49530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000" dirty="0" smtClean="0"/>
              <a:t>Data on computers are stored in units called </a:t>
            </a:r>
            <a:r>
              <a:rPr lang="en-US" sz="2000" dirty="0" smtClean="0"/>
              <a:t>files.</a:t>
            </a:r>
            <a:endParaRPr lang="en-US" sz="2000" dirty="0" smtClean="0"/>
          </a:p>
          <a:p>
            <a:pPr eaLnBrk="1" hangingPunct="1">
              <a:lnSpc>
                <a:spcPct val="80000"/>
              </a:lnSpc>
            </a:pPr>
            <a:r>
              <a:rPr lang="en-US" sz="2000" dirty="0" smtClean="0"/>
              <a:t>Files are identified by their name and their location in the </a:t>
            </a:r>
            <a:r>
              <a:rPr lang="en-US" sz="2000" dirty="0" smtClean="0"/>
              <a:t>system.</a:t>
            </a:r>
            <a:endParaRPr lang="en-US" sz="2000" dirty="0" smtClean="0"/>
          </a:p>
          <a:p>
            <a:pPr eaLnBrk="1" hangingPunct="1">
              <a:lnSpc>
                <a:spcPct val="80000"/>
              </a:lnSpc>
            </a:pPr>
            <a:r>
              <a:rPr lang="en-US" sz="2000" dirty="0" smtClean="0"/>
              <a:t>Filename requirements for Linux: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 smtClean="0"/>
              <a:t>can be any combination of text characters: letters, numbers, and some punctuation marks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 smtClean="0"/>
              <a:t>case sensitive: uppercase and lowercase letters are </a:t>
            </a:r>
            <a:r>
              <a:rPr lang="en-US" sz="1800" dirty="0" smtClean="0"/>
              <a:t>different.</a:t>
            </a:r>
            <a:endParaRPr lang="en-US" sz="1800" dirty="0" smtClean="0"/>
          </a:p>
          <a:p>
            <a:pPr lvl="1" eaLnBrk="1" hangingPunct="1">
              <a:lnSpc>
                <a:spcPct val="80000"/>
              </a:lnSpc>
            </a:pPr>
            <a:r>
              <a:rPr lang="en-US" sz="1800" i="1" dirty="0" smtClean="0"/>
              <a:t>cannot</a:t>
            </a:r>
            <a:r>
              <a:rPr lang="en-US" sz="1800" dirty="0" smtClean="0"/>
              <a:t> contain the following characters: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800" dirty="0" smtClean="0"/>
              <a:t>	&amp;  ;  |  *  +  ?  ~  !  $  ^  #  /  \  ‘  “  `  [  ]  (  )  {  }  &lt;  &gt;  and space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dirty="0" smtClean="0"/>
              <a:t>Filename recommendations: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 smtClean="0"/>
              <a:t>make filename descriptive, use mostly letters and </a:t>
            </a:r>
            <a:r>
              <a:rPr lang="en-US" sz="1800" dirty="0" smtClean="0"/>
              <a:t>numbers.</a:t>
            </a:r>
            <a:endParaRPr lang="en-US" sz="1800" dirty="0" smtClean="0"/>
          </a:p>
          <a:p>
            <a:pPr lvl="1" eaLnBrk="1" hangingPunct="1">
              <a:lnSpc>
                <a:spcPct val="80000"/>
              </a:lnSpc>
            </a:pPr>
            <a:r>
              <a:rPr lang="en-US" sz="1800" dirty="0" smtClean="0"/>
              <a:t>can be multiple words, separate words by  _  or  –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 smtClean="0"/>
              <a:t>don’t need extensions.  Use filename extension if it helps make the filename </a:t>
            </a:r>
            <a:r>
              <a:rPr lang="en-US" sz="1800" dirty="0" smtClean="0"/>
              <a:t>descriptive.</a:t>
            </a:r>
            <a:endParaRPr lang="en-US" sz="1800" dirty="0" smtClean="0"/>
          </a:p>
          <a:p>
            <a:pPr lvl="1" eaLnBrk="1" hangingPunct="1">
              <a:lnSpc>
                <a:spcPct val="80000"/>
              </a:lnSpc>
            </a:pPr>
            <a:r>
              <a:rPr lang="en-US" sz="1800" dirty="0" smtClean="0"/>
              <a:t>most filenames should not start with ". "  A period at the front of the filename indicates that it’s a </a:t>
            </a:r>
            <a:r>
              <a:rPr lang="en-US" sz="1800" i="1" dirty="0" smtClean="0">
                <a:solidFill>
                  <a:schemeClr val="bg2"/>
                </a:solidFill>
              </a:rPr>
              <a:t>hidden</a:t>
            </a:r>
            <a:r>
              <a:rPr lang="en-US" sz="1800" dirty="0" smtClean="0"/>
              <a:t> file, which means the file will not show up when you do a default listing of files.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685800"/>
          </a:xfrm>
        </p:spPr>
        <p:txBody>
          <a:bodyPr/>
          <a:lstStyle/>
          <a:p>
            <a:pPr eaLnBrk="1" hangingPunct="1"/>
            <a:r>
              <a:rPr lang="en-US" sz="2800" smtClean="0">
                <a:solidFill>
                  <a:schemeClr val="hlink"/>
                </a:solidFill>
              </a:rPr>
              <a:t>cat</a:t>
            </a:r>
            <a:r>
              <a:rPr lang="en-US" sz="2800" smtClean="0"/>
              <a:t> 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066800"/>
            <a:ext cx="7162800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000" dirty="0" smtClean="0">
                <a:solidFill>
                  <a:schemeClr val="hlink"/>
                </a:solidFill>
              </a:rPr>
              <a:t>cat</a:t>
            </a:r>
            <a:r>
              <a:rPr lang="en-US" sz="2000" dirty="0" smtClean="0"/>
              <a:t>: (for con</a:t>
            </a:r>
            <a:r>
              <a:rPr lang="en-US" sz="2000" b="1" u="sng" dirty="0" smtClean="0"/>
              <a:t>cat</a:t>
            </a:r>
            <a:r>
              <a:rPr lang="en-US" sz="2000" dirty="0" smtClean="0"/>
              <a:t>enate) displays on screen the content of a </a:t>
            </a:r>
            <a:r>
              <a:rPr lang="en-US" sz="2000" dirty="0" smtClean="0"/>
              <a:t>file.</a:t>
            </a:r>
            <a:endParaRPr lang="en-US" sz="2000" dirty="0" smtClean="0"/>
          </a:p>
          <a:p>
            <a:pPr eaLnBrk="1" hangingPunct="1">
              <a:lnSpc>
                <a:spcPct val="90000"/>
              </a:lnSpc>
              <a:defRPr/>
            </a:pPr>
            <a:r>
              <a:rPr lang="en-US" sz="2000" dirty="0" smtClean="0"/>
              <a:t>Common format:   </a:t>
            </a:r>
            <a:r>
              <a:rPr lang="en-US" sz="2000" dirty="0" smtClean="0">
                <a:solidFill>
                  <a:schemeClr val="hlink"/>
                </a:solidFill>
              </a:rPr>
              <a:t>cat 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filename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000" dirty="0" smtClean="0">
                <a:solidFill>
                  <a:schemeClr val="hlink"/>
                </a:solidFill>
              </a:rPr>
              <a:t>cat</a:t>
            </a:r>
            <a:r>
              <a:rPr lang="en-US" sz="2000" dirty="0" smtClean="0"/>
              <a:t> can also accept a file list made of multiple filenames, separated by space. If given a file list, </a:t>
            </a:r>
            <a:r>
              <a:rPr lang="en-US" sz="2000" dirty="0" smtClean="0">
                <a:solidFill>
                  <a:schemeClr val="hlink"/>
                </a:solidFill>
              </a:rPr>
              <a:t>cat</a:t>
            </a:r>
            <a:r>
              <a:rPr lang="en-US" sz="2000" dirty="0" smtClean="0"/>
              <a:t> will list the content of one file after another, in the order given on the command </a:t>
            </a:r>
            <a:r>
              <a:rPr lang="en-US" sz="2000" dirty="0" smtClean="0"/>
              <a:t>line.</a:t>
            </a:r>
            <a:endParaRPr lang="en-US" sz="2000" dirty="0" smtClean="0"/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000" dirty="0" smtClean="0"/>
              <a:t>	Example:      </a:t>
            </a:r>
            <a:r>
              <a:rPr lang="en-US" sz="2000" dirty="0" smtClean="0">
                <a:solidFill>
                  <a:schemeClr val="hlink"/>
                </a:solidFill>
              </a:rPr>
              <a:t>cat 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</a:rPr>
              <a:t>fileA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 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</a:rPr>
              <a:t>fileB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 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</a:rPr>
              <a:t>fileC</a:t>
            </a:r>
            <a:endParaRPr lang="en-US" sz="2000" dirty="0" smtClean="0"/>
          </a:p>
          <a:p>
            <a:pPr eaLnBrk="1" hangingPunct="1">
              <a:lnSpc>
                <a:spcPct val="90000"/>
              </a:lnSpc>
              <a:defRPr/>
            </a:pPr>
            <a:r>
              <a:rPr lang="en-US" sz="2000" dirty="0" smtClean="0">
                <a:solidFill>
                  <a:schemeClr val="hlink"/>
                </a:solidFill>
              </a:rPr>
              <a:t>cat</a:t>
            </a:r>
            <a:r>
              <a:rPr lang="en-US" sz="2000" dirty="0" smtClean="0"/>
              <a:t> can also accept no argument. If there is no argument, </a:t>
            </a:r>
            <a:r>
              <a:rPr lang="en-US" sz="2000" dirty="0" smtClean="0">
                <a:solidFill>
                  <a:schemeClr val="hlink"/>
                </a:solidFill>
              </a:rPr>
              <a:t>cat</a:t>
            </a:r>
            <a:r>
              <a:rPr lang="en-US" sz="2000" dirty="0" smtClean="0"/>
              <a:t> will echo what you type on screen and stay in display mode. To get back to the shell prompt, use </a:t>
            </a:r>
            <a:r>
              <a:rPr lang="en-US" sz="2000" dirty="0" smtClean="0">
                <a:solidFill>
                  <a:schemeClr val="hlink"/>
                </a:solidFill>
              </a:rPr>
              <a:t>control-d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639763"/>
          </a:xfrm>
        </p:spPr>
        <p:txBody>
          <a:bodyPr/>
          <a:lstStyle/>
          <a:p>
            <a:pPr eaLnBrk="1" hangingPunct="1"/>
            <a:r>
              <a:rPr lang="en-US" sz="2800" smtClean="0">
                <a:solidFill>
                  <a:schemeClr val="hlink"/>
                </a:solidFill>
              </a:rPr>
              <a:t>more</a:t>
            </a:r>
            <a:r>
              <a:rPr lang="en-US" sz="2800" smtClean="0"/>
              <a:t> and </a:t>
            </a:r>
            <a:r>
              <a:rPr lang="en-US" sz="2800" smtClean="0">
                <a:solidFill>
                  <a:schemeClr val="hlink"/>
                </a:solidFill>
              </a:rPr>
              <a:t>less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066800"/>
            <a:ext cx="7391400" cy="4678363"/>
          </a:xfrm>
        </p:spPr>
        <p:txBody>
          <a:bodyPr/>
          <a:lstStyle/>
          <a:p>
            <a:pPr eaLnBrk="1" hangingPunct="1">
              <a:defRPr/>
            </a:pPr>
            <a:r>
              <a:rPr lang="en-US" sz="2000" dirty="0" smtClean="0">
                <a:solidFill>
                  <a:schemeClr val="hlink"/>
                </a:solidFill>
              </a:rPr>
              <a:t>more</a:t>
            </a:r>
            <a:r>
              <a:rPr lang="en-US" sz="2000" dirty="0" smtClean="0"/>
              <a:t>: displays to screen the content of a file, page by </a:t>
            </a:r>
            <a:r>
              <a:rPr lang="en-US" sz="2000" dirty="0" smtClean="0"/>
              <a:t>page.</a:t>
            </a:r>
            <a:endParaRPr lang="en-US" sz="2000" dirty="0" smtClean="0"/>
          </a:p>
          <a:p>
            <a:pPr eaLnBrk="1" hangingPunct="1">
              <a:defRPr/>
            </a:pPr>
            <a:r>
              <a:rPr lang="en-US" sz="2000" dirty="0" smtClean="0">
                <a:solidFill>
                  <a:schemeClr val="hlink"/>
                </a:solidFill>
              </a:rPr>
              <a:t>less</a:t>
            </a:r>
            <a:r>
              <a:rPr lang="en-US" sz="2000" dirty="0" smtClean="0"/>
              <a:t>: displays to screen the content of a file, page by </a:t>
            </a:r>
            <a:r>
              <a:rPr lang="en-US" sz="2000" dirty="0" smtClean="0"/>
              <a:t>page.</a:t>
            </a:r>
            <a:endParaRPr lang="en-US" sz="2000" dirty="0" smtClean="0"/>
          </a:p>
          <a:p>
            <a:pPr eaLnBrk="1" hangingPunct="1">
              <a:defRPr/>
            </a:pPr>
            <a:r>
              <a:rPr lang="en-US" sz="2000" dirty="0" smtClean="0">
                <a:solidFill>
                  <a:schemeClr val="hlink"/>
                </a:solidFill>
              </a:rPr>
              <a:t>less</a:t>
            </a:r>
            <a:r>
              <a:rPr lang="en-US" sz="2000" dirty="0" smtClean="0"/>
              <a:t> is newer than </a:t>
            </a:r>
            <a:r>
              <a:rPr lang="en-US" sz="2000" dirty="0" smtClean="0">
                <a:solidFill>
                  <a:schemeClr val="hlink"/>
                </a:solidFill>
              </a:rPr>
              <a:t>more</a:t>
            </a:r>
            <a:r>
              <a:rPr lang="en-US" sz="2000" dirty="0" smtClean="0"/>
              <a:t>. It is more efficient to use </a:t>
            </a:r>
            <a:r>
              <a:rPr lang="en-US" sz="2000" dirty="0" smtClean="0">
                <a:solidFill>
                  <a:schemeClr val="hlink"/>
                </a:solidFill>
              </a:rPr>
              <a:t>less</a:t>
            </a:r>
            <a:r>
              <a:rPr lang="en-US" sz="2000" dirty="0" smtClean="0"/>
              <a:t> when you are working with a large file.</a:t>
            </a:r>
          </a:p>
          <a:p>
            <a:pPr eaLnBrk="1" hangingPunct="1">
              <a:defRPr/>
            </a:pPr>
            <a:r>
              <a:rPr lang="en-US" sz="2000" dirty="0" smtClean="0"/>
              <a:t>Common format:     </a:t>
            </a:r>
            <a:r>
              <a:rPr lang="en-US" sz="2000" dirty="0" smtClean="0">
                <a:solidFill>
                  <a:schemeClr val="hlink"/>
                </a:solidFill>
              </a:rPr>
              <a:t>more 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filename</a:t>
            </a:r>
            <a:r>
              <a:rPr lang="en-US" sz="2000" dirty="0" smtClean="0"/>
              <a:t>    or     </a:t>
            </a:r>
            <a:r>
              <a:rPr lang="en-US" sz="2000" dirty="0" smtClean="0">
                <a:solidFill>
                  <a:schemeClr val="hlink"/>
                </a:solidFill>
              </a:rPr>
              <a:t>less 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filename</a:t>
            </a:r>
          </a:p>
          <a:p>
            <a:pPr eaLnBrk="1" hangingPunct="1">
              <a:defRPr/>
            </a:pPr>
            <a:r>
              <a:rPr lang="en-US" sz="2000" dirty="0" smtClean="0">
                <a:solidFill>
                  <a:schemeClr val="hlink"/>
                </a:solidFill>
              </a:rPr>
              <a:t>more</a:t>
            </a:r>
            <a:r>
              <a:rPr lang="en-US" sz="2000" dirty="0" smtClean="0"/>
              <a:t> / </a:t>
            </a:r>
            <a:r>
              <a:rPr lang="en-US" sz="2000" dirty="0" smtClean="0">
                <a:solidFill>
                  <a:schemeClr val="hlink"/>
                </a:solidFill>
              </a:rPr>
              <a:t>less</a:t>
            </a:r>
            <a:r>
              <a:rPr lang="en-US" sz="2000" dirty="0" smtClean="0"/>
              <a:t> will display the first page of the file</a:t>
            </a:r>
          </a:p>
          <a:p>
            <a:pPr lvl="1" eaLnBrk="1" hangingPunct="1">
              <a:defRPr/>
            </a:pPr>
            <a:r>
              <a:rPr lang="en-US" sz="2000" dirty="0" smtClean="0"/>
              <a:t>To display the next page:     </a:t>
            </a:r>
            <a:r>
              <a:rPr lang="en-US" sz="2000" dirty="0" smtClean="0">
                <a:solidFill>
                  <a:schemeClr val="hlink"/>
                </a:solidFill>
              </a:rPr>
              <a:t>space</a:t>
            </a:r>
          </a:p>
          <a:p>
            <a:pPr lvl="1" eaLnBrk="1" hangingPunct="1">
              <a:defRPr/>
            </a:pPr>
            <a:r>
              <a:rPr lang="en-US" sz="2000" dirty="0" smtClean="0"/>
              <a:t>To display the previous page:  </a:t>
            </a:r>
            <a:r>
              <a:rPr lang="en-US" sz="2000" dirty="0" smtClean="0">
                <a:solidFill>
                  <a:schemeClr val="hlink"/>
                </a:solidFill>
              </a:rPr>
              <a:t>control-b </a:t>
            </a:r>
            <a:r>
              <a:rPr lang="en-US" sz="2000" dirty="0" smtClean="0"/>
              <a:t>or</a:t>
            </a:r>
            <a:r>
              <a:rPr lang="en-US" sz="2000" dirty="0" smtClean="0">
                <a:solidFill>
                  <a:schemeClr val="hlink"/>
                </a:solidFill>
              </a:rPr>
              <a:t> b</a:t>
            </a:r>
          </a:p>
          <a:p>
            <a:pPr lvl="1" eaLnBrk="1" hangingPunct="1">
              <a:defRPr/>
            </a:pPr>
            <a:r>
              <a:rPr lang="en-US" sz="2000" dirty="0" smtClean="0"/>
              <a:t>To quit:     </a:t>
            </a:r>
            <a:r>
              <a:rPr lang="en-US" sz="2000" dirty="0" smtClean="0">
                <a:solidFill>
                  <a:schemeClr val="hlink"/>
                </a:solidFill>
              </a:rPr>
              <a:t>q</a:t>
            </a:r>
          </a:p>
          <a:p>
            <a:pPr eaLnBrk="1" hangingPunct="1">
              <a:defRPr/>
            </a:pPr>
            <a:r>
              <a:rPr lang="en-US" sz="2000" dirty="0" smtClean="0">
                <a:solidFill>
                  <a:schemeClr val="hlink"/>
                </a:solidFill>
              </a:rPr>
              <a:t>more</a:t>
            </a:r>
            <a:r>
              <a:rPr lang="en-US" sz="2000" dirty="0" smtClean="0"/>
              <a:t> / </a:t>
            </a:r>
            <a:r>
              <a:rPr lang="en-US" sz="2000" dirty="0" smtClean="0">
                <a:solidFill>
                  <a:schemeClr val="hlink"/>
                </a:solidFill>
              </a:rPr>
              <a:t>less</a:t>
            </a:r>
            <a:r>
              <a:rPr lang="en-US" sz="2000" dirty="0" smtClean="0"/>
              <a:t> can also accept a file list.  The files in the list will be displayed one by one, in the order on the command line.</a:t>
            </a:r>
          </a:p>
          <a:p>
            <a:pPr eaLnBrk="1" hangingPunct="1">
              <a:buFontTx/>
              <a:buNone/>
              <a:defRPr/>
            </a:pPr>
            <a:endParaRPr lang="en-US" sz="2000" dirty="0" smtClean="0"/>
          </a:p>
          <a:p>
            <a:pPr eaLnBrk="1" hangingPunct="1">
              <a:defRPr/>
            </a:pPr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609600"/>
          </a:xfrm>
        </p:spPr>
        <p:txBody>
          <a:bodyPr/>
          <a:lstStyle/>
          <a:p>
            <a:pPr eaLnBrk="1" hangingPunct="1"/>
            <a:r>
              <a:rPr lang="en-US" sz="2800" smtClean="0">
                <a:solidFill>
                  <a:schemeClr val="hlink"/>
                </a:solidFill>
              </a:rPr>
              <a:t>ls</a:t>
            </a:r>
            <a:r>
              <a:rPr lang="en-US" sz="2800" smtClean="0"/>
              <a:t> </a:t>
            </a:r>
            <a:r>
              <a:rPr lang="en-US" sz="2000" smtClean="0"/>
              <a:t>(1 of 2)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914400"/>
            <a:ext cx="7543800" cy="4800600"/>
          </a:xfrm>
        </p:spPr>
        <p:txBody>
          <a:bodyPr/>
          <a:lstStyle/>
          <a:p>
            <a:pPr eaLnBrk="1" hangingPunct="1">
              <a:defRPr/>
            </a:pPr>
            <a:r>
              <a:rPr lang="en-US" sz="2000" dirty="0" err="1" smtClean="0">
                <a:solidFill>
                  <a:schemeClr val="hlink"/>
                </a:solidFill>
              </a:rPr>
              <a:t>ls</a:t>
            </a:r>
            <a:r>
              <a:rPr lang="en-US" sz="2000" dirty="0" smtClean="0"/>
              <a:t>: (for </a:t>
            </a:r>
            <a:r>
              <a:rPr lang="en-US" sz="2000" b="1" u="sng" dirty="0" smtClean="0"/>
              <a:t>l</a:t>
            </a:r>
            <a:r>
              <a:rPr lang="en-US" sz="2000" dirty="0" smtClean="0"/>
              <a:t>i</a:t>
            </a:r>
            <a:r>
              <a:rPr lang="en-US" sz="2000" b="1" u="sng" dirty="0" smtClean="0"/>
              <a:t>s</a:t>
            </a:r>
            <a:r>
              <a:rPr lang="en-US" sz="2000" dirty="0" smtClean="0"/>
              <a:t>t) list the filename of all files in the </a:t>
            </a:r>
            <a:r>
              <a:rPr lang="en-US" sz="2000" dirty="0" smtClean="0"/>
              <a:t>directory.</a:t>
            </a:r>
            <a:endParaRPr lang="en-US" sz="2000" dirty="0" smtClean="0"/>
          </a:p>
          <a:p>
            <a:pPr eaLnBrk="1" hangingPunct="1">
              <a:defRPr/>
            </a:pPr>
            <a:r>
              <a:rPr lang="en-US" sz="2000" dirty="0" smtClean="0"/>
              <a:t>Common format:    </a:t>
            </a:r>
            <a:r>
              <a:rPr lang="en-US" sz="2000" dirty="0" err="1" smtClean="0">
                <a:solidFill>
                  <a:schemeClr val="hlink"/>
                </a:solidFill>
              </a:rPr>
              <a:t>ls</a:t>
            </a:r>
            <a:r>
              <a:rPr lang="en-US" sz="2000" dirty="0" smtClean="0"/>
              <a:t>  </a:t>
            </a:r>
          </a:p>
          <a:p>
            <a:pPr lvl="1" eaLnBrk="1" hangingPunct="1">
              <a:buFontTx/>
              <a:buNone/>
              <a:defRPr/>
            </a:pPr>
            <a:r>
              <a:rPr lang="en-US" sz="2000" dirty="0" smtClean="0"/>
              <a:t>	All non-hidden filenames in the current directory are displayed in alphabetical </a:t>
            </a:r>
            <a:r>
              <a:rPr lang="en-US" sz="2000" dirty="0" smtClean="0"/>
              <a:t>order.</a:t>
            </a:r>
            <a:endParaRPr lang="en-US" sz="2000" dirty="0" smtClean="0"/>
          </a:p>
          <a:p>
            <a:pPr eaLnBrk="1" hangingPunct="1">
              <a:defRPr/>
            </a:pPr>
            <a:r>
              <a:rPr lang="en-US" sz="2000" dirty="0" smtClean="0"/>
              <a:t>Common format:    </a:t>
            </a:r>
            <a:r>
              <a:rPr lang="en-US" sz="2000" dirty="0" err="1" smtClean="0">
                <a:solidFill>
                  <a:schemeClr val="hlink"/>
                </a:solidFill>
              </a:rPr>
              <a:t>ls</a:t>
            </a:r>
            <a:r>
              <a:rPr lang="en-US" sz="2000" dirty="0" smtClean="0">
                <a:solidFill>
                  <a:schemeClr val="hlink"/>
                </a:solidFill>
              </a:rPr>
              <a:t>  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filename</a:t>
            </a:r>
          </a:p>
          <a:p>
            <a:pPr lvl="1" eaLnBrk="1" hangingPunct="1">
              <a:defRPr/>
            </a:pPr>
            <a:r>
              <a:rPr lang="en-US" sz="2000" dirty="0" smtClean="0"/>
              <a:t>If the file exists, the filename is echoed back on screen.  </a:t>
            </a:r>
            <a:br>
              <a:rPr lang="en-US" sz="2000" dirty="0" smtClean="0"/>
            </a:br>
            <a:r>
              <a:rPr lang="en-US" sz="2000" dirty="0" smtClean="0"/>
              <a:t>If the file doesn’t exist, an error message is displayed. This is a quick way to check whether a file exists or not.</a:t>
            </a:r>
          </a:p>
          <a:p>
            <a:pPr lvl="1" eaLnBrk="1" hangingPunct="1">
              <a:defRPr/>
            </a:pPr>
            <a:r>
              <a:rPr lang="en-US" sz="2000" dirty="0" err="1" smtClean="0">
                <a:solidFill>
                  <a:schemeClr val="hlink"/>
                </a:solidFill>
              </a:rPr>
              <a:t>ls</a:t>
            </a:r>
            <a:r>
              <a:rPr lang="en-US" sz="2000" dirty="0" smtClean="0"/>
              <a:t> will also accept a file list. The filenames in the list that exist will be listed, and an error message will appear for each filename that doesn’t exist.</a:t>
            </a:r>
          </a:p>
          <a:p>
            <a:pPr eaLnBrk="1" hangingPunct="1">
              <a:defRPr/>
            </a:pPr>
            <a:r>
              <a:rPr lang="en-US" sz="2000" dirty="0" smtClean="0"/>
              <a:t>Common format:    </a:t>
            </a:r>
            <a:r>
              <a:rPr lang="en-US" sz="2000" dirty="0" err="1" smtClean="0">
                <a:solidFill>
                  <a:schemeClr val="hlink"/>
                </a:solidFill>
              </a:rPr>
              <a:t>ls</a:t>
            </a:r>
            <a:r>
              <a:rPr lang="en-US" sz="2000" dirty="0" smtClean="0">
                <a:solidFill>
                  <a:schemeClr val="hlink"/>
                </a:solidFill>
              </a:rPr>
              <a:t>  –a</a:t>
            </a:r>
          </a:p>
          <a:p>
            <a:pPr lvl="1" eaLnBrk="1" hangingPunct="1">
              <a:buFontTx/>
              <a:buNone/>
              <a:defRPr/>
            </a:pPr>
            <a:r>
              <a:rPr lang="en-US" sz="2000" dirty="0" smtClean="0"/>
              <a:t>	(option </a:t>
            </a:r>
            <a:r>
              <a:rPr lang="en-US" sz="2000" dirty="0" smtClean="0">
                <a:solidFill>
                  <a:schemeClr val="hlink"/>
                </a:solidFill>
              </a:rPr>
              <a:t>a</a:t>
            </a:r>
            <a:r>
              <a:rPr lang="en-US" sz="2000" dirty="0" smtClean="0"/>
              <a:t> is for </a:t>
            </a:r>
            <a:r>
              <a:rPr lang="en-US" sz="2000" b="1" u="sng" dirty="0" smtClean="0"/>
              <a:t>a</a:t>
            </a:r>
            <a:r>
              <a:rPr lang="en-US" sz="2000" dirty="0" smtClean="0"/>
              <a:t>ll) Shows all filenames in the directory, including hidden </a:t>
            </a:r>
            <a:r>
              <a:rPr lang="en-US" sz="2000" dirty="0" smtClean="0"/>
              <a:t>filenames.</a:t>
            </a:r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/>
          <a:lstStyle/>
          <a:p>
            <a:pPr eaLnBrk="1" hangingPunct="1"/>
            <a:r>
              <a:rPr lang="en-US" sz="2800" smtClean="0">
                <a:solidFill>
                  <a:schemeClr val="hlink"/>
                </a:solidFill>
              </a:rPr>
              <a:t>ls</a:t>
            </a:r>
            <a:r>
              <a:rPr lang="en-US" sz="2800" smtClean="0"/>
              <a:t> </a:t>
            </a:r>
            <a:r>
              <a:rPr lang="en-US" sz="2000" smtClean="0"/>
              <a:t>(2 of 2)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838200"/>
            <a:ext cx="7315200" cy="4983163"/>
          </a:xfrm>
        </p:spPr>
        <p:txBody>
          <a:bodyPr/>
          <a:lstStyle/>
          <a:p>
            <a:pPr eaLnBrk="1" hangingPunct="1"/>
            <a:r>
              <a:rPr lang="en-US" sz="2000" dirty="0" smtClean="0"/>
              <a:t>Common format:   </a:t>
            </a:r>
            <a:r>
              <a:rPr lang="en-US" sz="2000" dirty="0" err="1" smtClean="0">
                <a:solidFill>
                  <a:schemeClr val="hlink"/>
                </a:solidFill>
              </a:rPr>
              <a:t>ls</a:t>
            </a:r>
            <a:r>
              <a:rPr lang="en-US" sz="2000" dirty="0" smtClean="0">
                <a:solidFill>
                  <a:schemeClr val="hlink"/>
                </a:solidFill>
              </a:rPr>
              <a:t>  -l</a:t>
            </a:r>
          </a:p>
          <a:p>
            <a:pPr lvl="1" eaLnBrk="1" hangingPunct="1"/>
            <a:r>
              <a:rPr lang="en-US" sz="2000" dirty="0" smtClean="0"/>
              <a:t>(</a:t>
            </a:r>
            <a:r>
              <a:rPr lang="en-US" sz="2000" dirty="0" smtClean="0">
                <a:solidFill>
                  <a:schemeClr val="hlink"/>
                </a:solidFill>
              </a:rPr>
              <a:t>l</a:t>
            </a:r>
            <a:r>
              <a:rPr lang="en-US" sz="2000" dirty="0" smtClean="0"/>
              <a:t> for</a:t>
            </a:r>
            <a:r>
              <a:rPr lang="en-US" sz="2000" b="1" u="sng" dirty="0" smtClean="0"/>
              <a:t> l</a:t>
            </a:r>
            <a:r>
              <a:rPr lang="en-US" sz="2000" dirty="0" smtClean="0"/>
              <a:t>ong) long listing of filenames. Each file and its attributes are listed on a separate line, in column </a:t>
            </a:r>
            <a:r>
              <a:rPr lang="en-US" sz="2000" dirty="0" smtClean="0"/>
              <a:t>format.</a:t>
            </a:r>
            <a:endParaRPr lang="en-US" sz="2000" dirty="0" smtClean="0"/>
          </a:p>
          <a:p>
            <a:pPr lvl="1" eaLnBrk="1" hangingPunct="1"/>
            <a:r>
              <a:rPr lang="en-US" sz="2000" dirty="0" smtClean="0"/>
              <a:t>The order of the attributes are:</a:t>
            </a:r>
          </a:p>
          <a:p>
            <a:pPr lvl="2" eaLnBrk="1" hangingPunct="1"/>
            <a:r>
              <a:rPr lang="en-US" sz="2000" dirty="0" smtClean="0"/>
              <a:t>Mode: shows file type and access rights</a:t>
            </a:r>
          </a:p>
          <a:p>
            <a:pPr lvl="2" eaLnBrk="1" hangingPunct="1"/>
            <a:r>
              <a:rPr lang="en-US" sz="2000" dirty="0" smtClean="0"/>
              <a:t>Number of hard links</a:t>
            </a:r>
          </a:p>
          <a:p>
            <a:pPr lvl="2" eaLnBrk="1" hangingPunct="1"/>
            <a:r>
              <a:rPr lang="en-US" sz="2000" dirty="0" smtClean="0"/>
              <a:t>Owner ID</a:t>
            </a:r>
          </a:p>
          <a:p>
            <a:pPr lvl="2" eaLnBrk="1" hangingPunct="1"/>
            <a:r>
              <a:rPr lang="en-US" sz="2000" dirty="0" smtClean="0"/>
              <a:t>Group ID of owner</a:t>
            </a:r>
          </a:p>
          <a:p>
            <a:pPr lvl="2" eaLnBrk="1" hangingPunct="1"/>
            <a:r>
              <a:rPr lang="en-US" sz="2000" dirty="0" smtClean="0"/>
              <a:t>Size: in bytes</a:t>
            </a:r>
          </a:p>
          <a:p>
            <a:pPr lvl="2" eaLnBrk="1" hangingPunct="1"/>
            <a:r>
              <a:rPr lang="en-US" sz="2000" dirty="0" smtClean="0"/>
              <a:t>Last access time / date</a:t>
            </a:r>
          </a:p>
          <a:p>
            <a:pPr lvl="2" eaLnBrk="1" hangingPunct="1"/>
            <a:r>
              <a:rPr lang="en-US" sz="2000" dirty="0" smtClean="0"/>
              <a:t>Filename</a:t>
            </a:r>
          </a:p>
          <a:p>
            <a:pPr eaLnBrk="1" hangingPunct="1"/>
            <a:r>
              <a:rPr lang="en-US" sz="2000" dirty="0" smtClean="0"/>
              <a:t>The arguments and options can be combined, such </a:t>
            </a:r>
            <a:r>
              <a:rPr lang="en-US" sz="2000" dirty="0" smtClean="0"/>
              <a:t>as:          </a:t>
            </a:r>
            <a:r>
              <a:rPr lang="en-US" sz="2000" dirty="0" smtClean="0"/>
              <a:t>	</a:t>
            </a:r>
            <a:r>
              <a:rPr lang="en-US" sz="2000" dirty="0" err="1" smtClean="0">
                <a:solidFill>
                  <a:schemeClr val="hlink"/>
                </a:solidFill>
              </a:rPr>
              <a:t>ls</a:t>
            </a:r>
            <a:r>
              <a:rPr lang="en-US" sz="2000" dirty="0" smtClean="0">
                <a:solidFill>
                  <a:schemeClr val="hlink"/>
                </a:solidFill>
              </a:rPr>
              <a:t>  -l  </a:t>
            </a:r>
            <a:r>
              <a:rPr lang="en-US" sz="2000" dirty="0" err="1" smtClean="0">
                <a:solidFill>
                  <a:schemeClr val="hlink"/>
                </a:solidFill>
              </a:rPr>
              <a:t>fileA</a:t>
            </a:r>
            <a:r>
              <a:rPr lang="en-US" sz="2000" dirty="0" smtClean="0">
                <a:solidFill>
                  <a:schemeClr val="hlink"/>
                </a:solidFill>
              </a:rPr>
              <a:t>    </a:t>
            </a:r>
            <a:r>
              <a:rPr lang="en-US" sz="2000" dirty="0" smtClean="0"/>
              <a:t>or</a:t>
            </a:r>
            <a:r>
              <a:rPr lang="en-US" sz="2000" dirty="0" smtClean="0">
                <a:solidFill>
                  <a:schemeClr val="hlink"/>
                </a:solidFill>
              </a:rPr>
              <a:t>     </a:t>
            </a:r>
            <a:r>
              <a:rPr lang="en-US" sz="2000" dirty="0" err="1" smtClean="0">
                <a:solidFill>
                  <a:schemeClr val="hlink"/>
                </a:solidFill>
              </a:rPr>
              <a:t>ls</a:t>
            </a:r>
            <a:r>
              <a:rPr lang="en-US" sz="2000" dirty="0" smtClean="0">
                <a:solidFill>
                  <a:schemeClr val="hlink"/>
                </a:solidFill>
              </a:rPr>
              <a:t> -al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pPr eaLnBrk="1" hangingPunct="1"/>
            <a:r>
              <a:rPr lang="en-US" sz="2800" smtClean="0">
                <a:solidFill>
                  <a:schemeClr val="hlink"/>
                </a:solidFill>
              </a:rPr>
              <a:t>touch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295400"/>
            <a:ext cx="7162800" cy="4525963"/>
          </a:xfrm>
        </p:spPr>
        <p:txBody>
          <a:bodyPr/>
          <a:lstStyle/>
          <a:p>
            <a:pPr eaLnBrk="1" hangingPunct="1">
              <a:defRPr/>
            </a:pPr>
            <a:r>
              <a:rPr lang="en-US" sz="2000" dirty="0" smtClean="0"/>
              <a:t>Common format:    </a:t>
            </a:r>
            <a:r>
              <a:rPr lang="en-US" sz="2000" dirty="0" smtClean="0">
                <a:solidFill>
                  <a:schemeClr val="hlink"/>
                </a:solidFill>
              </a:rPr>
              <a:t>touch</a:t>
            </a:r>
            <a:r>
              <a:rPr lang="en-US" sz="2000" dirty="0" smtClean="0"/>
              <a:t> 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filename</a:t>
            </a:r>
          </a:p>
          <a:p>
            <a:pPr lvl="1" eaLnBrk="1" hangingPunct="1">
              <a:defRPr/>
            </a:pPr>
            <a:r>
              <a:rPr lang="en-US" sz="2000" dirty="0" smtClean="0"/>
              <a:t>If </a:t>
            </a:r>
            <a:r>
              <a:rPr lang="en-US" sz="2000" dirty="0" smtClean="0">
                <a:solidFill>
                  <a:schemeClr val="bg2"/>
                </a:solidFill>
              </a:rPr>
              <a:t>filename</a:t>
            </a:r>
            <a:r>
              <a:rPr lang="en-US" sz="2000" dirty="0" smtClean="0"/>
              <a:t> doesn’t exist, then a new, empty file with the given name is </a:t>
            </a:r>
            <a:r>
              <a:rPr lang="en-US" sz="2000" dirty="0" smtClean="0"/>
              <a:t>created.</a:t>
            </a:r>
            <a:endParaRPr lang="en-US" sz="2000" dirty="0" smtClean="0"/>
          </a:p>
          <a:p>
            <a:pPr lvl="1" eaLnBrk="1" hangingPunct="1">
              <a:defRPr/>
            </a:pPr>
            <a:r>
              <a:rPr lang="en-US" sz="2000" dirty="0" smtClean="0"/>
              <a:t>If </a:t>
            </a:r>
            <a:r>
              <a:rPr lang="en-US" sz="2000" dirty="0" smtClean="0">
                <a:solidFill>
                  <a:schemeClr val="bg2"/>
                </a:solidFill>
              </a:rPr>
              <a:t>filename</a:t>
            </a:r>
            <a:r>
              <a:rPr lang="en-US" sz="2000" dirty="0" smtClean="0"/>
              <a:t> exists, the access time of the file will be updated to the current </a:t>
            </a:r>
            <a:r>
              <a:rPr lang="en-US" sz="2000" dirty="0" smtClean="0"/>
              <a:t>time.</a:t>
            </a:r>
            <a:endParaRPr lang="en-US" sz="2000" dirty="0" smtClean="0"/>
          </a:p>
          <a:p>
            <a:pPr eaLnBrk="1" hangingPunct="1">
              <a:defRPr/>
            </a:pPr>
            <a:r>
              <a:rPr lang="en-US" sz="2000" dirty="0" smtClean="0">
                <a:solidFill>
                  <a:schemeClr val="hlink"/>
                </a:solidFill>
              </a:rPr>
              <a:t>touch</a:t>
            </a:r>
            <a:r>
              <a:rPr lang="en-US" sz="2000" dirty="0" smtClean="0"/>
              <a:t> can also accept a file list.  Each filename in the list will either be created or have its access time </a:t>
            </a:r>
            <a:r>
              <a:rPr lang="en-US" sz="2000" dirty="0" smtClean="0"/>
              <a:t>updated.</a:t>
            </a:r>
            <a:endParaRPr lang="en-US" sz="2000" dirty="0" smtClean="0"/>
          </a:p>
          <a:p>
            <a:pPr eaLnBrk="1" hangingPunct="1">
              <a:defRPr/>
            </a:pPr>
            <a:r>
              <a:rPr lang="en-US" sz="2000" dirty="0" smtClean="0">
                <a:solidFill>
                  <a:schemeClr val="hlink"/>
                </a:solidFill>
              </a:rPr>
              <a:t>touch</a:t>
            </a:r>
            <a:r>
              <a:rPr lang="en-US" sz="2000" dirty="0" smtClean="0"/>
              <a:t> is useful to quickly create new </a:t>
            </a:r>
            <a:r>
              <a:rPr lang="en-US" sz="2000" dirty="0" smtClean="0"/>
              <a:t>files.</a:t>
            </a:r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609600"/>
          </a:xfrm>
        </p:spPr>
        <p:txBody>
          <a:bodyPr/>
          <a:lstStyle/>
          <a:p>
            <a:pPr eaLnBrk="1" hangingPunct="1"/>
            <a:r>
              <a:rPr lang="en-US" sz="2800" smtClean="0">
                <a:solidFill>
                  <a:schemeClr val="hlink"/>
                </a:solidFill>
              </a:rPr>
              <a:t>cp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066800"/>
            <a:ext cx="7391400" cy="4754563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000" dirty="0" smtClean="0">
                <a:solidFill>
                  <a:schemeClr val="hlink"/>
                </a:solidFill>
              </a:rPr>
              <a:t>cp</a:t>
            </a:r>
            <a:r>
              <a:rPr lang="en-US" sz="2000" dirty="0" smtClean="0"/>
              <a:t>: (for </a:t>
            </a:r>
            <a:r>
              <a:rPr lang="en-US" sz="2000" b="1" u="sng" dirty="0" smtClean="0"/>
              <a:t>c</a:t>
            </a:r>
            <a:r>
              <a:rPr lang="en-US" sz="2000" dirty="0" smtClean="0"/>
              <a:t>o</a:t>
            </a:r>
            <a:r>
              <a:rPr lang="en-US" sz="2000" b="1" u="sng" dirty="0" smtClean="0"/>
              <a:t>p</a:t>
            </a:r>
            <a:r>
              <a:rPr lang="en-US" sz="2000" dirty="0" smtClean="0"/>
              <a:t>y) will copy the content of a source file to the destination file. The source file still exists after copying.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000" dirty="0" smtClean="0"/>
              <a:t>Common format:   </a:t>
            </a:r>
            <a:r>
              <a:rPr lang="en-US" sz="2000" dirty="0" smtClean="0">
                <a:solidFill>
                  <a:schemeClr val="hlink"/>
                </a:solidFill>
              </a:rPr>
              <a:t>cp  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</a:rPr>
              <a:t>source_file</a:t>
            </a:r>
            <a:r>
              <a:rPr lang="en-US" sz="2000" dirty="0" smtClean="0">
                <a:solidFill>
                  <a:schemeClr val="hlink"/>
                </a:solidFill>
              </a:rPr>
              <a:t>   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</a:rPr>
              <a:t>destination_file</a:t>
            </a:r>
            <a:endParaRPr lang="en-US" sz="2000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 dirty="0" smtClean="0"/>
              <a:t>The 2 arguments are required in the order </a:t>
            </a:r>
            <a:r>
              <a:rPr lang="en-US" sz="2000" dirty="0" smtClean="0"/>
              <a:t>shown.</a:t>
            </a:r>
            <a:endParaRPr lang="en-US" sz="2000" dirty="0" smtClean="0"/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 dirty="0" smtClean="0"/>
              <a:t>If the </a:t>
            </a:r>
            <a:r>
              <a:rPr lang="en-US" sz="2000" dirty="0" err="1" smtClean="0">
                <a:solidFill>
                  <a:schemeClr val="bg2"/>
                </a:solidFill>
              </a:rPr>
              <a:t>source_file</a:t>
            </a:r>
            <a:r>
              <a:rPr lang="en-US" sz="2000" dirty="0" smtClean="0"/>
              <a:t> doesn’t exist, </a:t>
            </a:r>
            <a:r>
              <a:rPr lang="en-US" sz="2000" dirty="0" smtClean="0">
                <a:solidFill>
                  <a:schemeClr val="hlink"/>
                </a:solidFill>
              </a:rPr>
              <a:t>cp</a:t>
            </a:r>
            <a:r>
              <a:rPr lang="en-US" sz="2000" dirty="0" smtClean="0"/>
              <a:t> will send to screen an error </a:t>
            </a:r>
            <a:r>
              <a:rPr lang="en-US" sz="2000" dirty="0" smtClean="0"/>
              <a:t>message.</a:t>
            </a:r>
            <a:endParaRPr lang="en-US" sz="2000" dirty="0" smtClean="0"/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 dirty="0" smtClean="0"/>
              <a:t>If the </a:t>
            </a:r>
            <a:r>
              <a:rPr lang="en-US" sz="2000" dirty="0" err="1" smtClean="0">
                <a:solidFill>
                  <a:schemeClr val="bg2"/>
                </a:solidFill>
              </a:rPr>
              <a:t>destination_file</a:t>
            </a:r>
            <a:r>
              <a:rPr lang="en-US" sz="2000" dirty="0" smtClean="0"/>
              <a:t> doesn’t exist, </a:t>
            </a:r>
            <a:r>
              <a:rPr lang="en-US" sz="2000" dirty="0" smtClean="0">
                <a:solidFill>
                  <a:schemeClr val="hlink"/>
                </a:solidFill>
              </a:rPr>
              <a:t>cp</a:t>
            </a:r>
            <a:r>
              <a:rPr lang="en-US" sz="2000" dirty="0" smtClean="0"/>
              <a:t> will create a new destination file which is a copy of the </a:t>
            </a:r>
            <a:r>
              <a:rPr lang="en-US" sz="2000" dirty="0" err="1" smtClean="0">
                <a:solidFill>
                  <a:schemeClr val="bg2"/>
                </a:solidFill>
              </a:rPr>
              <a:t>source_file</a:t>
            </a:r>
            <a:r>
              <a:rPr lang="en-US" sz="2000" dirty="0" smtClean="0">
                <a:solidFill>
                  <a:schemeClr val="bg2"/>
                </a:solidFill>
              </a:rPr>
              <a:t>.</a:t>
            </a:r>
            <a:endParaRPr lang="en-US" sz="2000" dirty="0" smtClean="0">
              <a:solidFill>
                <a:schemeClr val="bg2"/>
              </a:solidFill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 dirty="0" smtClean="0"/>
              <a:t>If the </a:t>
            </a:r>
            <a:r>
              <a:rPr lang="en-US" sz="2000" dirty="0" err="1" smtClean="0">
                <a:solidFill>
                  <a:schemeClr val="bg2"/>
                </a:solidFill>
              </a:rPr>
              <a:t>destination_file</a:t>
            </a:r>
            <a:r>
              <a:rPr lang="en-US" sz="2000" dirty="0" smtClean="0"/>
              <a:t> exists, its content will be overwritten by the </a:t>
            </a:r>
            <a:r>
              <a:rPr lang="en-US" sz="2000" dirty="0" err="1" smtClean="0">
                <a:solidFill>
                  <a:schemeClr val="bg2"/>
                </a:solidFill>
              </a:rPr>
              <a:t>source_file</a:t>
            </a:r>
            <a:r>
              <a:rPr lang="en-US" sz="2000" dirty="0" smtClean="0">
                <a:solidFill>
                  <a:schemeClr val="bg2"/>
                </a:solidFill>
              </a:rPr>
              <a:t>.</a:t>
            </a:r>
            <a:endParaRPr lang="en-US" sz="2000" dirty="0" smtClean="0">
              <a:solidFill>
                <a:schemeClr val="bg2"/>
              </a:solidFill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sz="2000" dirty="0" smtClean="0"/>
              <a:t>To have the system ask for confirmation before overwriting an existing file:    </a:t>
            </a:r>
            <a:r>
              <a:rPr lang="en-US" sz="2000" dirty="0" smtClean="0">
                <a:solidFill>
                  <a:schemeClr val="hlink"/>
                </a:solidFill>
              </a:rPr>
              <a:t>cp  -</a:t>
            </a:r>
            <a:r>
              <a:rPr lang="en-US" sz="2000" dirty="0" err="1" smtClean="0">
                <a:solidFill>
                  <a:schemeClr val="hlink"/>
                </a:solidFill>
              </a:rPr>
              <a:t>i</a:t>
            </a:r>
            <a:r>
              <a:rPr lang="en-US" sz="2000" dirty="0" smtClean="0">
                <a:solidFill>
                  <a:schemeClr val="hlink"/>
                </a:solidFill>
              </a:rPr>
              <a:t> 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</a:rPr>
              <a:t>source_file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   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</a:rPr>
              <a:t>destination_file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  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 dirty="0" smtClean="0"/>
              <a:t>the option </a:t>
            </a:r>
            <a:r>
              <a:rPr lang="en-US" sz="2000" dirty="0" err="1" smtClean="0">
                <a:solidFill>
                  <a:schemeClr val="hlink"/>
                </a:solidFill>
              </a:rPr>
              <a:t>i</a:t>
            </a:r>
            <a:r>
              <a:rPr lang="en-US" sz="2000" dirty="0" smtClean="0"/>
              <a:t> is for </a:t>
            </a:r>
            <a:r>
              <a:rPr lang="en-US" sz="2000" b="1" u="sng" dirty="0" smtClean="0"/>
              <a:t>i</a:t>
            </a:r>
            <a:r>
              <a:rPr lang="en-US" sz="2000" dirty="0" smtClean="0"/>
              <a:t>nteractive.</a:t>
            </a:r>
            <a:endParaRPr lang="en-US" sz="2000" dirty="0" smtClean="0"/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 dirty="0" smtClean="0"/>
              <a:t>answer </a:t>
            </a:r>
            <a:r>
              <a:rPr lang="en-US" sz="2000" dirty="0" smtClean="0">
                <a:solidFill>
                  <a:schemeClr val="hlink"/>
                </a:solidFill>
              </a:rPr>
              <a:t>y</a:t>
            </a:r>
            <a:r>
              <a:rPr lang="en-US" sz="2000" dirty="0" smtClean="0"/>
              <a:t> for overwriting, </a:t>
            </a:r>
            <a:r>
              <a:rPr lang="en-US" sz="2000" dirty="0" smtClean="0">
                <a:solidFill>
                  <a:schemeClr val="hlink"/>
                </a:solidFill>
              </a:rPr>
              <a:t>n</a:t>
            </a:r>
            <a:r>
              <a:rPr lang="en-US" sz="2000" dirty="0" smtClean="0"/>
              <a:t> for not overwriting. When not overwriting, there is no copying done.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229600" cy="655638"/>
          </a:xfrm>
        </p:spPr>
        <p:txBody>
          <a:bodyPr/>
          <a:lstStyle/>
          <a:p>
            <a:pPr eaLnBrk="1" hangingPunct="1"/>
            <a:r>
              <a:rPr lang="en-US" sz="2800" smtClean="0">
                <a:solidFill>
                  <a:schemeClr val="hlink"/>
                </a:solidFill>
              </a:rPr>
              <a:t>mv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914400"/>
            <a:ext cx="7620000" cy="5257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000" dirty="0" err="1" smtClean="0">
                <a:solidFill>
                  <a:schemeClr val="hlink"/>
                </a:solidFill>
              </a:rPr>
              <a:t>mv</a:t>
            </a:r>
            <a:r>
              <a:rPr lang="en-US" sz="2000" dirty="0" smtClean="0"/>
              <a:t>: (for </a:t>
            </a:r>
            <a:r>
              <a:rPr lang="en-US" sz="2000" b="1" u="sng" dirty="0" smtClean="0"/>
              <a:t>m</a:t>
            </a:r>
            <a:r>
              <a:rPr lang="en-US" sz="2000" dirty="0" smtClean="0"/>
              <a:t>o</a:t>
            </a:r>
            <a:r>
              <a:rPr lang="en-US" sz="2000" b="1" u="sng" dirty="0" smtClean="0"/>
              <a:t>v</a:t>
            </a:r>
            <a:r>
              <a:rPr lang="en-US" sz="2000" dirty="0" smtClean="0"/>
              <a:t>e) will move the content of a source file to the destination file, and then </a:t>
            </a:r>
            <a:r>
              <a:rPr lang="en-US" sz="2000" i="1" dirty="0" smtClean="0"/>
              <a:t>delete</a:t>
            </a:r>
            <a:r>
              <a:rPr lang="en-US" sz="2000" dirty="0" smtClean="0"/>
              <a:t> the source file. This effectively renames the source file to the destination filename.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000" dirty="0" smtClean="0"/>
              <a:t>Common format:   </a:t>
            </a:r>
            <a:r>
              <a:rPr lang="en-US" sz="2000" dirty="0" err="1" smtClean="0">
                <a:solidFill>
                  <a:schemeClr val="hlink"/>
                </a:solidFill>
              </a:rPr>
              <a:t>mv</a:t>
            </a:r>
            <a:r>
              <a:rPr lang="en-US" sz="2000" dirty="0" smtClean="0">
                <a:solidFill>
                  <a:schemeClr val="hlink"/>
                </a:solidFill>
              </a:rPr>
              <a:t>  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</a:rPr>
              <a:t>source_file</a:t>
            </a:r>
            <a:r>
              <a:rPr lang="en-US" sz="2000" dirty="0" smtClean="0">
                <a:solidFill>
                  <a:schemeClr val="hlink"/>
                </a:solidFill>
              </a:rPr>
              <a:t>   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</a:rPr>
              <a:t>destination_file</a:t>
            </a:r>
            <a:endParaRPr lang="en-US" sz="2000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 dirty="0" smtClean="0"/>
              <a:t>The 2 arguments are required in the order </a:t>
            </a:r>
            <a:r>
              <a:rPr lang="en-US" sz="2000" dirty="0" smtClean="0"/>
              <a:t>shown.</a:t>
            </a:r>
            <a:endParaRPr lang="en-US" sz="2000" dirty="0" smtClean="0"/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 dirty="0" smtClean="0"/>
              <a:t>If the </a:t>
            </a:r>
            <a:r>
              <a:rPr lang="en-US" sz="2000" dirty="0" err="1" smtClean="0">
                <a:solidFill>
                  <a:schemeClr val="bg2"/>
                </a:solidFill>
              </a:rPr>
              <a:t>source_file</a:t>
            </a:r>
            <a:r>
              <a:rPr lang="en-US" sz="2000" dirty="0" smtClean="0"/>
              <a:t> doesn’t exist, </a:t>
            </a:r>
            <a:r>
              <a:rPr lang="en-US" sz="2000" dirty="0" err="1" smtClean="0">
                <a:solidFill>
                  <a:schemeClr val="hlink"/>
                </a:solidFill>
              </a:rPr>
              <a:t>mv</a:t>
            </a:r>
            <a:r>
              <a:rPr lang="en-US" sz="2000" dirty="0" smtClean="0"/>
              <a:t> will send to screen an error </a:t>
            </a:r>
            <a:r>
              <a:rPr lang="en-US" sz="2000" dirty="0" smtClean="0"/>
              <a:t>message.</a:t>
            </a:r>
            <a:endParaRPr lang="en-US" sz="2000" dirty="0" smtClean="0"/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 dirty="0" smtClean="0"/>
              <a:t>If the </a:t>
            </a:r>
            <a:r>
              <a:rPr lang="en-US" sz="2000" dirty="0" err="1" smtClean="0">
                <a:solidFill>
                  <a:schemeClr val="bg2"/>
                </a:solidFill>
              </a:rPr>
              <a:t>destination_file</a:t>
            </a:r>
            <a:r>
              <a:rPr lang="en-US" sz="2000" dirty="0" smtClean="0"/>
              <a:t> doesn’t exist, </a:t>
            </a:r>
            <a:r>
              <a:rPr lang="en-US" sz="2000" dirty="0" err="1" smtClean="0">
                <a:solidFill>
                  <a:schemeClr val="hlink"/>
                </a:solidFill>
              </a:rPr>
              <a:t>mv</a:t>
            </a:r>
            <a:r>
              <a:rPr lang="en-US" sz="2000" dirty="0" smtClean="0"/>
              <a:t> will create a new  destination </a:t>
            </a:r>
            <a:r>
              <a:rPr lang="en-US" sz="2000" dirty="0" smtClean="0"/>
              <a:t>file.</a:t>
            </a:r>
            <a:endParaRPr lang="en-US" sz="2000" dirty="0" smtClean="0"/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 dirty="0" smtClean="0"/>
              <a:t>If the </a:t>
            </a:r>
            <a:r>
              <a:rPr lang="en-US" sz="2000" dirty="0" err="1" smtClean="0">
                <a:solidFill>
                  <a:schemeClr val="bg2"/>
                </a:solidFill>
              </a:rPr>
              <a:t>destination_file</a:t>
            </a:r>
            <a:r>
              <a:rPr lang="en-US" sz="2000" dirty="0" smtClean="0"/>
              <a:t> exists, its content will be overwritten by the </a:t>
            </a:r>
            <a:r>
              <a:rPr lang="en-US" sz="2000" dirty="0" err="1" smtClean="0">
                <a:solidFill>
                  <a:schemeClr val="bg2"/>
                </a:solidFill>
              </a:rPr>
              <a:t>source_file</a:t>
            </a:r>
            <a:r>
              <a:rPr lang="en-US" sz="2000" dirty="0" smtClean="0">
                <a:solidFill>
                  <a:schemeClr val="bg2"/>
                </a:solidFill>
              </a:rPr>
              <a:t>.</a:t>
            </a:r>
            <a:endParaRPr lang="en-US" sz="2000" dirty="0" smtClean="0">
              <a:solidFill>
                <a:schemeClr val="bg2"/>
              </a:solidFill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sz="2000" dirty="0" smtClean="0"/>
              <a:t>To have the system ask for confirmation before overwriting an existing file:    </a:t>
            </a:r>
            <a:r>
              <a:rPr lang="en-US" sz="2000" dirty="0" err="1" smtClean="0">
                <a:solidFill>
                  <a:schemeClr val="hlink"/>
                </a:solidFill>
              </a:rPr>
              <a:t>mv</a:t>
            </a:r>
            <a:r>
              <a:rPr lang="en-US" sz="2000" dirty="0" smtClean="0">
                <a:solidFill>
                  <a:schemeClr val="hlink"/>
                </a:solidFill>
              </a:rPr>
              <a:t>  -</a:t>
            </a:r>
            <a:r>
              <a:rPr lang="en-US" sz="2000" dirty="0" err="1" smtClean="0">
                <a:solidFill>
                  <a:schemeClr val="hlink"/>
                </a:solidFill>
              </a:rPr>
              <a:t>i</a:t>
            </a:r>
            <a:r>
              <a:rPr lang="en-US" sz="2000" dirty="0" smtClean="0">
                <a:solidFill>
                  <a:schemeClr val="hlink"/>
                </a:solidFill>
              </a:rPr>
              <a:t> 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</a:rPr>
              <a:t>source_file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   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</a:rPr>
              <a:t>destination_file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  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 dirty="0" smtClean="0"/>
              <a:t>the option </a:t>
            </a:r>
            <a:r>
              <a:rPr lang="en-US" sz="2000" dirty="0" err="1" smtClean="0">
                <a:solidFill>
                  <a:schemeClr val="hlink"/>
                </a:solidFill>
              </a:rPr>
              <a:t>i</a:t>
            </a:r>
            <a:r>
              <a:rPr lang="en-US" sz="2000" dirty="0" smtClean="0"/>
              <a:t> is for </a:t>
            </a:r>
            <a:r>
              <a:rPr lang="en-US" sz="2000" b="1" u="sng" dirty="0" smtClean="0"/>
              <a:t>i</a:t>
            </a:r>
            <a:r>
              <a:rPr lang="en-US" sz="2000" dirty="0" smtClean="0"/>
              <a:t>nteractive.</a:t>
            </a:r>
            <a:endParaRPr lang="en-US" sz="2000" dirty="0" smtClean="0"/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 dirty="0" smtClean="0"/>
              <a:t>answer </a:t>
            </a:r>
            <a:r>
              <a:rPr lang="en-US" sz="2000" dirty="0" smtClean="0">
                <a:solidFill>
                  <a:schemeClr val="hlink"/>
                </a:solidFill>
              </a:rPr>
              <a:t>y</a:t>
            </a:r>
            <a:r>
              <a:rPr lang="en-US" sz="2000" dirty="0" smtClean="0"/>
              <a:t> for overwriting, </a:t>
            </a:r>
            <a:r>
              <a:rPr lang="en-US" sz="2000" dirty="0" smtClean="0">
                <a:solidFill>
                  <a:schemeClr val="hlink"/>
                </a:solidFill>
              </a:rPr>
              <a:t>n</a:t>
            </a:r>
            <a:r>
              <a:rPr lang="en-US" sz="2000" dirty="0" smtClean="0"/>
              <a:t> for not overwriting the existing </a:t>
            </a:r>
            <a:r>
              <a:rPr lang="en-US" sz="2000" dirty="0" smtClean="0"/>
              <a:t>file.</a:t>
            </a:r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2140</TotalTime>
  <Words>1116</Words>
  <Application>Microsoft Office PowerPoint</Application>
  <PresentationFormat>On-screen Show (4:3)</PresentationFormat>
  <Paragraphs>116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Default Design</vt:lpstr>
      <vt:lpstr>Slide 1</vt:lpstr>
      <vt:lpstr>Files</vt:lpstr>
      <vt:lpstr>cat </vt:lpstr>
      <vt:lpstr>more and less</vt:lpstr>
      <vt:lpstr>ls (1 of 2)</vt:lpstr>
      <vt:lpstr>ls (2 of 2)</vt:lpstr>
      <vt:lpstr>touch</vt:lpstr>
      <vt:lpstr>cp</vt:lpstr>
      <vt:lpstr>mv</vt:lpstr>
      <vt:lpstr>rm</vt:lpstr>
      <vt:lpstr>Wildcards or Filename Expansion (1 of 3)</vt:lpstr>
      <vt:lpstr>Wildcards or Filename Expansion (2 of 3)</vt:lpstr>
      <vt:lpstr>Wildcards or Filename Expansion (3 of 3)</vt:lpstr>
    </vt:vector>
  </TitlesOfParts>
  <Company>De Anza College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 18A Introduction to Linux / Unix</dc:title>
  <dc:creator>cnguyen</dc:creator>
  <cp:lastModifiedBy>Clare</cp:lastModifiedBy>
  <cp:revision>33</cp:revision>
  <dcterms:created xsi:type="dcterms:W3CDTF">2008-07-16T21:48:08Z</dcterms:created>
  <dcterms:modified xsi:type="dcterms:W3CDTF">2016-09-18T06:00:35Z</dcterms:modified>
</cp:coreProperties>
</file>