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305" r:id="rId5"/>
    <p:sldId id="259" r:id="rId6"/>
    <p:sldId id="260" r:id="rId7"/>
    <p:sldId id="261" r:id="rId8"/>
    <p:sldId id="306" r:id="rId9"/>
    <p:sldId id="304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90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7456DED-77A6-4277-BD19-737449A6E063}" type="datetimeFigureOut">
              <a:rPr lang="en-US"/>
              <a:pPr>
                <a:defRPr/>
              </a:pPr>
              <a:t>9/18/2016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ACC8B68-B3C2-44EE-A4E5-A2E6B5D34D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6B66D29-CB12-44EE-B193-41D800DE4B11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8BA1D1-2ECD-4B9C-AC4D-092D493C5272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DD90E-0E09-4CF0-8890-ABE92156B3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F5784-B3AF-44CA-B00D-761B5237F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A3B26-8ABB-4C3A-A0CE-8DF90D3ECA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92A30-080B-40E1-B2D2-B81E01FE60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18CE2-122F-4D11-BE14-043BD99670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9832C-2A2F-4BDA-BBF8-7E79BFF90A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D39E1-98B6-4E23-A5AD-46CDA75C8D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F800F-1B58-4FC3-A2C5-FCD718E3C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2D523-B6D9-497E-886D-F37F0F8046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0C251-BDB6-4557-80AC-3AD4CC85D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2D9FC-10A0-472D-922F-F8929F619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FF82CDC-F086-4974-9AF3-670DB7A408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29200"/>
            <a:ext cx="6400800" cy="609600"/>
          </a:xfrm>
        </p:spPr>
        <p:txBody>
          <a:bodyPr/>
          <a:lstStyle/>
          <a:p>
            <a:pPr eaLnBrk="1" hangingPunct="1"/>
            <a:r>
              <a:rPr lang="en-US" sz="1600" smtClean="0"/>
              <a:t>De Anza College</a:t>
            </a:r>
          </a:p>
          <a:p>
            <a:pPr eaLnBrk="1" hangingPunct="1"/>
            <a:r>
              <a:rPr lang="en-US" sz="1600" smtClean="0"/>
              <a:t>Instructor: Clare Nguyen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762000" y="990600"/>
            <a:ext cx="7772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>
                <a:solidFill>
                  <a:schemeClr val="tx2"/>
                </a:solidFill>
              </a:rPr>
              <a:t>CIS 18A</a:t>
            </a:r>
            <a:br>
              <a:rPr lang="en-US" sz="2800">
                <a:solidFill>
                  <a:schemeClr val="tx2"/>
                </a:solidFill>
              </a:rPr>
            </a:br>
            <a:r>
              <a:rPr lang="en-US" sz="2800">
                <a:solidFill>
                  <a:schemeClr val="tx2"/>
                </a:solidFill>
              </a:rPr>
              <a:t>Introduction to Linux / Unix</a:t>
            </a:r>
            <a:r>
              <a:rPr lang="en-US" sz="3200">
                <a:solidFill>
                  <a:schemeClr val="tx2"/>
                </a:solidFill>
              </a:rPr>
              <a:t/>
            </a:r>
            <a:br>
              <a:rPr lang="en-US" sz="3200">
                <a:solidFill>
                  <a:schemeClr val="tx2"/>
                </a:solidFill>
              </a:rPr>
            </a:br>
            <a:r>
              <a:rPr lang="en-US" sz="3200">
                <a:solidFill>
                  <a:schemeClr val="tx2"/>
                </a:solidFill>
              </a:rPr>
              <a:t/>
            </a:r>
            <a:br>
              <a:rPr lang="en-US" sz="3200">
                <a:solidFill>
                  <a:schemeClr val="tx2"/>
                </a:solidFill>
              </a:rPr>
            </a:br>
            <a:r>
              <a:rPr lang="en-US" sz="3200">
                <a:solidFill>
                  <a:schemeClr val="tx2"/>
                </a:solidFill>
              </a:rPr>
              <a:t>Directories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pwd </a:t>
            </a:r>
            <a:r>
              <a:rPr lang="en-US" sz="2800" smtClean="0">
                <a:solidFill>
                  <a:schemeClr val="tx1"/>
                </a:solidFill>
              </a:rPr>
              <a:t>and</a:t>
            </a:r>
            <a:r>
              <a:rPr lang="en-US" sz="2800" smtClean="0">
                <a:solidFill>
                  <a:schemeClr val="hlink"/>
                </a:solidFill>
              </a:rPr>
              <a:t> cd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762000"/>
            <a:ext cx="73914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err="1" smtClean="0">
                <a:solidFill>
                  <a:schemeClr val="hlink"/>
                </a:solidFill>
              </a:rPr>
              <a:t>pwd</a:t>
            </a:r>
            <a:r>
              <a:rPr lang="en-US" sz="2000" dirty="0" smtClean="0"/>
              <a:t>: (for </a:t>
            </a:r>
            <a:r>
              <a:rPr lang="en-US" sz="2000" b="1" u="sng" dirty="0" smtClean="0"/>
              <a:t>p</a:t>
            </a:r>
            <a:r>
              <a:rPr lang="en-US" sz="2000" dirty="0" smtClean="0"/>
              <a:t>rint </a:t>
            </a:r>
            <a:r>
              <a:rPr lang="en-US" sz="2000" b="1" u="sng" dirty="0" smtClean="0"/>
              <a:t>w</a:t>
            </a:r>
            <a:r>
              <a:rPr lang="en-US" sz="2000" dirty="0" smtClean="0"/>
              <a:t>orking </a:t>
            </a:r>
            <a:r>
              <a:rPr lang="en-US" sz="2000" b="1" u="sng" dirty="0" smtClean="0"/>
              <a:t>d</a:t>
            </a:r>
            <a:r>
              <a:rPr lang="en-US" sz="2000" dirty="0" smtClean="0"/>
              <a:t>irectory) shows the absolute path of where you are in the directory tree.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4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err="1" smtClean="0">
                <a:solidFill>
                  <a:schemeClr val="hlink"/>
                </a:solidFill>
              </a:rPr>
              <a:t>cd</a:t>
            </a:r>
            <a:r>
              <a:rPr lang="en-US" sz="2000" dirty="0" smtClean="0"/>
              <a:t>: (for </a:t>
            </a:r>
            <a:r>
              <a:rPr lang="en-US" sz="2000" b="1" u="sng" dirty="0" smtClean="0"/>
              <a:t>c</a:t>
            </a:r>
            <a:r>
              <a:rPr lang="en-US" sz="2000" dirty="0" smtClean="0"/>
              <a:t>hange </a:t>
            </a:r>
            <a:r>
              <a:rPr lang="en-US" sz="2000" b="1" u="sng" dirty="0" smtClean="0"/>
              <a:t>d</a:t>
            </a:r>
            <a:r>
              <a:rPr lang="en-US" sz="2000" dirty="0" smtClean="0"/>
              <a:t>irectory) moves you to another directory.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Common format:   </a:t>
            </a:r>
            <a:r>
              <a:rPr lang="en-US" sz="2000" dirty="0" err="1" smtClean="0">
                <a:solidFill>
                  <a:schemeClr val="hlink"/>
                </a:solidFill>
              </a:rPr>
              <a:t>cd</a:t>
            </a:r>
            <a:r>
              <a:rPr lang="en-US" sz="2000" dirty="0" smtClean="0">
                <a:solidFill>
                  <a:schemeClr val="hlink"/>
                </a:solidFill>
              </a:rPr>
              <a:t>  path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where path can be: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Nothing: moves you to your home directory.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Absolute path: make sure it starts with </a:t>
            </a:r>
            <a:r>
              <a:rPr lang="en-US" sz="2000" dirty="0" smtClean="0">
                <a:solidFill>
                  <a:schemeClr val="hlink"/>
                </a:solidFill>
              </a:rPr>
              <a:t>/</a:t>
            </a:r>
            <a:r>
              <a:rPr lang="en-US" sz="2000" dirty="0" smtClean="0"/>
              <a:t>  (root).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Relative path: make sure the first node in the path is in your current directory: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To go to a subdirectory:  type the name of the subdirectory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To go to a parent directory:  type  </a:t>
            </a:r>
            <a:r>
              <a:rPr lang="en-US" sz="2000" b="1" dirty="0" smtClean="0">
                <a:solidFill>
                  <a:schemeClr val="hlink"/>
                </a:solidFill>
              </a:rPr>
              <a:t>..</a:t>
            </a:r>
            <a:r>
              <a:rPr lang="en-US" sz="2000" dirty="0" smtClean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To go to the current directory:   type  </a:t>
            </a:r>
            <a:r>
              <a:rPr lang="en-US" sz="2000" b="1" dirty="0" smtClean="0">
                <a:solidFill>
                  <a:schemeClr val="hlink"/>
                </a:solidFill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Path with special symbols: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</a:rPr>
              <a:t>	~</a:t>
            </a:r>
            <a:r>
              <a:rPr lang="en-US" sz="2000" dirty="0" smtClean="0"/>
              <a:t>               the absolute path of home directory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</a:rPr>
              <a:t>	~</a:t>
            </a:r>
            <a:r>
              <a:rPr lang="en-US" sz="2000" dirty="0" err="1" smtClean="0">
                <a:solidFill>
                  <a:schemeClr val="hlink"/>
                </a:solidFill>
              </a:rPr>
              <a:t>userID</a:t>
            </a:r>
            <a:r>
              <a:rPr lang="en-US" sz="2000" dirty="0" smtClean="0"/>
              <a:t>    the absolute path of the home directory of 	       user  </a:t>
            </a:r>
            <a:r>
              <a:rPr lang="en-US" sz="2000" dirty="0" err="1" smtClean="0">
                <a:solidFill>
                  <a:schemeClr val="bg2"/>
                </a:solidFill>
              </a:rPr>
              <a:t>userID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6858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ls</a:t>
            </a:r>
            <a:r>
              <a:rPr lang="en-US" sz="2800" smtClean="0"/>
              <a:t> and Directories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2578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Recall: </a:t>
            </a:r>
          </a:p>
          <a:p>
            <a:pPr lvl="1" eaLnBrk="1" hangingPunct="1">
              <a:buFontTx/>
              <a:buNone/>
            </a:pPr>
            <a:r>
              <a:rPr lang="en-US" sz="2000" dirty="0" err="1" smtClean="0">
                <a:solidFill>
                  <a:schemeClr val="hlink"/>
                </a:solidFill>
              </a:rPr>
              <a:t>ls</a:t>
            </a:r>
            <a:r>
              <a:rPr lang="en-US" sz="2000" dirty="0" smtClean="0"/>
              <a:t>				list filenames in the current directory</a:t>
            </a:r>
          </a:p>
          <a:p>
            <a:pPr lvl="1" eaLnBrk="1" hangingPunct="1">
              <a:buFontTx/>
              <a:buNone/>
            </a:pPr>
            <a:r>
              <a:rPr lang="en-US" sz="2000" dirty="0" err="1" smtClean="0">
                <a:solidFill>
                  <a:schemeClr val="hlink"/>
                </a:solidFill>
              </a:rPr>
              <a:t>ls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chemeClr val="hlink"/>
                </a:solidFill>
              </a:rPr>
              <a:t>filename</a:t>
            </a:r>
            <a:r>
              <a:rPr lang="en-US" sz="2000" dirty="0" smtClean="0"/>
              <a:t>		show </a:t>
            </a:r>
            <a:r>
              <a:rPr lang="en-US" sz="2000" dirty="0" smtClean="0">
                <a:solidFill>
                  <a:schemeClr val="bg2"/>
                </a:solidFill>
              </a:rPr>
              <a:t>filename</a:t>
            </a:r>
            <a:r>
              <a:rPr lang="en-US" sz="2000" dirty="0" smtClean="0"/>
              <a:t> if file exists and is a regular file</a:t>
            </a:r>
            <a:endParaRPr lang="en-US" sz="2000" dirty="0" smtClean="0">
              <a:solidFill>
                <a:schemeClr val="bg2"/>
              </a:solidFill>
            </a:endParaRPr>
          </a:p>
          <a:p>
            <a:pPr eaLnBrk="1" hangingPunct="1"/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bg2"/>
                </a:solidFill>
              </a:rPr>
              <a:t>filename</a:t>
            </a:r>
            <a:r>
              <a:rPr lang="en-US" sz="2000" dirty="0" smtClean="0"/>
              <a:t> is the name of a directory, then </a:t>
            </a:r>
            <a:r>
              <a:rPr lang="en-US" sz="2000" dirty="0" err="1" smtClean="0">
                <a:solidFill>
                  <a:schemeClr val="hlink"/>
                </a:solidFill>
              </a:rPr>
              <a:t>ls</a:t>
            </a:r>
            <a:r>
              <a:rPr lang="en-US" sz="2000" dirty="0" smtClean="0"/>
              <a:t> will list filenames </a:t>
            </a:r>
            <a:r>
              <a:rPr lang="en-US" sz="2000" i="1" dirty="0" smtClean="0"/>
              <a:t>under</a:t>
            </a:r>
            <a:r>
              <a:rPr lang="en-US" sz="2000" dirty="0" smtClean="0"/>
              <a:t> that directory.</a:t>
            </a:r>
          </a:p>
          <a:p>
            <a:pPr eaLnBrk="1" hangingPunct="1"/>
            <a:r>
              <a:rPr lang="en-US" sz="2000" dirty="0" smtClean="0"/>
              <a:t>To see the file type of a file:</a:t>
            </a:r>
          </a:p>
          <a:p>
            <a:pPr lvl="1" eaLnBrk="1" hangingPunct="1"/>
            <a:r>
              <a:rPr lang="en-US" sz="2000" dirty="0" smtClean="0"/>
              <a:t>Use the long listing:   </a:t>
            </a:r>
            <a:r>
              <a:rPr lang="en-US" sz="2000" dirty="0" err="1" smtClean="0">
                <a:solidFill>
                  <a:schemeClr val="hlink"/>
                </a:solidFill>
              </a:rPr>
              <a:t>ls</a:t>
            </a:r>
            <a:r>
              <a:rPr lang="en-US" sz="2000" dirty="0" smtClean="0">
                <a:solidFill>
                  <a:schemeClr val="hlink"/>
                </a:solidFill>
              </a:rPr>
              <a:t> –l</a:t>
            </a:r>
          </a:p>
          <a:p>
            <a:pPr lvl="1" eaLnBrk="1" hangingPunct="1">
              <a:buFontTx/>
              <a:buNone/>
            </a:pPr>
            <a:r>
              <a:rPr lang="en-US" sz="2000" dirty="0" smtClean="0"/>
              <a:t>	The first character in the mode column will tell you the file type:             </a:t>
            </a:r>
            <a:r>
              <a:rPr lang="en-US" sz="2000" dirty="0" smtClean="0">
                <a:solidFill>
                  <a:schemeClr val="hlink"/>
                </a:solidFill>
              </a:rPr>
              <a:t>d</a:t>
            </a:r>
            <a:r>
              <a:rPr lang="en-US" sz="2000" dirty="0" smtClean="0"/>
              <a:t> for directory, </a:t>
            </a:r>
            <a:r>
              <a:rPr lang="en-US" sz="2000" dirty="0" smtClean="0">
                <a:solidFill>
                  <a:schemeClr val="hlink"/>
                </a:solidFill>
              </a:rPr>
              <a:t>l </a:t>
            </a:r>
            <a:r>
              <a:rPr lang="en-US" sz="2000" dirty="0" smtClean="0"/>
              <a:t>for link, </a:t>
            </a:r>
            <a:r>
              <a:rPr lang="en-US" sz="2000" dirty="0" smtClean="0">
                <a:solidFill>
                  <a:schemeClr val="hlink"/>
                </a:solidFill>
              </a:rPr>
              <a:t>-</a:t>
            </a:r>
            <a:r>
              <a:rPr lang="en-US" sz="2000" dirty="0" smtClean="0"/>
              <a:t> for regular file.</a:t>
            </a:r>
          </a:p>
          <a:p>
            <a:pPr lvl="1" eaLnBrk="1" hangingPunct="1"/>
            <a:r>
              <a:rPr lang="en-US" sz="2000" dirty="0" smtClean="0"/>
              <a:t>Use:   </a:t>
            </a:r>
            <a:r>
              <a:rPr lang="en-US" sz="2000" dirty="0" err="1" smtClean="0">
                <a:solidFill>
                  <a:schemeClr val="hlink"/>
                </a:solidFill>
              </a:rPr>
              <a:t>ls</a:t>
            </a:r>
            <a:r>
              <a:rPr lang="en-US" sz="2000" dirty="0" smtClean="0">
                <a:solidFill>
                  <a:schemeClr val="hlink"/>
                </a:solidFill>
              </a:rPr>
              <a:t> –F</a:t>
            </a:r>
            <a:r>
              <a:rPr lang="en-US" sz="2000" dirty="0" smtClean="0"/>
              <a:t> </a:t>
            </a:r>
          </a:p>
          <a:p>
            <a:pPr lvl="1" eaLnBrk="1" hangingPunct="1">
              <a:buFontTx/>
              <a:buNone/>
            </a:pPr>
            <a:r>
              <a:rPr lang="en-US" sz="2000" dirty="0" smtClean="0"/>
              <a:t>	The filenames will be listed with an additional symbol at the end:  </a:t>
            </a:r>
            <a:r>
              <a:rPr lang="en-US" sz="2000" dirty="0" smtClean="0">
                <a:solidFill>
                  <a:schemeClr val="hlink"/>
                </a:solidFill>
              </a:rPr>
              <a:t>/ </a:t>
            </a:r>
            <a:r>
              <a:rPr lang="en-US" sz="2000" dirty="0" smtClean="0"/>
              <a:t>for directory, </a:t>
            </a:r>
            <a:r>
              <a:rPr lang="en-US" sz="2000" dirty="0" smtClean="0">
                <a:solidFill>
                  <a:schemeClr val="hlink"/>
                </a:solidFill>
              </a:rPr>
              <a:t>@</a:t>
            </a:r>
            <a:r>
              <a:rPr lang="en-US" sz="2000" dirty="0" smtClean="0"/>
              <a:t> for link, </a:t>
            </a:r>
            <a:r>
              <a:rPr lang="en-US" sz="2000" dirty="0" smtClean="0">
                <a:solidFill>
                  <a:schemeClr val="hlink"/>
                </a:solidFill>
              </a:rPr>
              <a:t>*</a:t>
            </a:r>
            <a:r>
              <a:rPr lang="en-US" sz="2000" dirty="0" smtClean="0"/>
              <a:t> for executable regular file, </a:t>
            </a:r>
            <a:r>
              <a:rPr lang="en-US" sz="2000" dirty="0" smtClean="0">
                <a:solidFill>
                  <a:schemeClr val="hlink"/>
                </a:solidFill>
              </a:rPr>
              <a:t>nothing</a:t>
            </a:r>
            <a:r>
              <a:rPr lang="en-US" sz="2000" dirty="0" smtClean="0"/>
              <a:t> for text file (which is also a regular file).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mkdir</a:t>
            </a:r>
            <a:r>
              <a:rPr lang="en-US" sz="2800" smtClean="0"/>
              <a:t> and </a:t>
            </a:r>
            <a:r>
              <a:rPr lang="en-US" sz="2800" smtClean="0">
                <a:solidFill>
                  <a:schemeClr val="hlink"/>
                </a:solidFill>
              </a:rPr>
              <a:t>rmdir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924800" cy="5486400"/>
          </a:xfrm>
        </p:spPr>
        <p:txBody>
          <a:bodyPr/>
          <a:lstStyle/>
          <a:p>
            <a:pPr eaLnBrk="1" hangingPunct="1"/>
            <a:r>
              <a:rPr lang="en-US" sz="2000" dirty="0" err="1" smtClean="0">
                <a:solidFill>
                  <a:schemeClr val="hlink"/>
                </a:solidFill>
              </a:rPr>
              <a:t>mkdir</a:t>
            </a:r>
            <a:r>
              <a:rPr lang="en-US" sz="2000" dirty="0" smtClean="0"/>
              <a:t>: (for </a:t>
            </a:r>
            <a:r>
              <a:rPr lang="en-US" sz="2000" b="1" u="sng" dirty="0" smtClean="0"/>
              <a:t>m</a:t>
            </a:r>
            <a:r>
              <a:rPr lang="en-US" sz="2000" dirty="0" smtClean="0"/>
              <a:t>a</a:t>
            </a:r>
            <a:r>
              <a:rPr lang="en-US" sz="2000" b="1" u="sng" dirty="0" smtClean="0"/>
              <a:t>k</a:t>
            </a:r>
            <a:r>
              <a:rPr lang="en-US" sz="2000" dirty="0" smtClean="0"/>
              <a:t>e </a:t>
            </a:r>
            <a:r>
              <a:rPr lang="en-US" sz="2000" b="1" u="sng" dirty="0" smtClean="0"/>
              <a:t>dir</a:t>
            </a:r>
            <a:r>
              <a:rPr lang="en-US" sz="2000" dirty="0" smtClean="0"/>
              <a:t>ectory) creates a new directory in the current directory, or under a different directory if a path is given.</a:t>
            </a:r>
          </a:p>
          <a:p>
            <a:pPr eaLnBrk="1" hangingPunct="1"/>
            <a:r>
              <a:rPr lang="en-US" sz="2000" dirty="0" smtClean="0"/>
              <a:t>Common format:    </a:t>
            </a:r>
            <a:r>
              <a:rPr lang="en-US" sz="2000" dirty="0" err="1" smtClean="0">
                <a:solidFill>
                  <a:schemeClr val="hlink"/>
                </a:solidFill>
              </a:rPr>
              <a:t>mkdir</a:t>
            </a:r>
            <a:r>
              <a:rPr lang="en-US" sz="2000" dirty="0" smtClean="0">
                <a:solidFill>
                  <a:schemeClr val="hlink"/>
                </a:solidFill>
              </a:rPr>
              <a:t>   </a:t>
            </a:r>
            <a:r>
              <a:rPr lang="en-US" sz="2000" dirty="0" err="1" smtClean="0">
                <a:solidFill>
                  <a:schemeClr val="hlink"/>
                </a:solidFill>
              </a:rPr>
              <a:t>directory_name</a:t>
            </a:r>
            <a:endParaRPr lang="en-US" sz="2000" dirty="0" smtClean="0">
              <a:solidFill>
                <a:schemeClr val="hlink"/>
              </a:solidFill>
            </a:endParaRPr>
          </a:p>
          <a:p>
            <a:pPr eaLnBrk="1" hangingPunct="1"/>
            <a:r>
              <a:rPr lang="en-US" sz="2000" dirty="0" smtClean="0"/>
              <a:t>When first created, the directory is an </a:t>
            </a:r>
            <a:r>
              <a:rPr lang="en-US" sz="2000" i="1" dirty="0" smtClean="0">
                <a:solidFill>
                  <a:schemeClr val="bg2"/>
                </a:solidFill>
              </a:rPr>
              <a:t>empty directory</a:t>
            </a:r>
            <a:r>
              <a:rPr lang="en-US" sz="2000" dirty="0" smtClean="0"/>
              <a:t> (no files in it, except 2 hidden files . and ..).</a:t>
            </a:r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/>
            <a:r>
              <a:rPr lang="en-US" sz="2000" dirty="0" err="1" smtClean="0">
                <a:solidFill>
                  <a:schemeClr val="hlink"/>
                </a:solidFill>
              </a:rPr>
              <a:t>rmdir</a:t>
            </a:r>
            <a:r>
              <a:rPr lang="en-US" sz="2000" dirty="0" smtClean="0"/>
              <a:t>: (for </a:t>
            </a:r>
            <a:r>
              <a:rPr lang="en-US" sz="2000" b="1" u="sng" dirty="0" smtClean="0"/>
              <a:t>r</a:t>
            </a:r>
            <a:r>
              <a:rPr lang="en-US" sz="2000" dirty="0" smtClean="0"/>
              <a:t>e</a:t>
            </a:r>
            <a:r>
              <a:rPr lang="en-US" sz="2000" b="1" u="sng" dirty="0" smtClean="0"/>
              <a:t>m</a:t>
            </a:r>
            <a:r>
              <a:rPr lang="en-US" sz="2000" dirty="0" smtClean="0"/>
              <a:t>ove </a:t>
            </a:r>
            <a:r>
              <a:rPr lang="en-US" sz="2000" b="1" u="sng" dirty="0" smtClean="0"/>
              <a:t>dir</a:t>
            </a:r>
            <a:r>
              <a:rPr lang="en-US" sz="2000" dirty="0" smtClean="0"/>
              <a:t>ectory) deletes an </a:t>
            </a:r>
            <a:r>
              <a:rPr lang="en-US" sz="2000" i="1" dirty="0" smtClean="0"/>
              <a:t>empty</a:t>
            </a:r>
            <a:r>
              <a:rPr lang="en-US" sz="2000" dirty="0" smtClean="0"/>
              <a:t> directory.</a:t>
            </a:r>
          </a:p>
          <a:p>
            <a:pPr lvl="1" eaLnBrk="1" hangingPunct="1"/>
            <a:r>
              <a:rPr lang="en-US" sz="2000" dirty="0" smtClean="0"/>
              <a:t>If the directory is not empty, you must delete all files in it first.</a:t>
            </a:r>
          </a:p>
          <a:p>
            <a:pPr eaLnBrk="1" hangingPunct="1"/>
            <a:r>
              <a:rPr lang="en-US" sz="2000" dirty="0" smtClean="0"/>
              <a:t>Common format:    </a:t>
            </a:r>
            <a:r>
              <a:rPr lang="en-US" sz="2000" dirty="0" err="1" smtClean="0">
                <a:solidFill>
                  <a:schemeClr val="hlink"/>
                </a:solidFill>
              </a:rPr>
              <a:t>rmdir</a:t>
            </a:r>
            <a:r>
              <a:rPr lang="en-US" sz="2000" dirty="0" smtClean="0">
                <a:solidFill>
                  <a:schemeClr val="hlink"/>
                </a:solidFill>
              </a:rPr>
              <a:t>   </a:t>
            </a:r>
            <a:r>
              <a:rPr lang="en-US" sz="2000" dirty="0" err="1" smtClean="0">
                <a:solidFill>
                  <a:schemeClr val="hlink"/>
                </a:solidFill>
              </a:rPr>
              <a:t>directory_name</a:t>
            </a:r>
            <a:endParaRPr lang="en-US" sz="2000" dirty="0" smtClean="0">
              <a:solidFill>
                <a:schemeClr val="hlink"/>
              </a:solidFill>
            </a:endParaRPr>
          </a:p>
          <a:p>
            <a:pPr eaLnBrk="1" hangingPunct="1"/>
            <a:r>
              <a:rPr lang="en-US" sz="2000" dirty="0" smtClean="0"/>
              <a:t>Alternatively, to remove a non-empty directory, use:           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		 </a:t>
            </a:r>
            <a:r>
              <a:rPr lang="en-US" sz="2000" dirty="0" err="1" smtClean="0">
                <a:solidFill>
                  <a:schemeClr val="hlink"/>
                </a:solidFill>
              </a:rPr>
              <a:t>rm</a:t>
            </a:r>
            <a:r>
              <a:rPr lang="en-US" sz="2000" dirty="0" smtClean="0">
                <a:solidFill>
                  <a:schemeClr val="hlink"/>
                </a:solidFill>
              </a:rPr>
              <a:t> –r</a:t>
            </a:r>
            <a:r>
              <a:rPr lang="en-US" sz="2000" dirty="0" smtClean="0"/>
              <a:t>   </a:t>
            </a:r>
            <a:r>
              <a:rPr lang="en-US" sz="2000" dirty="0" err="1" smtClean="0">
                <a:solidFill>
                  <a:schemeClr val="hlink"/>
                </a:solidFill>
              </a:rPr>
              <a:t>directory_name</a:t>
            </a:r>
            <a:r>
              <a:rPr lang="en-US" sz="2000" dirty="0" smtClean="0"/>
              <a:t>         where </a:t>
            </a:r>
            <a:r>
              <a:rPr lang="en-US" sz="2000" dirty="0" smtClean="0">
                <a:solidFill>
                  <a:schemeClr val="hlink"/>
                </a:solidFill>
              </a:rPr>
              <a:t>-r</a:t>
            </a:r>
            <a:r>
              <a:rPr lang="en-US" sz="2000" dirty="0" smtClean="0"/>
              <a:t> is for </a:t>
            </a:r>
            <a:r>
              <a:rPr lang="en-US" sz="2000" b="1" u="sng" dirty="0" smtClean="0"/>
              <a:t>r</a:t>
            </a:r>
            <a:r>
              <a:rPr lang="en-US" sz="2000" dirty="0" smtClean="0"/>
              <a:t>ecursive</a:t>
            </a:r>
          </a:p>
          <a:p>
            <a:pPr lvl="1" eaLnBrk="1" hangingPunct="1"/>
            <a:r>
              <a:rPr lang="en-US" sz="2000" dirty="0" smtClean="0"/>
              <a:t>Removes the directory and recursively go down all its subdirectories and remove all the files under them.</a:t>
            </a:r>
          </a:p>
          <a:p>
            <a:pPr lvl="1" eaLnBrk="1" hangingPunct="1"/>
            <a:r>
              <a:rPr lang="en-US" sz="2000" dirty="0" smtClean="0"/>
              <a:t>Caution: this can remove a large number of files, make sure you don’t run this command by accident.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5334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cp</a:t>
            </a:r>
            <a:r>
              <a:rPr lang="en-US" sz="2800" smtClean="0"/>
              <a:t> and Directories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3820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Recall that </a:t>
            </a:r>
            <a:r>
              <a:rPr lang="en-US" sz="2000" dirty="0" smtClean="0">
                <a:solidFill>
                  <a:schemeClr val="hlink"/>
                </a:solidFill>
              </a:rPr>
              <a:t>cp</a:t>
            </a:r>
            <a:r>
              <a:rPr lang="en-US" sz="2000" dirty="0" smtClean="0"/>
              <a:t> will copy the source file to the destination file. Now we discuss all the combinations of </a:t>
            </a:r>
            <a:r>
              <a:rPr lang="en-US" sz="2000" dirty="0" smtClean="0">
                <a:solidFill>
                  <a:schemeClr val="hlink"/>
                </a:solidFill>
              </a:rPr>
              <a:t>cp</a:t>
            </a:r>
            <a:r>
              <a:rPr lang="en-US" sz="2000" dirty="0" smtClean="0"/>
              <a:t> with regular files and directories.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bg2"/>
                </a:solidFill>
              </a:rPr>
              <a:t>File</a:t>
            </a:r>
            <a:r>
              <a:rPr lang="en-US" sz="2000" dirty="0" smtClean="0"/>
              <a:t> below means regular file, </a:t>
            </a:r>
            <a:r>
              <a:rPr lang="en-US" sz="2000" dirty="0" smtClean="0">
                <a:solidFill>
                  <a:schemeClr val="bg2"/>
                </a:solidFill>
              </a:rPr>
              <a:t>Dir</a:t>
            </a:r>
            <a:r>
              <a:rPr lang="en-US" sz="2000" dirty="0" smtClean="0"/>
              <a:t> below means directory.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Copying a source regular file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</a:rPr>
              <a:t>cp </a:t>
            </a:r>
            <a:r>
              <a:rPr lang="en-US" sz="2000" dirty="0" err="1" smtClean="0">
                <a:solidFill>
                  <a:schemeClr val="hlink"/>
                </a:solidFill>
              </a:rPr>
              <a:t>existingFile</a:t>
            </a:r>
            <a:r>
              <a:rPr lang="en-US" sz="2000" dirty="0" smtClean="0">
                <a:solidFill>
                  <a:schemeClr val="hlink"/>
                </a:solidFill>
              </a:rPr>
              <a:t>  </a:t>
            </a:r>
            <a:r>
              <a:rPr lang="en-US" sz="2000" dirty="0" err="1" smtClean="0">
                <a:solidFill>
                  <a:schemeClr val="hlink"/>
                </a:solidFill>
              </a:rPr>
              <a:t>nonExistingFile</a:t>
            </a:r>
            <a:r>
              <a:rPr lang="en-US" sz="2000" dirty="0" smtClean="0">
                <a:solidFill>
                  <a:schemeClr val="hlink"/>
                </a:solidFill>
              </a:rPr>
              <a:t>    </a:t>
            </a:r>
            <a:r>
              <a:rPr lang="en-US" sz="2000" dirty="0" smtClean="0"/>
              <a:t>   new </a:t>
            </a:r>
            <a:r>
              <a:rPr lang="en-US" sz="2000" dirty="0" err="1" smtClean="0">
                <a:solidFill>
                  <a:schemeClr val="bg2"/>
                </a:solidFill>
              </a:rPr>
              <a:t>nonExistingFile</a:t>
            </a:r>
            <a:r>
              <a:rPr lang="en-US" sz="2000" dirty="0" smtClean="0"/>
              <a:t> is created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</a:rPr>
              <a:t>cp existingFile1 existingFile2          </a:t>
            </a:r>
            <a:r>
              <a:rPr lang="en-US" sz="2000" dirty="0" err="1" smtClean="0">
                <a:solidFill>
                  <a:schemeClr val="bg2"/>
                </a:solidFill>
              </a:rPr>
              <a:t>existingFile2</a:t>
            </a:r>
            <a:r>
              <a:rPr lang="en-US" sz="2000" dirty="0" smtClean="0"/>
              <a:t> is overwritten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</a:rPr>
              <a:t>cp </a:t>
            </a:r>
            <a:r>
              <a:rPr lang="en-US" sz="2000" dirty="0" err="1" smtClean="0">
                <a:solidFill>
                  <a:schemeClr val="hlink"/>
                </a:solidFill>
              </a:rPr>
              <a:t>existingFile</a:t>
            </a:r>
            <a:r>
              <a:rPr lang="en-US" sz="2000" dirty="0" smtClean="0">
                <a:solidFill>
                  <a:schemeClr val="hlink"/>
                </a:solidFill>
              </a:rPr>
              <a:t>  </a:t>
            </a:r>
            <a:r>
              <a:rPr lang="en-US" sz="2000" dirty="0" err="1" smtClean="0">
                <a:solidFill>
                  <a:schemeClr val="hlink"/>
                </a:solidFill>
              </a:rPr>
              <a:t>nonExistingDir</a:t>
            </a:r>
            <a:r>
              <a:rPr lang="en-US" sz="2000" dirty="0" smtClean="0">
                <a:solidFill>
                  <a:schemeClr val="hlink"/>
                </a:solidFill>
              </a:rPr>
              <a:t>        </a:t>
            </a:r>
            <a:r>
              <a:rPr lang="en-US" sz="2000" dirty="0" smtClean="0"/>
              <a:t>new regular file created with the 				           name of </a:t>
            </a:r>
            <a:r>
              <a:rPr lang="en-US" sz="2000" dirty="0" err="1" smtClean="0">
                <a:solidFill>
                  <a:schemeClr val="bg2"/>
                </a:solidFill>
              </a:rPr>
              <a:t>nonExistingDir</a:t>
            </a:r>
            <a:endParaRPr lang="en-US" sz="2000" dirty="0" smtClean="0">
              <a:solidFill>
                <a:schemeClr val="bg2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</a:rPr>
              <a:t>cp </a:t>
            </a:r>
            <a:r>
              <a:rPr lang="en-US" sz="2000" dirty="0" err="1" smtClean="0">
                <a:solidFill>
                  <a:schemeClr val="hlink"/>
                </a:solidFill>
              </a:rPr>
              <a:t>existingFile</a:t>
            </a:r>
            <a:r>
              <a:rPr lang="en-US" sz="2000" dirty="0" smtClean="0">
                <a:solidFill>
                  <a:schemeClr val="hlink"/>
                </a:solidFill>
              </a:rPr>
              <a:t>  </a:t>
            </a:r>
            <a:r>
              <a:rPr lang="en-US" sz="2000" dirty="0" err="1" smtClean="0">
                <a:solidFill>
                  <a:schemeClr val="hlink"/>
                </a:solidFill>
              </a:rPr>
              <a:t>existingDir</a:t>
            </a:r>
            <a:r>
              <a:rPr lang="en-US" sz="2000" dirty="0" smtClean="0">
                <a:solidFill>
                  <a:schemeClr val="hlink"/>
                </a:solidFill>
              </a:rPr>
              <a:t>              </a:t>
            </a:r>
            <a:r>
              <a:rPr lang="en-US" sz="2000" dirty="0" smtClean="0"/>
              <a:t>new file called </a:t>
            </a:r>
            <a:r>
              <a:rPr lang="en-US" sz="2000" dirty="0" err="1" smtClean="0">
                <a:solidFill>
                  <a:schemeClr val="bg2"/>
                </a:solidFill>
              </a:rPr>
              <a:t>existingFile</a:t>
            </a:r>
            <a:r>
              <a:rPr lang="en-US" sz="2000" dirty="0" smtClean="0"/>
              <a:t> 				           created under </a:t>
            </a:r>
            <a:r>
              <a:rPr lang="en-US" sz="2000" dirty="0" err="1" smtClean="0">
                <a:solidFill>
                  <a:schemeClr val="bg2"/>
                </a:solidFill>
              </a:rPr>
              <a:t>existingDir</a:t>
            </a:r>
            <a:endParaRPr lang="en-US" sz="2000" dirty="0" smtClean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Copying a source directory (need to use </a:t>
            </a:r>
            <a:r>
              <a:rPr lang="en-US" sz="2000" dirty="0" smtClean="0">
                <a:solidFill>
                  <a:schemeClr val="hlink"/>
                </a:solidFill>
              </a:rPr>
              <a:t>–r</a:t>
            </a:r>
            <a:r>
              <a:rPr lang="en-US" sz="2000" dirty="0" smtClean="0"/>
              <a:t> option, for </a:t>
            </a:r>
            <a:r>
              <a:rPr lang="en-US" sz="2000" b="1" u="sng" dirty="0" smtClean="0"/>
              <a:t>r</a:t>
            </a:r>
            <a:r>
              <a:rPr lang="en-US" sz="2000" dirty="0" smtClean="0"/>
              <a:t>ecursively copy, which means all files and subdirectories will also get copied).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</a:rPr>
              <a:t>cp –r  </a:t>
            </a:r>
            <a:r>
              <a:rPr lang="en-US" sz="2000" dirty="0" err="1" smtClean="0">
                <a:solidFill>
                  <a:schemeClr val="hlink"/>
                </a:solidFill>
              </a:rPr>
              <a:t>existingDir</a:t>
            </a:r>
            <a:r>
              <a:rPr lang="en-US" sz="2000" dirty="0" smtClean="0">
                <a:solidFill>
                  <a:schemeClr val="hlink"/>
                </a:solidFill>
              </a:rPr>
              <a:t>  </a:t>
            </a:r>
            <a:r>
              <a:rPr lang="en-US" sz="2000" dirty="0" err="1" smtClean="0">
                <a:solidFill>
                  <a:schemeClr val="hlink"/>
                </a:solidFill>
              </a:rPr>
              <a:t>nonExistingDir</a:t>
            </a:r>
            <a:r>
              <a:rPr lang="en-US" sz="2000" dirty="0" smtClean="0">
                <a:solidFill>
                  <a:schemeClr val="hlink"/>
                </a:solidFill>
              </a:rPr>
              <a:t>    </a:t>
            </a:r>
            <a:r>
              <a:rPr lang="en-US" sz="2000" dirty="0" smtClean="0"/>
              <a:t>new </a:t>
            </a:r>
            <a:r>
              <a:rPr lang="en-US" sz="2000" dirty="0" err="1" smtClean="0">
                <a:solidFill>
                  <a:schemeClr val="bg2"/>
                </a:solidFill>
              </a:rPr>
              <a:t>nonExistingDir</a:t>
            </a:r>
            <a:r>
              <a:rPr lang="en-US" sz="2000" dirty="0" smtClean="0"/>
              <a:t> is created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</a:rPr>
              <a:t>cp –r  existingDir1 existingDir2        </a:t>
            </a:r>
            <a:r>
              <a:rPr lang="en-US" sz="2000" dirty="0" smtClean="0">
                <a:solidFill>
                  <a:schemeClr val="bg2"/>
                </a:solidFill>
              </a:rPr>
              <a:t>existingDir1</a:t>
            </a:r>
            <a:r>
              <a:rPr lang="en-US" sz="2000" dirty="0" smtClean="0"/>
              <a:t> is copied and put 				           under </a:t>
            </a:r>
            <a:r>
              <a:rPr lang="en-US" sz="2000" dirty="0" smtClean="0">
                <a:solidFill>
                  <a:schemeClr val="bg2"/>
                </a:solidFill>
              </a:rPr>
              <a:t>existingDir2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</a:rPr>
              <a:t>cp –r </a:t>
            </a:r>
            <a:r>
              <a:rPr lang="en-US" sz="2000" dirty="0" err="1" smtClean="0">
                <a:solidFill>
                  <a:schemeClr val="hlink"/>
                </a:solidFill>
              </a:rPr>
              <a:t>existingDir</a:t>
            </a:r>
            <a:r>
              <a:rPr lang="en-US" sz="2000" dirty="0" smtClean="0">
                <a:solidFill>
                  <a:schemeClr val="hlink"/>
                </a:solidFill>
              </a:rPr>
              <a:t> </a:t>
            </a:r>
            <a:r>
              <a:rPr lang="en-US" sz="2000" dirty="0" err="1" smtClean="0">
                <a:solidFill>
                  <a:schemeClr val="hlink"/>
                </a:solidFill>
              </a:rPr>
              <a:t>nonExistingFile</a:t>
            </a:r>
            <a:r>
              <a:rPr lang="en-US" sz="2000" dirty="0" smtClean="0">
                <a:solidFill>
                  <a:schemeClr val="hlink"/>
                </a:solidFill>
              </a:rPr>
              <a:t>     </a:t>
            </a:r>
            <a:r>
              <a:rPr lang="en-US" sz="2000" dirty="0" smtClean="0"/>
              <a:t>new directory called 					           </a:t>
            </a:r>
            <a:r>
              <a:rPr lang="en-US" sz="2000" dirty="0" err="1" smtClean="0">
                <a:solidFill>
                  <a:schemeClr val="bg2"/>
                </a:solidFill>
              </a:rPr>
              <a:t>nonExistingFile</a:t>
            </a:r>
            <a:r>
              <a:rPr lang="en-US" sz="2000" dirty="0" smtClean="0"/>
              <a:t> is created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</a:rPr>
              <a:t>cp –r </a:t>
            </a:r>
            <a:r>
              <a:rPr lang="en-US" sz="2000" dirty="0" err="1" smtClean="0">
                <a:solidFill>
                  <a:schemeClr val="hlink"/>
                </a:solidFill>
              </a:rPr>
              <a:t>existingDir</a:t>
            </a:r>
            <a:r>
              <a:rPr lang="en-US" sz="2000" dirty="0" smtClean="0">
                <a:solidFill>
                  <a:schemeClr val="hlink"/>
                </a:solidFill>
              </a:rPr>
              <a:t> </a:t>
            </a:r>
            <a:r>
              <a:rPr lang="en-US" sz="2000" dirty="0" err="1" smtClean="0">
                <a:solidFill>
                  <a:schemeClr val="hlink"/>
                </a:solidFill>
              </a:rPr>
              <a:t>existingFile</a:t>
            </a:r>
            <a:r>
              <a:rPr lang="en-US" sz="2000" dirty="0" smtClean="0"/>
              <a:t>            not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mv</a:t>
            </a:r>
            <a:r>
              <a:rPr lang="en-US" sz="2800" smtClean="0"/>
              <a:t> and Directories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382000" cy="5715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Recall that </a:t>
            </a:r>
            <a:r>
              <a:rPr lang="en-US" sz="2000" dirty="0" err="1" smtClean="0">
                <a:solidFill>
                  <a:schemeClr val="hlink"/>
                </a:solidFill>
              </a:rPr>
              <a:t>mv</a:t>
            </a:r>
            <a:r>
              <a:rPr lang="en-US" sz="2000" dirty="0" smtClean="0"/>
              <a:t> will move the source file to the destination file, and the source file will no longer exist. Now we discuss all the combinations of </a:t>
            </a:r>
            <a:r>
              <a:rPr lang="en-US" sz="2000" dirty="0" err="1" smtClean="0">
                <a:solidFill>
                  <a:schemeClr val="hlink"/>
                </a:solidFill>
              </a:rPr>
              <a:t>mv</a:t>
            </a:r>
            <a:r>
              <a:rPr lang="en-US" sz="2000" dirty="0" smtClean="0"/>
              <a:t> with regular files and directories.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bg2"/>
                </a:solidFill>
              </a:rPr>
              <a:t>File</a:t>
            </a:r>
            <a:r>
              <a:rPr lang="en-US" sz="2000" dirty="0" smtClean="0"/>
              <a:t> below means regular file, </a:t>
            </a:r>
            <a:r>
              <a:rPr lang="en-US" sz="2000" dirty="0" smtClean="0">
                <a:solidFill>
                  <a:schemeClr val="bg2"/>
                </a:solidFill>
              </a:rPr>
              <a:t>Dir</a:t>
            </a:r>
            <a:r>
              <a:rPr lang="en-US" sz="2000" dirty="0" smtClean="0"/>
              <a:t> below means directory.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Move a source regular file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err="1" smtClean="0">
                <a:solidFill>
                  <a:schemeClr val="hlink"/>
                </a:solidFill>
              </a:rPr>
              <a:t>mv</a:t>
            </a:r>
            <a:r>
              <a:rPr lang="en-US" sz="2000" dirty="0" smtClean="0">
                <a:solidFill>
                  <a:schemeClr val="hlink"/>
                </a:solidFill>
              </a:rPr>
              <a:t> </a:t>
            </a:r>
            <a:r>
              <a:rPr lang="en-US" sz="2000" dirty="0" err="1" smtClean="0">
                <a:solidFill>
                  <a:schemeClr val="hlink"/>
                </a:solidFill>
              </a:rPr>
              <a:t>existingFile</a:t>
            </a:r>
            <a:r>
              <a:rPr lang="en-US" sz="2000" dirty="0" smtClean="0">
                <a:solidFill>
                  <a:schemeClr val="hlink"/>
                </a:solidFill>
              </a:rPr>
              <a:t>  </a:t>
            </a:r>
            <a:r>
              <a:rPr lang="en-US" sz="2000" dirty="0" err="1" smtClean="0">
                <a:solidFill>
                  <a:schemeClr val="hlink"/>
                </a:solidFill>
              </a:rPr>
              <a:t>nonExistingFile</a:t>
            </a:r>
            <a:r>
              <a:rPr lang="en-US" sz="2000" dirty="0" smtClean="0">
                <a:solidFill>
                  <a:schemeClr val="hlink"/>
                </a:solidFill>
              </a:rPr>
              <a:t>    </a:t>
            </a:r>
            <a:r>
              <a:rPr lang="en-US" sz="2000" dirty="0" smtClean="0"/>
              <a:t>  new </a:t>
            </a:r>
            <a:r>
              <a:rPr lang="en-US" sz="2000" dirty="0" err="1" smtClean="0">
                <a:solidFill>
                  <a:schemeClr val="bg2"/>
                </a:solidFill>
              </a:rPr>
              <a:t>nonExistingFile</a:t>
            </a:r>
            <a:r>
              <a:rPr lang="en-US" sz="2000" dirty="0" smtClean="0"/>
              <a:t> is created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err="1" smtClean="0">
                <a:solidFill>
                  <a:schemeClr val="hlink"/>
                </a:solidFill>
              </a:rPr>
              <a:t>mv</a:t>
            </a:r>
            <a:r>
              <a:rPr lang="en-US" sz="2000" dirty="0" smtClean="0">
                <a:solidFill>
                  <a:schemeClr val="hlink"/>
                </a:solidFill>
              </a:rPr>
              <a:t> existingFile1 existingFile2          </a:t>
            </a:r>
            <a:r>
              <a:rPr lang="en-US" sz="2000" dirty="0" err="1" smtClean="0">
                <a:solidFill>
                  <a:schemeClr val="bg2"/>
                </a:solidFill>
              </a:rPr>
              <a:t>existingFile2</a:t>
            </a:r>
            <a:r>
              <a:rPr lang="en-US" sz="2000" dirty="0" smtClean="0"/>
              <a:t> is overwritten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err="1" smtClean="0">
                <a:solidFill>
                  <a:schemeClr val="hlink"/>
                </a:solidFill>
              </a:rPr>
              <a:t>mv</a:t>
            </a:r>
            <a:r>
              <a:rPr lang="en-US" sz="2000" dirty="0" smtClean="0">
                <a:solidFill>
                  <a:schemeClr val="hlink"/>
                </a:solidFill>
              </a:rPr>
              <a:t> </a:t>
            </a:r>
            <a:r>
              <a:rPr lang="en-US" sz="2000" dirty="0" err="1" smtClean="0">
                <a:solidFill>
                  <a:schemeClr val="hlink"/>
                </a:solidFill>
              </a:rPr>
              <a:t>existingFile</a:t>
            </a:r>
            <a:r>
              <a:rPr lang="en-US" sz="2000" dirty="0" smtClean="0">
                <a:solidFill>
                  <a:schemeClr val="hlink"/>
                </a:solidFill>
              </a:rPr>
              <a:t>  </a:t>
            </a:r>
            <a:r>
              <a:rPr lang="en-US" sz="2000" dirty="0" err="1" smtClean="0">
                <a:solidFill>
                  <a:schemeClr val="hlink"/>
                </a:solidFill>
              </a:rPr>
              <a:t>nonExistingDir</a:t>
            </a:r>
            <a:r>
              <a:rPr lang="en-US" sz="2000" dirty="0" smtClean="0">
                <a:solidFill>
                  <a:schemeClr val="hlink"/>
                </a:solidFill>
              </a:rPr>
              <a:t>       </a:t>
            </a:r>
            <a:r>
              <a:rPr lang="en-US" sz="2000" dirty="0" smtClean="0"/>
              <a:t>new regular file created with the 				           name of </a:t>
            </a:r>
            <a:r>
              <a:rPr lang="en-US" sz="2000" dirty="0" err="1" smtClean="0">
                <a:solidFill>
                  <a:schemeClr val="bg2"/>
                </a:solidFill>
              </a:rPr>
              <a:t>nonExistingDir</a:t>
            </a:r>
            <a:endParaRPr lang="en-US" sz="2000" dirty="0" smtClean="0">
              <a:solidFill>
                <a:schemeClr val="bg2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err="1" smtClean="0">
                <a:solidFill>
                  <a:schemeClr val="hlink"/>
                </a:solidFill>
              </a:rPr>
              <a:t>mv</a:t>
            </a:r>
            <a:r>
              <a:rPr lang="en-US" sz="2000" dirty="0" smtClean="0">
                <a:solidFill>
                  <a:schemeClr val="hlink"/>
                </a:solidFill>
              </a:rPr>
              <a:t> </a:t>
            </a:r>
            <a:r>
              <a:rPr lang="en-US" sz="2000" dirty="0" err="1" smtClean="0">
                <a:solidFill>
                  <a:schemeClr val="hlink"/>
                </a:solidFill>
              </a:rPr>
              <a:t>existingFile</a:t>
            </a:r>
            <a:r>
              <a:rPr lang="en-US" sz="2000" dirty="0" smtClean="0">
                <a:solidFill>
                  <a:schemeClr val="hlink"/>
                </a:solidFill>
              </a:rPr>
              <a:t>  </a:t>
            </a:r>
            <a:r>
              <a:rPr lang="en-US" sz="2000" dirty="0" err="1" smtClean="0">
                <a:solidFill>
                  <a:schemeClr val="hlink"/>
                </a:solidFill>
              </a:rPr>
              <a:t>existingDir</a:t>
            </a:r>
            <a:r>
              <a:rPr lang="en-US" sz="2000" dirty="0" smtClean="0">
                <a:solidFill>
                  <a:schemeClr val="hlink"/>
                </a:solidFill>
              </a:rPr>
              <a:t>              </a:t>
            </a:r>
            <a:r>
              <a:rPr lang="en-US" sz="2000" dirty="0" smtClean="0"/>
              <a:t>new file called </a:t>
            </a:r>
            <a:r>
              <a:rPr lang="en-US" sz="2000" dirty="0" err="1" smtClean="0">
                <a:solidFill>
                  <a:schemeClr val="bg2"/>
                </a:solidFill>
              </a:rPr>
              <a:t>existingFile</a:t>
            </a:r>
            <a:r>
              <a:rPr lang="en-US" sz="2000" dirty="0" smtClean="0"/>
              <a:t> 				           created under </a:t>
            </a:r>
            <a:r>
              <a:rPr lang="en-US" sz="2000" dirty="0" err="1" smtClean="0">
                <a:solidFill>
                  <a:schemeClr val="bg2"/>
                </a:solidFill>
              </a:rPr>
              <a:t>existingDirectory</a:t>
            </a:r>
            <a:endParaRPr lang="en-US" sz="2000" dirty="0" smtClean="0">
              <a:solidFill>
                <a:schemeClr val="bg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Moving a source directory (don’t need option, all files and subdirectories will move)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err="1" smtClean="0">
                <a:solidFill>
                  <a:schemeClr val="hlink"/>
                </a:solidFill>
              </a:rPr>
              <a:t>mv</a:t>
            </a:r>
            <a:r>
              <a:rPr lang="en-US" sz="2000" dirty="0" smtClean="0">
                <a:solidFill>
                  <a:schemeClr val="hlink"/>
                </a:solidFill>
              </a:rPr>
              <a:t>  </a:t>
            </a:r>
            <a:r>
              <a:rPr lang="en-US" sz="2000" dirty="0" err="1" smtClean="0">
                <a:solidFill>
                  <a:schemeClr val="hlink"/>
                </a:solidFill>
              </a:rPr>
              <a:t>existingDir</a:t>
            </a:r>
            <a:r>
              <a:rPr lang="en-US" sz="2000" dirty="0" smtClean="0">
                <a:solidFill>
                  <a:schemeClr val="hlink"/>
                </a:solidFill>
              </a:rPr>
              <a:t>  </a:t>
            </a:r>
            <a:r>
              <a:rPr lang="en-US" sz="2000" dirty="0" err="1" smtClean="0">
                <a:solidFill>
                  <a:schemeClr val="hlink"/>
                </a:solidFill>
              </a:rPr>
              <a:t>nonExistingDir</a:t>
            </a:r>
            <a:r>
              <a:rPr lang="en-US" sz="2000" dirty="0" smtClean="0">
                <a:solidFill>
                  <a:schemeClr val="hlink"/>
                </a:solidFill>
              </a:rPr>
              <a:t>        </a:t>
            </a:r>
            <a:r>
              <a:rPr lang="en-US" sz="2000" dirty="0" smtClean="0"/>
              <a:t>new </a:t>
            </a:r>
            <a:r>
              <a:rPr lang="en-US" sz="2000" dirty="0" err="1" smtClean="0">
                <a:solidFill>
                  <a:schemeClr val="bg2"/>
                </a:solidFill>
              </a:rPr>
              <a:t>nonExistingDir</a:t>
            </a:r>
            <a:r>
              <a:rPr lang="en-US" sz="2000" dirty="0" smtClean="0"/>
              <a:t> is created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err="1" smtClean="0">
                <a:solidFill>
                  <a:schemeClr val="hlink"/>
                </a:solidFill>
              </a:rPr>
              <a:t>mv</a:t>
            </a:r>
            <a:r>
              <a:rPr lang="en-US" sz="2000" dirty="0" smtClean="0">
                <a:solidFill>
                  <a:schemeClr val="hlink"/>
                </a:solidFill>
              </a:rPr>
              <a:t>  existingDir1 existingDir2           </a:t>
            </a:r>
            <a:r>
              <a:rPr lang="en-US" sz="2000" dirty="0" smtClean="0">
                <a:solidFill>
                  <a:schemeClr val="bg2"/>
                </a:solidFill>
              </a:rPr>
              <a:t>existingDir1</a:t>
            </a:r>
            <a:r>
              <a:rPr lang="en-US" sz="2000" dirty="0" smtClean="0"/>
              <a:t> moves under 				           </a:t>
            </a:r>
            <a:r>
              <a:rPr lang="en-US" sz="2000" dirty="0" smtClean="0">
                <a:solidFill>
                  <a:schemeClr val="bg2"/>
                </a:solidFill>
              </a:rPr>
              <a:t>existingDir2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err="1" smtClean="0">
                <a:solidFill>
                  <a:schemeClr val="hlink"/>
                </a:solidFill>
              </a:rPr>
              <a:t>mv</a:t>
            </a:r>
            <a:r>
              <a:rPr lang="en-US" sz="2000" dirty="0" smtClean="0">
                <a:solidFill>
                  <a:schemeClr val="hlink"/>
                </a:solidFill>
              </a:rPr>
              <a:t> </a:t>
            </a:r>
            <a:r>
              <a:rPr lang="en-US" sz="2000" dirty="0" err="1" smtClean="0">
                <a:solidFill>
                  <a:schemeClr val="hlink"/>
                </a:solidFill>
              </a:rPr>
              <a:t>existingDir</a:t>
            </a:r>
            <a:r>
              <a:rPr lang="en-US" sz="2000" dirty="0" smtClean="0">
                <a:solidFill>
                  <a:schemeClr val="hlink"/>
                </a:solidFill>
              </a:rPr>
              <a:t> </a:t>
            </a:r>
            <a:r>
              <a:rPr lang="en-US" sz="2000" dirty="0" err="1" smtClean="0">
                <a:solidFill>
                  <a:schemeClr val="hlink"/>
                </a:solidFill>
              </a:rPr>
              <a:t>nonExistingFile</a:t>
            </a:r>
            <a:r>
              <a:rPr lang="en-US" sz="2000" dirty="0" smtClean="0">
                <a:solidFill>
                  <a:schemeClr val="hlink"/>
                </a:solidFill>
              </a:rPr>
              <a:t>        </a:t>
            </a:r>
            <a:r>
              <a:rPr lang="en-US" sz="2000" dirty="0" smtClean="0"/>
              <a:t>new directory called 					           </a:t>
            </a:r>
            <a:r>
              <a:rPr lang="en-US" sz="2000" dirty="0" err="1" smtClean="0">
                <a:solidFill>
                  <a:schemeClr val="bg2"/>
                </a:solidFill>
              </a:rPr>
              <a:t>nonExistingFile</a:t>
            </a:r>
            <a:r>
              <a:rPr lang="en-US" sz="2000" dirty="0" smtClean="0"/>
              <a:t> is created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 err="1" smtClean="0">
                <a:solidFill>
                  <a:schemeClr val="hlink"/>
                </a:solidFill>
              </a:rPr>
              <a:t>mv</a:t>
            </a:r>
            <a:r>
              <a:rPr lang="en-US" sz="2000" dirty="0" smtClean="0">
                <a:solidFill>
                  <a:schemeClr val="hlink"/>
                </a:solidFill>
              </a:rPr>
              <a:t> </a:t>
            </a:r>
            <a:r>
              <a:rPr lang="en-US" sz="2000" dirty="0" err="1" smtClean="0">
                <a:solidFill>
                  <a:schemeClr val="hlink"/>
                </a:solidFill>
              </a:rPr>
              <a:t>existingDir</a:t>
            </a:r>
            <a:r>
              <a:rPr lang="en-US" sz="2000" dirty="0" smtClean="0">
                <a:solidFill>
                  <a:schemeClr val="hlink"/>
                </a:solidFill>
              </a:rPr>
              <a:t> </a:t>
            </a:r>
            <a:r>
              <a:rPr lang="en-US" sz="2000" dirty="0" err="1" smtClean="0">
                <a:solidFill>
                  <a:schemeClr val="hlink"/>
                </a:solidFill>
              </a:rPr>
              <a:t>existingFile</a:t>
            </a:r>
            <a:r>
              <a:rPr lang="en-US" sz="2000" dirty="0" smtClean="0"/>
              <a:t>               not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which </a:t>
            </a:r>
            <a:r>
              <a:rPr lang="en-US" sz="2800" smtClean="0">
                <a:solidFill>
                  <a:schemeClr val="tx1"/>
                </a:solidFill>
              </a:rPr>
              <a:t>and</a:t>
            </a:r>
            <a:r>
              <a:rPr lang="en-US" sz="2800" smtClean="0">
                <a:solidFill>
                  <a:schemeClr val="hlink"/>
                </a:solidFill>
              </a:rPr>
              <a:t> whereis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78486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These commands give the path (location) of a particular </a:t>
            </a:r>
            <a:r>
              <a:rPr lang="en-US" sz="2000" u="sng" dirty="0" smtClean="0"/>
              <a:t>utility</a:t>
            </a:r>
            <a:r>
              <a:rPr lang="en-US" sz="2000" dirty="0" smtClean="0"/>
              <a:t>. They only accept a utility name as an argument.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hlink"/>
                </a:solidFill>
              </a:rPr>
              <a:t>which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utility_name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shows the actual utility that runs when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utlity_name</a:t>
            </a:r>
            <a:r>
              <a:rPr lang="en-US" sz="2000" dirty="0" smtClean="0"/>
              <a:t> is typed on the command line</a:t>
            </a:r>
          </a:p>
          <a:p>
            <a:pPr lvl="1" eaLnBrk="1" hangingPunct="1">
              <a:lnSpc>
                <a:spcPct val="75000"/>
              </a:lnSpc>
              <a:defRPr/>
            </a:pPr>
            <a:r>
              <a:rPr lang="en-US" sz="2000" dirty="0" smtClean="0"/>
              <a:t>Example:  </a:t>
            </a:r>
            <a:r>
              <a:rPr lang="sv-SE" sz="1600" dirty="0" smtClean="0">
                <a:latin typeface="Courier New" pitchFamily="49" charset="0"/>
              </a:rPr>
              <a:t>[cnguyen@voyager ~]$ which vi</a:t>
            </a:r>
          </a:p>
          <a:p>
            <a:pPr lvl="1" eaLnBrk="1" hangingPunct="1">
              <a:lnSpc>
                <a:spcPct val="75000"/>
              </a:lnSpc>
              <a:buFontTx/>
              <a:buNone/>
              <a:defRPr/>
            </a:pPr>
            <a:r>
              <a:rPr lang="sv-SE" sz="1600" dirty="0" smtClean="0">
                <a:latin typeface="Courier New" pitchFamily="49" charset="0"/>
              </a:rPr>
              <a:t>			 alias vi='vim'</a:t>
            </a:r>
          </a:p>
          <a:p>
            <a:pPr lvl="1" eaLnBrk="1" hangingPunct="1">
              <a:lnSpc>
                <a:spcPct val="75000"/>
              </a:lnSpc>
              <a:buFontTx/>
              <a:buNone/>
              <a:defRPr/>
            </a:pPr>
            <a:r>
              <a:rPr lang="sv-SE" sz="1600" dirty="0" smtClean="0">
                <a:latin typeface="Courier New" pitchFamily="49" charset="0"/>
              </a:rPr>
              <a:t>			 /usr/bin/vim</a:t>
            </a:r>
            <a:endParaRPr lang="en-US" sz="16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err="1" smtClean="0">
                <a:solidFill>
                  <a:schemeClr val="hlink"/>
                </a:solidFill>
              </a:rPr>
              <a:t>whereis</a:t>
            </a:r>
            <a:r>
              <a:rPr lang="en-US" sz="2000" dirty="0" smtClean="0">
                <a:solidFill>
                  <a:schemeClr val="hlink"/>
                </a:solidFill>
              </a:rPr>
              <a:t> </a:t>
            </a:r>
            <a:r>
              <a:rPr lang="en-US" sz="2000" dirty="0" err="1" smtClean="0">
                <a:solidFill>
                  <a:schemeClr val="hlink"/>
                </a:solidFill>
              </a:rPr>
              <a:t>utility_name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shows the location of all files pertaining to the utility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Example:  </a:t>
            </a:r>
            <a:r>
              <a:rPr lang="sv-SE" sz="1600" dirty="0" smtClean="0">
                <a:latin typeface="Courier New" pitchFamily="49" charset="0"/>
              </a:rPr>
              <a:t>[cnguyen@voyager ~]$ </a:t>
            </a:r>
            <a:r>
              <a:rPr lang="en-US" sz="1600" dirty="0" err="1" smtClean="0">
                <a:latin typeface="Courier New" pitchFamily="49" charset="0"/>
              </a:rPr>
              <a:t>whereis</a:t>
            </a:r>
            <a:r>
              <a:rPr lang="en-US" sz="1600" dirty="0" smtClean="0">
                <a:latin typeface="Courier New" pitchFamily="49" charset="0"/>
              </a:rPr>
              <a:t> vi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1600" dirty="0" smtClean="0">
                <a:latin typeface="Courier New" pitchFamily="49" charset="0"/>
              </a:rPr>
              <a:t>	          vi: /bin/vi  /</a:t>
            </a:r>
            <a:r>
              <a:rPr lang="en-US" sz="1600" dirty="0" err="1" smtClean="0">
                <a:latin typeface="Courier New" pitchFamily="49" charset="0"/>
              </a:rPr>
              <a:t>usr</a:t>
            </a:r>
            <a:r>
              <a:rPr lang="en-US" sz="1600" dirty="0" smtClean="0">
                <a:latin typeface="Courier New" pitchFamily="49" charset="0"/>
              </a:rPr>
              <a:t>/share/man/man1/vi.1.gz		  	 /</a:t>
            </a:r>
            <a:r>
              <a:rPr lang="en-US" sz="1600" dirty="0" err="1" smtClean="0">
                <a:latin typeface="Courier New" pitchFamily="49" charset="0"/>
              </a:rPr>
              <a:t>usr</a:t>
            </a:r>
            <a:r>
              <a:rPr lang="en-US" sz="1600" dirty="0" smtClean="0">
                <a:latin typeface="Courier New" pitchFamily="49" charset="0"/>
              </a:rPr>
              <a:t>/share/man/man1p/vi.1p.gz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If you know the location of a utility and you want to run it, type the absolute path of the utility on the command line.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Example: To run </a:t>
            </a:r>
            <a:r>
              <a:rPr lang="en-US" sz="2000" dirty="0" smtClean="0">
                <a:solidFill>
                  <a:schemeClr val="hlink"/>
                </a:solidFill>
              </a:rPr>
              <a:t>vi</a:t>
            </a:r>
            <a:r>
              <a:rPr lang="en-US" sz="2000" dirty="0" smtClean="0"/>
              <a:t> instead of </a:t>
            </a:r>
            <a:r>
              <a:rPr lang="en-US" sz="2000" dirty="0" smtClean="0">
                <a:solidFill>
                  <a:schemeClr val="hlink"/>
                </a:solidFill>
              </a:rPr>
              <a:t>vim</a:t>
            </a:r>
            <a:r>
              <a:rPr lang="en-US" sz="2000" dirty="0" smtClean="0"/>
              <a:t>:		</a:t>
            </a:r>
          </a:p>
          <a:p>
            <a:pPr lvl="1" eaLnBrk="1" hangingPunct="1">
              <a:lnSpc>
                <a:spcPct val="90000"/>
              </a:lnSpc>
              <a:buNone/>
              <a:defRPr/>
            </a:pPr>
            <a:r>
              <a:rPr lang="en-US" sz="2000" dirty="0" smtClean="0">
                <a:latin typeface="Courier New" pitchFamily="49" charset="0"/>
              </a:rPr>
              <a:t>			</a:t>
            </a:r>
            <a:r>
              <a:rPr lang="sv-SE" sz="1600" dirty="0" smtClean="0">
                <a:latin typeface="Courier New" pitchFamily="49" charset="0"/>
              </a:rPr>
              <a:t>[cnguyen@voyager ~]$ </a:t>
            </a:r>
            <a:r>
              <a:rPr lang="en-US" sz="1600" dirty="0" smtClean="0">
                <a:latin typeface="Courier New" pitchFamily="49" charset="0"/>
              </a:rPr>
              <a:t>/bin/vi filename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sz="1800" dirty="0" smtClean="0"/>
          </a:p>
          <a:p>
            <a:pPr lvl="1" algn="ctr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Next stop: </a:t>
            </a:r>
            <a:r>
              <a:rPr lang="en-US" sz="2000" dirty="0" smtClean="0"/>
              <a:t>Links </a:t>
            </a:r>
            <a:r>
              <a:rPr lang="en-US" sz="2000" smtClean="0"/>
              <a:t>and find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533400"/>
          </a:xfrm>
        </p:spPr>
        <p:txBody>
          <a:bodyPr/>
          <a:lstStyle/>
          <a:p>
            <a:pPr eaLnBrk="1" hangingPunct="1"/>
            <a:r>
              <a:rPr lang="en-US" sz="2800" smtClean="0"/>
              <a:t>Files in Linux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85800"/>
            <a:ext cx="81534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 Linux philosophy is “everything is a file.”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/>
              <a:t>	The term “file” not only means a file of data (the typical meaning), it can also refer to an input device (such as a scanner), an output device (such as the monitor), a hardware component (such as the hard drive), or a process (such as the shell that you work with).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Linux divides files into 7 different types:</a:t>
            </a:r>
          </a:p>
          <a:p>
            <a:pPr marL="914400" lvl="1" indent="-457200" eaLnBrk="1" hangingPunct="1">
              <a:lnSpc>
                <a:spcPct val="75000"/>
              </a:lnSpc>
              <a:buFontTx/>
              <a:buAutoNum type="arabicPeriod"/>
            </a:pPr>
            <a:r>
              <a:rPr lang="en-US" sz="2000" i="1" dirty="0" smtClean="0">
                <a:solidFill>
                  <a:schemeClr val="bg2"/>
                </a:solidFill>
              </a:rPr>
              <a:t>regular file</a:t>
            </a:r>
            <a:r>
              <a:rPr lang="en-US" sz="2000" dirty="0" smtClean="0"/>
              <a:t>: a file of data. Data can be text (human readable) or binary (machine readable).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i="1" dirty="0" smtClean="0">
                <a:solidFill>
                  <a:schemeClr val="bg2"/>
                </a:solidFill>
              </a:rPr>
              <a:t>directory</a:t>
            </a:r>
            <a:r>
              <a:rPr lang="en-US" sz="2000" dirty="0" smtClean="0"/>
              <a:t>: a file that can “contain” other files (equivalent to folders in Windows).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i="1" dirty="0" smtClean="0">
                <a:solidFill>
                  <a:schemeClr val="bg2"/>
                </a:solidFill>
              </a:rPr>
              <a:t>character special file</a:t>
            </a:r>
            <a:r>
              <a:rPr lang="en-US" sz="2000" dirty="0" smtClean="0"/>
              <a:t>: IO device that processes one character at a time, such as a printer.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i="1" dirty="0" smtClean="0">
                <a:solidFill>
                  <a:schemeClr val="bg2"/>
                </a:solidFill>
              </a:rPr>
              <a:t>block special file</a:t>
            </a:r>
            <a:r>
              <a:rPr lang="en-US" sz="2000" dirty="0" smtClean="0"/>
              <a:t>: IO device that processes a block of characters at a time, such as a hard disk.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i="1" dirty="0" smtClean="0">
                <a:solidFill>
                  <a:schemeClr val="bg2"/>
                </a:solidFill>
              </a:rPr>
              <a:t>symbolic link</a:t>
            </a:r>
            <a:r>
              <a:rPr lang="en-US" sz="2000" dirty="0" smtClean="0"/>
              <a:t>: a file that holds the address of another file.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i="1" dirty="0" smtClean="0">
                <a:solidFill>
                  <a:schemeClr val="bg2"/>
                </a:solidFill>
              </a:rPr>
              <a:t>FIFO</a:t>
            </a:r>
            <a:r>
              <a:rPr lang="en-US" sz="2000" dirty="0" smtClean="0"/>
              <a:t>: a file used for inter-process communication.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i="1" dirty="0" smtClean="0">
                <a:solidFill>
                  <a:schemeClr val="bg2"/>
                </a:solidFill>
              </a:rPr>
              <a:t>socket</a:t>
            </a:r>
            <a:r>
              <a:rPr lang="en-US" sz="2000" dirty="0" smtClean="0"/>
              <a:t>: a file used for network communication.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This class covers regular files, directories, and links. This section covers directories.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700" dirty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609600"/>
          </a:xfrm>
        </p:spPr>
        <p:txBody>
          <a:bodyPr/>
          <a:lstStyle/>
          <a:p>
            <a:pPr eaLnBrk="1" hangingPunct="1"/>
            <a:r>
              <a:rPr lang="en-US" sz="2800" smtClean="0"/>
              <a:t>Directories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7391400" cy="4525963"/>
          </a:xfrm>
        </p:spPr>
        <p:txBody>
          <a:bodyPr/>
          <a:lstStyle/>
          <a:p>
            <a:pPr eaLnBrk="1" hangingPunct="1"/>
            <a:r>
              <a:rPr lang="en-US" sz="2000" dirty="0" smtClean="0"/>
              <a:t>Directories help you organize files by providing ways to group similar files together.</a:t>
            </a:r>
          </a:p>
          <a:p>
            <a:pPr eaLnBrk="1" hangingPunct="1"/>
            <a:r>
              <a:rPr lang="en-US" sz="2000" dirty="0" smtClean="0"/>
              <a:t>In Linux, files are grouped into directories (which are files also), and directories are grouped under other directories, in a “tree” form called a </a:t>
            </a:r>
            <a:r>
              <a:rPr lang="en-US" sz="2000" i="1" dirty="0" smtClean="0">
                <a:solidFill>
                  <a:schemeClr val="bg2"/>
                </a:solidFill>
              </a:rPr>
              <a:t>directory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i="1" dirty="0" smtClean="0">
                <a:solidFill>
                  <a:schemeClr val="bg2"/>
                </a:solidFill>
              </a:rPr>
              <a:t>tree</a:t>
            </a:r>
            <a:r>
              <a:rPr lang="en-US" sz="2000" dirty="0" smtClean="0"/>
              <a:t> or </a:t>
            </a:r>
            <a:r>
              <a:rPr lang="en-US" sz="2000" i="1" dirty="0" smtClean="0">
                <a:solidFill>
                  <a:schemeClr val="bg2"/>
                </a:solidFill>
              </a:rPr>
              <a:t>directory hierarchy.</a:t>
            </a:r>
          </a:p>
          <a:p>
            <a:pPr eaLnBrk="1" hangingPunct="1"/>
            <a:r>
              <a:rPr lang="en-US" sz="2000" dirty="0" smtClean="0"/>
              <a:t>Each file in the hierarchy is called a </a:t>
            </a:r>
            <a:r>
              <a:rPr lang="en-US" sz="2000" i="1" dirty="0" smtClean="0">
                <a:solidFill>
                  <a:schemeClr val="bg2"/>
                </a:solidFill>
              </a:rPr>
              <a:t>node.</a:t>
            </a:r>
          </a:p>
          <a:p>
            <a:pPr eaLnBrk="1" hangingPunct="1"/>
            <a:r>
              <a:rPr lang="en-US" sz="2000" dirty="0" smtClean="0"/>
              <a:t>The top node is called </a:t>
            </a:r>
            <a:r>
              <a:rPr lang="en-US" sz="2000" i="1" dirty="0" smtClean="0">
                <a:solidFill>
                  <a:schemeClr val="bg2"/>
                </a:solidFill>
              </a:rPr>
              <a:t>root.</a:t>
            </a:r>
            <a:endParaRPr lang="en-US" sz="2000" i="1" dirty="0" smtClean="0"/>
          </a:p>
          <a:p>
            <a:pPr eaLnBrk="1" hangingPunct="1"/>
            <a:r>
              <a:rPr lang="en-US" sz="2000" dirty="0" smtClean="0"/>
              <a:t>Except for root, each node can have:</a:t>
            </a:r>
          </a:p>
          <a:p>
            <a:pPr lvl="1" eaLnBrk="1" hangingPunct="1"/>
            <a:r>
              <a:rPr lang="en-US" sz="2000" dirty="0" smtClean="0"/>
              <a:t>1 node above it, which is its </a:t>
            </a:r>
            <a:r>
              <a:rPr lang="en-US" sz="2000" i="1" dirty="0" smtClean="0">
                <a:solidFill>
                  <a:schemeClr val="bg2"/>
                </a:solidFill>
              </a:rPr>
              <a:t>parent node.</a:t>
            </a:r>
          </a:p>
          <a:p>
            <a:pPr lvl="1" eaLnBrk="1" hangingPunct="1"/>
            <a:r>
              <a:rPr lang="en-US" sz="2000" dirty="0" smtClean="0"/>
              <a:t>0 or more nodes below it, which are its </a:t>
            </a:r>
            <a:r>
              <a:rPr lang="en-US" sz="2000" i="1" dirty="0" smtClean="0">
                <a:solidFill>
                  <a:schemeClr val="bg2"/>
                </a:solidFill>
              </a:rPr>
              <a:t>child nodes.</a:t>
            </a:r>
          </a:p>
          <a:p>
            <a:pPr eaLnBrk="1" hangingPunct="1"/>
            <a:r>
              <a:rPr lang="en-US" sz="2000" dirty="0" smtClean="0"/>
              <a:t>A parent directory can have directory child nodes, called </a:t>
            </a:r>
            <a:r>
              <a:rPr lang="en-US" sz="2000" i="1" dirty="0" smtClean="0">
                <a:solidFill>
                  <a:schemeClr val="bg2"/>
                </a:solidFill>
              </a:rPr>
              <a:t>subdirectories.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609600"/>
          </a:xfrm>
        </p:spPr>
        <p:txBody>
          <a:bodyPr/>
          <a:lstStyle/>
          <a:p>
            <a:pPr eaLnBrk="1" hangingPunct="1"/>
            <a:r>
              <a:rPr lang="en-US" sz="2800" smtClean="0"/>
              <a:t>Directory Tree Diagram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3352800" cy="4525963"/>
          </a:xfrm>
        </p:spPr>
        <p:txBody>
          <a:bodyPr lIns="0" rIns="0"/>
          <a:lstStyle/>
          <a:p>
            <a:pPr marL="0" indent="0" eaLnBrk="1" hangingPunct="1">
              <a:buFontTx/>
              <a:buNone/>
              <a:defRPr/>
            </a:pPr>
            <a:r>
              <a:rPr lang="en-US" sz="2000" dirty="0" smtClean="0"/>
              <a:t>In this sample directory tree:</a:t>
            </a:r>
          </a:p>
          <a:p>
            <a:pPr marL="274320" indent="-256032" eaLnBrk="1" hangingPunct="1">
              <a:defRPr/>
            </a:pPr>
            <a:r>
              <a:rPr lang="en-US" sz="2000" dirty="0" smtClean="0"/>
              <a:t> There are 9 files.</a:t>
            </a:r>
          </a:p>
          <a:p>
            <a:pPr marL="274320" indent="-256032" eaLnBrk="1" hangingPunct="1">
              <a:defRPr/>
            </a:pPr>
            <a:r>
              <a:rPr lang="en-US" sz="2000" dirty="0" smtClean="0"/>
              <a:t> Each file is a node.</a:t>
            </a:r>
          </a:p>
          <a:p>
            <a:pPr marL="274320" indent="-256032" eaLnBrk="1" hangingPunct="1">
              <a:defRPr/>
            </a:pPr>
            <a:r>
              <a:rPr lang="en-US" sz="2000" dirty="0" smtClean="0"/>
              <a:t> One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root</a:t>
            </a:r>
            <a:r>
              <a:rPr lang="en-US" sz="2000" dirty="0" smtClean="0"/>
              <a:t> node or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root</a:t>
            </a:r>
            <a:r>
              <a:rPr lang="en-US" sz="2000" dirty="0" smtClean="0"/>
              <a:t>      directory.</a:t>
            </a:r>
          </a:p>
          <a:p>
            <a:pPr marL="274320" indent="-256032" eaLnBrk="1" hangingPunct="1">
              <a:defRPr/>
            </a:pP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DirectoryC</a:t>
            </a:r>
            <a:r>
              <a:rPr lang="en-US" sz="2000" dirty="0" smtClean="0"/>
              <a:t> is the child node of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root</a:t>
            </a:r>
            <a:r>
              <a:rPr lang="en-US" sz="2000" dirty="0" smtClean="0"/>
              <a:t>, and is the parent node of a regular file. </a:t>
            </a:r>
          </a:p>
          <a:p>
            <a:pPr marL="274320" indent="-256032" eaLnBrk="1" hangingPunct="1">
              <a:defRPr/>
            </a:pP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DirectoryD</a:t>
            </a:r>
            <a:r>
              <a:rPr lang="en-US" sz="2000" dirty="0" smtClean="0"/>
              <a:t> is the subdirectory of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DirectoryB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eaLnBrk="1" hangingPunct="1">
              <a:defRPr/>
            </a:pPr>
            <a:endParaRPr lang="en-US" sz="2000" dirty="0" smtClean="0"/>
          </a:p>
          <a:p>
            <a:pPr eaLnBrk="1" hangingPunct="1">
              <a:defRPr/>
            </a:pPr>
            <a:endParaRPr lang="en-US" sz="2000" dirty="0" smtClean="0"/>
          </a:p>
        </p:txBody>
      </p:sp>
      <p:grpSp>
        <p:nvGrpSpPr>
          <p:cNvPr id="5124" name="Group 51"/>
          <p:cNvGrpSpPr>
            <a:grpSpLocks/>
          </p:cNvGrpSpPr>
          <p:nvPr/>
        </p:nvGrpSpPr>
        <p:grpSpPr bwMode="auto">
          <a:xfrm>
            <a:off x="4114800" y="1447800"/>
            <a:ext cx="4421188" cy="2860675"/>
            <a:chOff x="2637" y="912"/>
            <a:chExt cx="2536" cy="1802"/>
          </a:xfrm>
        </p:grpSpPr>
        <p:sp>
          <p:nvSpPr>
            <p:cNvPr id="5126" name="Oval 6"/>
            <p:cNvSpPr>
              <a:spLocks noChangeArrowheads="1"/>
            </p:cNvSpPr>
            <p:nvPr/>
          </p:nvSpPr>
          <p:spPr bwMode="auto">
            <a:xfrm>
              <a:off x="3216" y="912"/>
              <a:ext cx="960" cy="33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Root Directory</a:t>
              </a:r>
            </a:p>
          </p:txBody>
        </p:sp>
        <p:sp>
          <p:nvSpPr>
            <p:cNvPr id="5127" name="Line 8"/>
            <p:cNvSpPr>
              <a:spLocks noChangeShapeType="1"/>
            </p:cNvSpPr>
            <p:nvPr/>
          </p:nvSpPr>
          <p:spPr bwMode="auto">
            <a:xfrm flipH="1">
              <a:off x="3074" y="1200"/>
              <a:ext cx="262" cy="181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8" name="Line 9"/>
            <p:cNvSpPr>
              <a:spLocks noChangeShapeType="1"/>
            </p:cNvSpPr>
            <p:nvPr/>
          </p:nvSpPr>
          <p:spPr bwMode="auto">
            <a:xfrm flipH="1">
              <a:off x="3726" y="1248"/>
              <a:ext cx="4" cy="13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Line 10"/>
            <p:cNvSpPr>
              <a:spLocks noChangeShapeType="1"/>
            </p:cNvSpPr>
            <p:nvPr/>
          </p:nvSpPr>
          <p:spPr bwMode="auto">
            <a:xfrm>
              <a:off x="4036" y="1200"/>
              <a:ext cx="349" cy="192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Oval 12"/>
            <p:cNvSpPr>
              <a:spLocks noChangeArrowheads="1"/>
            </p:cNvSpPr>
            <p:nvPr/>
          </p:nvSpPr>
          <p:spPr bwMode="auto">
            <a:xfrm>
              <a:off x="4123" y="1392"/>
              <a:ext cx="655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DirectoryC</a:t>
              </a:r>
            </a:p>
          </p:txBody>
        </p:sp>
        <p:sp>
          <p:nvSpPr>
            <p:cNvPr id="5131" name="Line 14"/>
            <p:cNvSpPr>
              <a:spLocks noChangeShapeType="1"/>
            </p:cNvSpPr>
            <p:nvPr/>
          </p:nvSpPr>
          <p:spPr bwMode="auto">
            <a:xfrm>
              <a:off x="4647" y="1680"/>
              <a:ext cx="175" cy="192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Line 15"/>
            <p:cNvSpPr>
              <a:spLocks noChangeShapeType="1"/>
            </p:cNvSpPr>
            <p:nvPr/>
          </p:nvSpPr>
          <p:spPr bwMode="auto">
            <a:xfrm>
              <a:off x="3904" y="1680"/>
              <a:ext cx="262" cy="192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3" name="Line 20"/>
            <p:cNvSpPr>
              <a:spLocks noChangeShapeType="1"/>
            </p:cNvSpPr>
            <p:nvPr/>
          </p:nvSpPr>
          <p:spPr bwMode="auto">
            <a:xfrm flipH="1">
              <a:off x="3467" y="1728"/>
              <a:ext cx="175" cy="178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Oval 23"/>
            <p:cNvSpPr>
              <a:spLocks noChangeArrowheads="1"/>
            </p:cNvSpPr>
            <p:nvPr/>
          </p:nvSpPr>
          <p:spPr bwMode="auto">
            <a:xfrm>
              <a:off x="2640" y="1374"/>
              <a:ext cx="674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DirectoryA</a:t>
              </a:r>
            </a:p>
          </p:txBody>
        </p:sp>
        <p:sp>
          <p:nvSpPr>
            <p:cNvPr id="5135" name="Oval 28"/>
            <p:cNvSpPr>
              <a:spLocks noChangeArrowheads="1"/>
            </p:cNvSpPr>
            <p:nvPr/>
          </p:nvSpPr>
          <p:spPr bwMode="auto">
            <a:xfrm>
              <a:off x="3380" y="1374"/>
              <a:ext cx="655" cy="3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DirectoryB</a:t>
              </a:r>
            </a:p>
          </p:txBody>
        </p:sp>
        <p:sp>
          <p:nvSpPr>
            <p:cNvPr id="5136" name="Oval 29"/>
            <p:cNvSpPr>
              <a:spLocks noChangeArrowheads="1"/>
            </p:cNvSpPr>
            <p:nvPr/>
          </p:nvSpPr>
          <p:spPr bwMode="auto">
            <a:xfrm>
              <a:off x="4604" y="1872"/>
              <a:ext cx="569" cy="3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Reg.file</a:t>
              </a:r>
            </a:p>
          </p:txBody>
        </p:sp>
        <p:sp>
          <p:nvSpPr>
            <p:cNvPr id="5137" name="Oval 30"/>
            <p:cNvSpPr>
              <a:spLocks noChangeArrowheads="1"/>
            </p:cNvSpPr>
            <p:nvPr/>
          </p:nvSpPr>
          <p:spPr bwMode="auto">
            <a:xfrm>
              <a:off x="3248" y="1872"/>
              <a:ext cx="569" cy="3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Reg.file </a:t>
              </a:r>
            </a:p>
          </p:txBody>
        </p:sp>
        <p:sp>
          <p:nvSpPr>
            <p:cNvPr id="5138" name="Oval 31"/>
            <p:cNvSpPr>
              <a:spLocks noChangeArrowheads="1"/>
            </p:cNvSpPr>
            <p:nvPr/>
          </p:nvSpPr>
          <p:spPr bwMode="auto">
            <a:xfrm>
              <a:off x="2637" y="1872"/>
              <a:ext cx="569" cy="332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Reg.file</a:t>
              </a:r>
            </a:p>
          </p:txBody>
        </p:sp>
        <p:sp>
          <p:nvSpPr>
            <p:cNvPr id="5139" name="Oval 32"/>
            <p:cNvSpPr>
              <a:spLocks noChangeArrowheads="1"/>
            </p:cNvSpPr>
            <p:nvPr/>
          </p:nvSpPr>
          <p:spPr bwMode="auto">
            <a:xfrm>
              <a:off x="3861" y="1872"/>
              <a:ext cx="65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33"/>
            <p:cNvSpPr>
              <a:spLocks noChangeArrowheads="1"/>
            </p:cNvSpPr>
            <p:nvPr/>
          </p:nvSpPr>
          <p:spPr bwMode="auto">
            <a:xfrm>
              <a:off x="3608" y="2382"/>
              <a:ext cx="690" cy="3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DirectoryE</a:t>
              </a:r>
            </a:p>
          </p:txBody>
        </p:sp>
        <p:sp>
          <p:nvSpPr>
            <p:cNvPr id="5141" name="Line 34"/>
            <p:cNvSpPr>
              <a:spLocks noChangeShapeType="1"/>
            </p:cNvSpPr>
            <p:nvPr/>
          </p:nvSpPr>
          <p:spPr bwMode="auto">
            <a:xfrm flipH="1">
              <a:off x="3948" y="2208"/>
              <a:ext cx="139" cy="174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Line 35"/>
            <p:cNvSpPr>
              <a:spLocks noChangeShapeType="1"/>
            </p:cNvSpPr>
            <p:nvPr/>
          </p:nvSpPr>
          <p:spPr bwMode="auto">
            <a:xfrm flipH="1">
              <a:off x="2942" y="1632"/>
              <a:ext cx="481" cy="24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Text Box 43"/>
            <p:cNvSpPr txBox="1">
              <a:spLocks noChangeArrowheads="1"/>
            </p:cNvSpPr>
            <p:nvPr/>
          </p:nvSpPr>
          <p:spPr bwMode="auto">
            <a:xfrm>
              <a:off x="4752" y="1008"/>
              <a:ext cx="1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5125" name="TextBox 32"/>
          <p:cNvSpPr txBox="1">
            <a:spLocks noChangeArrowheads="1"/>
          </p:cNvSpPr>
          <p:nvPr/>
        </p:nvSpPr>
        <p:spPr bwMode="auto">
          <a:xfrm>
            <a:off x="6400800" y="3048000"/>
            <a:ext cx="10302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DirectoryD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sz="2800" smtClean="0"/>
              <a:t>Root Directory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9248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There is only one root node for every directory hierarchy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 actual name you type in for root is:   </a:t>
            </a:r>
            <a:r>
              <a:rPr lang="en-US" sz="2000" dirty="0" smtClean="0">
                <a:solidFill>
                  <a:schemeClr val="hlink"/>
                </a:solidFill>
              </a:rPr>
              <a:t>/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Some common subdirectories under root 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bg2"/>
                </a:solidFill>
              </a:rPr>
              <a:t>bin</a:t>
            </a:r>
            <a:r>
              <a:rPr lang="en-US" sz="2000" dirty="0" smtClean="0"/>
              <a:t>:  (for </a:t>
            </a:r>
            <a:r>
              <a:rPr lang="en-US" sz="2000" b="1" u="sng" dirty="0" smtClean="0"/>
              <a:t>bin</a:t>
            </a:r>
            <a:r>
              <a:rPr lang="en-US" sz="2000" dirty="0" smtClean="0"/>
              <a:t>ary) contains general Linux utilities, in binary format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>
                <a:solidFill>
                  <a:schemeClr val="bg2"/>
                </a:solidFill>
              </a:rPr>
              <a:t>sbin</a:t>
            </a:r>
            <a:r>
              <a:rPr lang="en-US" sz="2000" dirty="0" smtClean="0"/>
              <a:t>: (for </a:t>
            </a:r>
            <a:r>
              <a:rPr lang="en-US" sz="2000" b="1" u="sng" dirty="0" smtClean="0"/>
              <a:t>s</a:t>
            </a:r>
            <a:r>
              <a:rPr lang="en-US" sz="2000" dirty="0" smtClean="0"/>
              <a:t>ystem </a:t>
            </a:r>
            <a:r>
              <a:rPr lang="en-US" sz="2000" b="1" u="sng" dirty="0" smtClean="0"/>
              <a:t>bin</a:t>
            </a:r>
            <a:r>
              <a:rPr lang="en-US" sz="2000" dirty="0" smtClean="0"/>
              <a:t>ary) contains utilities for system administration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bg2"/>
                </a:solidFill>
              </a:rPr>
              <a:t>etc</a:t>
            </a:r>
            <a:r>
              <a:rPr lang="en-US" sz="2000" dirty="0" smtClean="0"/>
              <a:t>: contains configuration files for the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>
                <a:solidFill>
                  <a:schemeClr val="bg2"/>
                </a:solidFill>
              </a:rPr>
              <a:t>usr</a:t>
            </a:r>
            <a:r>
              <a:rPr lang="en-US" sz="2000" dirty="0" smtClean="0"/>
              <a:t>: (for </a:t>
            </a:r>
            <a:r>
              <a:rPr lang="en-US" sz="2000" b="1" u="sng" dirty="0" smtClean="0"/>
              <a:t>us</a:t>
            </a:r>
            <a:r>
              <a:rPr lang="en-US" sz="2000" dirty="0" smtClean="0"/>
              <a:t>e</a:t>
            </a:r>
            <a:r>
              <a:rPr lang="en-US" sz="2000" b="1" u="sng" dirty="0" smtClean="0"/>
              <a:t>r</a:t>
            </a:r>
            <a:r>
              <a:rPr lang="en-US" sz="2000" dirty="0" smtClean="0"/>
              <a:t>) contains applications for the users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bg2"/>
                </a:solidFill>
              </a:rPr>
              <a:t>lib</a:t>
            </a:r>
            <a:r>
              <a:rPr lang="en-US" sz="2000" dirty="0" smtClean="0"/>
              <a:t>: (for </a:t>
            </a:r>
            <a:r>
              <a:rPr lang="en-US" sz="2000" b="1" u="sng" dirty="0" smtClean="0"/>
              <a:t>lib</a:t>
            </a:r>
            <a:r>
              <a:rPr lang="en-US" sz="2000" dirty="0" smtClean="0"/>
              <a:t>rary) shared libraries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>
                <a:solidFill>
                  <a:schemeClr val="bg2"/>
                </a:solidFill>
              </a:rPr>
              <a:t>var</a:t>
            </a:r>
            <a:r>
              <a:rPr lang="en-US" sz="2000" dirty="0" smtClean="0"/>
              <a:t>: (for </a:t>
            </a:r>
            <a:r>
              <a:rPr lang="en-US" sz="2000" b="1" u="sng" dirty="0" smtClean="0"/>
              <a:t>var</a:t>
            </a:r>
            <a:r>
              <a:rPr lang="en-US" sz="2000" dirty="0" smtClean="0"/>
              <a:t>iable) contains data files that change when the system is running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>
                <a:solidFill>
                  <a:schemeClr val="bg2"/>
                </a:solidFill>
              </a:rPr>
              <a:t>tmp</a:t>
            </a:r>
            <a:r>
              <a:rPr lang="en-US" sz="2000" dirty="0" smtClean="0"/>
              <a:t>: (for </a:t>
            </a:r>
            <a:r>
              <a:rPr lang="en-US" sz="2000" b="1" u="sng" dirty="0" smtClean="0"/>
              <a:t>t</a:t>
            </a:r>
            <a:r>
              <a:rPr lang="en-US" sz="2000" dirty="0" smtClean="0"/>
              <a:t>e</a:t>
            </a:r>
            <a:r>
              <a:rPr lang="en-US" sz="2000" b="1" u="sng" dirty="0" smtClean="0"/>
              <a:t>mp</a:t>
            </a:r>
            <a:r>
              <a:rPr lang="en-US" sz="2000" dirty="0" smtClean="0"/>
              <a:t>orary) contains temporary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bg2"/>
                </a:solidFill>
              </a:rPr>
              <a:t>dev</a:t>
            </a:r>
            <a:r>
              <a:rPr lang="en-US" sz="2000" dirty="0" smtClean="0"/>
              <a:t>: (for </a:t>
            </a:r>
            <a:r>
              <a:rPr lang="en-US" sz="2000" b="1" u="sng" dirty="0" smtClean="0"/>
              <a:t>dev</a:t>
            </a:r>
            <a:r>
              <a:rPr lang="en-US" sz="2000" dirty="0" smtClean="0"/>
              <a:t>ice) contains files for hardware devices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>
                <a:solidFill>
                  <a:schemeClr val="bg2"/>
                </a:solidFill>
              </a:rPr>
              <a:t>mnt</a:t>
            </a:r>
            <a:r>
              <a:rPr lang="en-US" sz="2000" dirty="0" smtClean="0"/>
              <a:t>: (for </a:t>
            </a:r>
            <a:r>
              <a:rPr lang="en-US" sz="2000" b="1" u="sng" dirty="0" smtClean="0"/>
              <a:t>m</a:t>
            </a:r>
            <a:r>
              <a:rPr lang="en-US" sz="2000" dirty="0" smtClean="0"/>
              <a:t>ou</a:t>
            </a:r>
            <a:r>
              <a:rPr lang="en-US" sz="2000" b="1" u="sng" dirty="0" smtClean="0"/>
              <a:t>nt</a:t>
            </a:r>
            <a:r>
              <a:rPr lang="en-US" sz="2000" dirty="0" smtClean="0"/>
              <a:t>) contains mount points for storage devices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bg2"/>
                </a:solidFill>
              </a:rPr>
              <a:t>home</a:t>
            </a:r>
            <a:r>
              <a:rPr lang="en-US" sz="2000" dirty="0" smtClean="0"/>
              <a:t>: contains home directories of users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eaLnBrk="1" hangingPunct="1"/>
            <a:r>
              <a:rPr lang="en-US" sz="2800" smtClean="0"/>
              <a:t>Home Directory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7467600" cy="4525963"/>
          </a:xfrm>
        </p:spPr>
        <p:txBody>
          <a:bodyPr/>
          <a:lstStyle/>
          <a:p>
            <a:pPr eaLnBrk="1" hangingPunct="1"/>
            <a:r>
              <a:rPr lang="en-US" sz="2000" dirty="0" smtClean="0"/>
              <a:t>Every user is assigned a unique directory to store his / her  own files. This directory is called the </a:t>
            </a:r>
            <a:r>
              <a:rPr lang="en-US" sz="2000" i="1" dirty="0" smtClean="0">
                <a:solidFill>
                  <a:schemeClr val="bg2"/>
                </a:solidFill>
              </a:rPr>
              <a:t>home directory.</a:t>
            </a:r>
          </a:p>
          <a:p>
            <a:pPr eaLnBrk="1" hangingPunct="1"/>
            <a:r>
              <a:rPr lang="en-US" sz="2000" dirty="0" smtClean="0"/>
              <a:t>Your home directory has the same name as your log in name.</a:t>
            </a:r>
          </a:p>
          <a:p>
            <a:pPr eaLnBrk="1" hangingPunct="1"/>
            <a:r>
              <a:rPr lang="en-US" sz="2000" dirty="0" smtClean="0"/>
              <a:t>You cannot change your home directory name or its location in the system. </a:t>
            </a:r>
          </a:p>
          <a:p>
            <a:pPr eaLnBrk="1" hangingPunct="1"/>
            <a:r>
              <a:rPr lang="en-US" sz="2000" dirty="0" smtClean="0"/>
              <a:t>When you first log in the system, you are automatically at the home directory.</a:t>
            </a:r>
          </a:p>
          <a:p>
            <a:pPr eaLnBrk="1" hangingPunct="1"/>
            <a:r>
              <a:rPr lang="en-US" sz="2000" dirty="0" smtClean="0"/>
              <a:t>Often while you do work on the system you will not be at the home directory. Instead you will move to a different directory, depending on the task you are doing. The directory where you are working is called the </a:t>
            </a:r>
            <a:r>
              <a:rPr lang="en-US" sz="2000" i="1" dirty="0" smtClean="0">
                <a:solidFill>
                  <a:schemeClr val="bg2"/>
                </a:solidFill>
              </a:rPr>
              <a:t>current directory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smtClean="0"/>
              <a:t>or the </a:t>
            </a:r>
            <a:r>
              <a:rPr lang="en-US" sz="2000" i="1" dirty="0" smtClean="0">
                <a:solidFill>
                  <a:schemeClr val="bg2"/>
                </a:solidFill>
              </a:rPr>
              <a:t>working directory.</a:t>
            </a:r>
          </a:p>
          <a:p>
            <a:pPr eaLnBrk="1" hangingPunct="1">
              <a:buFontTx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pPr eaLnBrk="1" hangingPunct="1"/>
            <a:r>
              <a:rPr lang="en-US" sz="2800" smtClean="0"/>
              <a:t>Directory Path </a:t>
            </a:r>
            <a:r>
              <a:rPr lang="en-US" sz="2000" smtClean="0"/>
              <a:t>(1 of 3)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09600"/>
            <a:ext cx="80772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Since the Linux directory tree is a huge hierarchy of files, it is important to know the path to a file in order to access it.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The path of a file is the location of the file in the directory tree.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A path is formed by: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listing node names that are connected to each other in the tree structure.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separate node names with  </a:t>
            </a:r>
            <a:r>
              <a:rPr lang="en-US" sz="2000" dirty="0" smtClean="0">
                <a:solidFill>
                  <a:schemeClr val="hlink"/>
                </a:solidFill>
              </a:rPr>
              <a:t>/   </a:t>
            </a:r>
            <a:r>
              <a:rPr lang="en-US" sz="2000" dirty="0" smtClean="0"/>
              <a:t>(</a:t>
            </a:r>
            <a:r>
              <a:rPr lang="en-US" sz="2000" i="1" dirty="0" smtClean="0"/>
              <a:t>not</a:t>
            </a:r>
            <a:r>
              <a:rPr lang="en-US" sz="2000" dirty="0" smtClean="0"/>
              <a:t> the same as root).</a:t>
            </a:r>
            <a:endParaRPr lang="en-US" sz="20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2 types of paths: </a:t>
            </a:r>
            <a:r>
              <a:rPr lang="en-US" sz="2000" i="1" dirty="0" smtClean="0">
                <a:solidFill>
                  <a:schemeClr val="bg2"/>
                </a:solidFill>
              </a:rPr>
              <a:t>absolute path</a:t>
            </a:r>
            <a:r>
              <a:rPr lang="en-US" sz="2000" dirty="0" smtClean="0"/>
              <a:t> and </a:t>
            </a:r>
            <a:r>
              <a:rPr lang="en-US" sz="2000" i="1" dirty="0" smtClean="0">
                <a:solidFill>
                  <a:schemeClr val="bg2"/>
                </a:solidFill>
              </a:rPr>
              <a:t>relative path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i="1" dirty="0" smtClean="0">
                <a:solidFill>
                  <a:schemeClr val="bg2"/>
                </a:solidFill>
              </a:rPr>
              <a:t>Absolute path: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Shows the location of a file, starting from root  </a:t>
            </a:r>
            <a:r>
              <a:rPr lang="en-US" sz="2000" dirty="0" smtClean="0">
                <a:solidFill>
                  <a:schemeClr val="hlink"/>
                </a:solidFill>
              </a:rPr>
              <a:t>/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The absolute path of a file will not change unless the file is moved to another place in the hierarchy.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bg2"/>
                </a:solidFill>
              </a:rPr>
              <a:t>Relative path: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Shows the location of a file, starting from your current directory.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A relative path never starts with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/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Since the relative path is relative to your current directory, the relative path of a file will change if you change your current directory.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pPr eaLnBrk="1" hangingPunct="1"/>
            <a:r>
              <a:rPr lang="en-US" sz="2800" smtClean="0"/>
              <a:t>Directory Path </a:t>
            </a:r>
            <a:r>
              <a:rPr lang="en-US" sz="2000" smtClean="0"/>
              <a:t>(2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3962400" cy="4678363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000" dirty="0" smtClean="0"/>
              <a:t>Assume your home directory is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ImaStudent</a:t>
            </a:r>
            <a:r>
              <a:rPr lang="en-US" sz="2000" dirty="0" smtClean="0"/>
              <a:t>:</a:t>
            </a:r>
          </a:p>
          <a:p>
            <a:pPr marL="182880" indent="-182880" eaLnBrk="1" hangingPunct="1">
              <a:defRPr/>
            </a:pPr>
            <a:r>
              <a:rPr lang="en-US" sz="2000" dirty="0" smtClean="0"/>
              <a:t> The </a:t>
            </a:r>
            <a:r>
              <a:rPr lang="en-US" sz="2000" i="1" dirty="0" smtClean="0"/>
              <a:t>absolute path </a:t>
            </a:r>
            <a:r>
              <a:rPr lang="en-US" sz="2000" dirty="0" smtClean="0"/>
              <a:t>of your home directory is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/home/student/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ImaStudent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82880" indent="-182880" eaLnBrk="1" hangingPunct="1">
              <a:defRPr/>
            </a:pPr>
            <a:r>
              <a:rPr lang="en-US" sz="2000" dirty="0" smtClean="0"/>
              <a:t> If you are currently at the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home</a:t>
            </a:r>
            <a:r>
              <a:rPr lang="en-US" sz="2000" dirty="0" smtClean="0"/>
              <a:t> directory, you can use a </a:t>
            </a:r>
            <a:r>
              <a:rPr lang="en-US" sz="2000" i="1" dirty="0" smtClean="0"/>
              <a:t>relative path </a:t>
            </a:r>
            <a:r>
              <a:rPr lang="en-US" sz="2000" dirty="0" smtClean="0"/>
              <a:t>to get to your home directory by traversing down to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student</a:t>
            </a:r>
            <a:r>
              <a:rPr lang="en-US" sz="2000" dirty="0" smtClean="0"/>
              <a:t>, and then to your directory. The </a:t>
            </a:r>
            <a:r>
              <a:rPr lang="en-US" sz="2000" i="1" dirty="0" smtClean="0"/>
              <a:t>relative path</a:t>
            </a:r>
            <a:r>
              <a:rPr lang="en-US" sz="2000" dirty="0" smtClean="0"/>
              <a:t> from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home</a:t>
            </a:r>
            <a:r>
              <a:rPr lang="en-US" sz="2000" dirty="0" smtClean="0"/>
              <a:t> to your directory is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:    student/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ImaStudent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220" name="Group 51"/>
          <p:cNvGrpSpPr>
            <a:grpSpLocks/>
          </p:cNvGrpSpPr>
          <p:nvPr/>
        </p:nvGrpSpPr>
        <p:grpSpPr bwMode="auto">
          <a:xfrm>
            <a:off x="4495800" y="1524000"/>
            <a:ext cx="4192588" cy="2860675"/>
            <a:chOff x="2637" y="912"/>
            <a:chExt cx="2492" cy="1802"/>
          </a:xfrm>
        </p:grpSpPr>
        <p:sp>
          <p:nvSpPr>
            <p:cNvPr id="9223" name="Oval 6"/>
            <p:cNvSpPr>
              <a:spLocks noChangeArrowheads="1"/>
            </p:cNvSpPr>
            <p:nvPr/>
          </p:nvSpPr>
          <p:spPr bwMode="auto">
            <a:xfrm>
              <a:off x="3467" y="912"/>
              <a:ext cx="481" cy="3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    </a:t>
              </a:r>
              <a:r>
                <a:rPr lang="en-US" sz="1400" b="1"/>
                <a:t>/</a:t>
              </a:r>
            </a:p>
          </p:txBody>
        </p:sp>
        <p:sp>
          <p:nvSpPr>
            <p:cNvPr id="9224" name="Line 8"/>
            <p:cNvSpPr>
              <a:spLocks noChangeShapeType="1"/>
            </p:cNvSpPr>
            <p:nvPr/>
          </p:nvSpPr>
          <p:spPr bwMode="auto">
            <a:xfrm flipH="1">
              <a:off x="3090" y="1104"/>
              <a:ext cx="393" cy="288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5" name="Line 9"/>
            <p:cNvSpPr>
              <a:spLocks noChangeShapeType="1"/>
            </p:cNvSpPr>
            <p:nvPr/>
          </p:nvSpPr>
          <p:spPr bwMode="auto">
            <a:xfrm>
              <a:off x="3716" y="1230"/>
              <a:ext cx="10" cy="148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>
              <a:off x="3904" y="1152"/>
              <a:ext cx="306" cy="192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7" name="Oval 12"/>
            <p:cNvSpPr>
              <a:spLocks noChangeArrowheads="1"/>
            </p:cNvSpPr>
            <p:nvPr/>
          </p:nvSpPr>
          <p:spPr bwMode="auto">
            <a:xfrm>
              <a:off x="4039" y="1326"/>
              <a:ext cx="477" cy="3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etc</a:t>
              </a:r>
            </a:p>
          </p:txBody>
        </p:sp>
        <p:sp>
          <p:nvSpPr>
            <p:cNvPr id="9228" name="Line 14"/>
            <p:cNvSpPr>
              <a:spLocks noChangeShapeType="1"/>
            </p:cNvSpPr>
            <p:nvPr/>
          </p:nvSpPr>
          <p:spPr bwMode="auto">
            <a:xfrm>
              <a:off x="4472" y="1584"/>
              <a:ext cx="350" cy="24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9" name="Line 15"/>
            <p:cNvSpPr>
              <a:spLocks noChangeShapeType="1"/>
            </p:cNvSpPr>
            <p:nvPr/>
          </p:nvSpPr>
          <p:spPr bwMode="auto">
            <a:xfrm>
              <a:off x="3860" y="1662"/>
              <a:ext cx="306" cy="21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0" name="Line 20"/>
            <p:cNvSpPr>
              <a:spLocks noChangeShapeType="1"/>
            </p:cNvSpPr>
            <p:nvPr/>
          </p:nvSpPr>
          <p:spPr bwMode="auto">
            <a:xfrm flipH="1">
              <a:off x="3498" y="1680"/>
              <a:ext cx="62" cy="178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1" name="Oval 23"/>
            <p:cNvSpPr>
              <a:spLocks noChangeArrowheads="1"/>
            </p:cNvSpPr>
            <p:nvPr/>
          </p:nvSpPr>
          <p:spPr bwMode="auto">
            <a:xfrm>
              <a:off x="2818" y="1392"/>
              <a:ext cx="437" cy="31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tmp</a:t>
              </a:r>
            </a:p>
          </p:txBody>
        </p:sp>
        <p:sp>
          <p:nvSpPr>
            <p:cNvPr id="9232" name="Oval 28"/>
            <p:cNvSpPr>
              <a:spLocks noChangeArrowheads="1"/>
            </p:cNvSpPr>
            <p:nvPr/>
          </p:nvSpPr>
          <p:spPr bwMode="auto">
            <a:xfrm>
              <a:off x="3424" y="1374"/>
              <a:ext cx="481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home</a:t>
              </a:r>
            </a:p>
          </p:txBody>
        </p:sp>
        <p:sp>
          <p:nvSpPr>
            <p:cNvPr id="9233" name="Oval 29"/>
            <p:cNvSpPr>
              <a:spLocks noChangeArrowheads="1"/>
            </p:cNvSpPr>
            <p:nvPr/>
          </p:nvSpPr>
          <p:spPr bwMode="auto">
            <a:xfrm>
              <a:off x="4603" y="1824"/>
              <a:ext cx="526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passwd</a:t>
              </a:r>
            </a:p>
          </p:txBody>
        </p:sp>
        <p:sp>
          <p:nvSpPr>
            <p:cNvPr id="9234" name="Oval 30"/>
            <p:cNvSpPr>
              <a:spLocks noChangeArrowheads="1"/>
            </p:cNvSpPr>
            <p:nvPr/>
          </p:nvSpPr>
          <p:spPr bwMode="auto">
            <a:xfrm>
              <a:off x="3161" y="1872"/>
              <a:ext cx="656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 dirty="0"/>
                <a:t>distribution</a:t>
              </a:r>
            </a:p>
          </p:txBody>
        </p:sp>
        <p:sp>
          <p:nvSpPr>
            <p:cNvPr id="9235" name="Oval 31"/>
            <p:cNvSpPr>
              <a:spLocks noChangeArrowheads="1"/>
            </p:cNvSpPr>
            <p:nvPr/>
          </p:nvSpPr>
          <p:spPr bwMode="auto">
            <a:xfrm>
              <a:off x="2637" y="1872"/>
              <a:ext cx="481" cy="3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staff</a:t>
              </a:r>
            </a:p>
          </p:txBody>
        </p:sp>
        <p:sp>
          <p:nvSpPr>
            <p:cNvPr id="9236" name="Oval 32"/>
            <p:cNvSpPr>
              <a:spLocks noChangeArrowheads="1"/>
            </p:cNvSpPr>
            <p:nvPr/>
          </p:nvSpPr>
          <p:spPr bwMode="auto">
            <a:xfrm>
              <a:off x="3861" y="1872"/>
              <a:ext cx="65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33"/>
            <p:cNvSpPr>
              <a:spLocks noChangeArrowheads="1"/>
            </p:cNvSpPr>
            <p:nvPr/>
          </p:nvSpPr>
          <p:spPr bwMode="auto">
            <a:xfrm>
              <a:off x="3608" y="2382"/>
              <a:ext cx="778" cy="3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sz="1400" dirty="0" err="1"/>
                <a:t>ImaStudent</a:t>
              </a:r>
              <a:endParaRPr lang="en-US" sz="1400" dirty="0"/>
            </a:p>
          </p:txBody>
        </p:sp>
        <p:sp>
          <p:nvSpPr>
            <p:cNvPr id="9238" name="Line 34"/>
            <p:cNvSpPr>
              <a:spLocks noChangeShapeType="1"/>
            </p:cNvSpPr>
            <p:nvPr/>
          </p:nvSpPr>
          <p:spPr bwMode="auto">
            <a:xfrm flipH="1">
              <a:off x="3896" y="2208"/>
              <a:ext cx="139" cy="174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Line 35"/>
            <p:cNvSpPr>
              <a:spLocks noChangeShapeType="1"/>
            </p:cNvSpPr>
            <p:nvPr/>
          </p:nvSpPr>
          <p:spPr bwMode="auto">
            <a:xfrm flipH="1">
              <a:off x="2942" y="1632"/>
              <a:ext cx="510" cy="24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Text Box 43"/>
            <p:cNvSpPr txBox="1">
              <a:spLocks noChangeArrowheads="1"/>
            </p:cNvSpPr>
            <p:nvPr/>
          </p:nvSpPr>
          <p:spPr bwMode="auto">
            <a:xfrm>
              <a:off x="4752" y="1008"/>
              <a:ext cx="1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9221" name="TextBox 32"/>
          <p:cNvSpPr txBox="1">
            <a:spLocks noChangeArrowheads="1"/>
          </p:cNvSpPr>
          <p:nvPr/>
        </p:nvSpPr>
        <p:spPr bwMode="auto">
          <a:xfrm>
            <a:off x="6705600" y="3124200"/>
            <a:ext cx="7715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student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" y="4953000"/>
            <a:ext cx="76962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74320" indent="-274320">
              <a:buFont typeface="Arial" pitchFamily="34" charset="0"/>
              <a:buChar char="•"/>
              <a:defRPr/>
            </a:pPr>
            <a:r>
              <a:rPr lang="en-US" sz="2000" dirty="0"/>
              <a:t>Likewise, if you see a file path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/etc/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passwd</a:t>
            </a:r>
            <a:r>
              <a:rPr lang="en-US" sz="2000" dirty="0"/>
              <a:t>,  then you know that the file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passwd</a:t>
            </a:r>
            <a:r>
              <a:rPr lang="en-US" sz="2000" dirty="0"/>
              <a:t> is under the directory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etc</a:t>
            </a:r>
            <a:r>
              <a:rPr lang="en-US" sz="2000" dirty="0"/>
              <a:t>, which is under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root.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sz="2800" smtClean="0"/>
              <a:t>Directory Path </a:t>
            </a:r>
            <a:r>
              <a:rPr lang="en-US" sz="2000" smtClean="0"/>
              <a:t>(3 of 3)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077200" cy="54864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All commands that accept a filename as an argument will accept a filename with a path:</a:t>
            </a:r>
          </a:p>
          <a:p>
            <a:pPr lvl="1" eaLnBrk="1" hangingPunct="1"/>
            <a:r>
              <a:rPr lang="en-US" sz="2000" dirty="0" smtClean="0"/>
              <a:t>When a filename with no path is the argument, the file must be in the current directory.</a:t>
            </a:r>
          </a:p>
          <a:p>
            <a:pPr lvl="1" eaLnBrk="1" hangingPunct="1"/>
            <a:r>
              <a:rPr lang="en-US" sz="2000" dirty="0" smtClean="0"/>
              <a:t>When a filename with a path is the argument, the file needs to be wherever the path indicates.</a:t>
            </a:r>
          </a:p>
          <a:p>
            <a:pPr eaLnBrk="1" hangingPunct="1"/>
            <a:r>
              <a:rPr lang="en-US" sz="2000" dirty="0" smtClean="0"/>
              <a:t>Examples:    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err="1" smtClean="0">
                <a:solidFill>
                  <a:schemeClr val="hlink"/>
                </a:solidFill>
              </a:rPr>
              <a:t>ls</a:t>
            </a:r>
            <a:r>
              <a:rPr lang="en-US" sz="2000" dirty="0" smtClean="0">
                <a:solidFill>
                  <a:schemeClr val="hlink"/>
                </a:solidFill>
              </a:rPr>
              <a:t>  </a:t>
            </a:r>
            <a:r>
              <a:rPr lang="en-US" sz="2000" dirty="0" err="1" smtClean="0">
                <a:solidFill>
                  <a:schemeClr val="hlink"/>
                </a:solidFill>
              </a:rPr>
              <a:t>fileA</a:t>
            </a:r>
            <a:r>
              <a:rPr lang="en-US" sz="2000" dirty="0" smtClean="0"/>
              <a:t>      		will list </a:t>
            </a:r>
            <a:r>
              <a:rPr lang="en-US" sz="2000" dirty="0" err="1" smtClean="0">
                <a:solidFill>
                  <a:schemeClr val="bg2"/>
                </a:solidFill>
              </a:rPr>
              <a:t>fileA</a:t>
            </a:r>
            <a:r>
              <a:rPr lang="en-US" sz="2000" dirty="0" smtClean="0"/>
              <a:t> in the </a:t>
            </a:r>
            <a:r>
              <a:rPr lang="en-US" sz="2000" dirty="0" smtClean="0">
                <a:solidFill>
                  <a:schemeClr val="bg2"/>
                </a:solidFill>
              </a:rPr>
              <a:t>current directory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err="1" smtClean="0">
                <a:solidFill>
                  <a:schemeClr val="hlink"/>
                </a:solidFill>
              </a:rPr>
              <a:t>ls</a:t>
            </a:r>
            <a:r>
              <a:rPr lang="en-US" sz="2000" dirty="0" smtClean="0">
                <a:solidFill>
                  <a:schemeClr val="hlink"/>
                </a:solidFill>
              </a:rPr>
              <a:t>  /labs/</a:t>
            </a:r>
            <a:r>
              <a:rPr lang="en-US" sz="2000" dirty="0" err="1" smtClean="0">
                <a:solidFill>
                  <a:schemeClr val="hlink"/>
                </a:solidFill>
              </a:rPr>
              <a:t>fileA</a:t>
            </a:r>
            <a:r>
              <a:rPr lang="en-US" sz="2000" dirty="0" smtClean="0">
                <a:solidFill>
                  <a:schemeClr val="hlink"/>
                </a:solidFill>
              </a:rPr>
              <a:t>		</a:t>
            </a:r>
            <a:r>
              <a:rPr lang="en-US" sz="2000" dirty="0" smtClean="0"/>
              <a:t>will list </a:t>
            </a:r>
            <a:r>
              <a:rPr lang="en-US" sz="2000" dirty="0" err="1" smtClean="0">
                <a:solidFill>
                  <a:schemeClr val="bg2"/>
                </a:solidFill>
              </a:rPr>
              <a:t>fileA</a:t>
            </a:r>
            <a:r>
              <a:rPr lang="en-US" sz="2000" dirty="0" smtClean="0"/>
              <a:t> that is in the </a:t>
            </a:r>
            <a:r>
              <a:rPr lang="en-US" sz="2000" dirty="0" smtClean="0">
                <a:solidFill>
                  <a:schemeClr val="bg2"/>
                </a:solidFill>
              </a:rPr>
              <a:t>labs</a:t>
            </a:r>
            <a:r>
              <a:rPr lang="en-US" sz="2000" dirty="0" smtClean="0"/>
              <a:t> directory which 			is under </a:t>
            </a:r>
            <a:r>
              <a:rPr lang="en-US" sz="2000" dirty="0" smtClean="0">
                <a:solidFill>
                  <a:schemeClr val="bg2"/>
                </a:solidFill>
              </a:rPr>
              <a:t>root.</a:t>
            </a:r>
          </a:p>
          <a:p>
            <a:pPr eaLnBrk="1" hangingPunct="1">
              <a:lnSpc>
                <a:spcPct val="1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</a:rPr>
              <a:t>	cp  </a:t>
            </a:r>
            <a:r>
              <a:rPr lang="en-US" sz="2000" dirty="0" err="1" smtClean="0">
                <a:solidFill>
                  <a:schemeClr val="hlink"/>
                </a:solidFill>
              </a:rPr>
              <a:t>fileA</a:t>
            </a:r>
            <a:r>
              <a:rPr lang="en-US" sz="2000" dirty="0" smtClean="0">
                <a:solidFill>
                  <a:schemeClr val="hlink"/>
                </a:solidFill>
              </a:rPr>
              <a:t>  </a:t>
            </a:r>
            <a:r>
              <a:rPr lang="en-US" sz="2000" dirty="0" err="1" smtClean="0">
                <a:solidFill>
                  <a:schemeClr val="hlink"/>
                </a:solidFill>
              </a:rPr>
              <a:t>fileB</a:t>
            </a:r>
            <a:r>
              <a:rPr lang="en-US" sz="2000" dirty="0" smtClean="0"/>
              <a:t>   	will make a copy of </a:t>
            </a:r>
            <a:r>
              <a:rPr lang="en-US" sz="2000" dirty="0" err="1" smtClean="0">
                <a:solidFill>
                  <a:schemeClr val="bg2"/>
                </a:solidFill>
              </a:rPr>
              <a:t>fileA</a:t>
            </a:r>
            <a:r>
              <a:rPr lang="en-US" sz="2000" dirty="0" smtClean="0"/>
              <a:t> in the </a:t>
            </a:r>
            <a:r>
              <a:rPr lang="en-US" sz="2000" dirty="0" smtClean="0">
                <a:solidFill>
                  <a:schemeClr val="bg2"/>
                </a:solidFill>
              </a:rPr>
              <a:t>current 				directory</a:t>
            </a:r>
            <a:r>
              <a:rPr lang="en-US" sz="2000" dirty="0" smtClean="0"/>
              <a:t> and store it as </a:t>
            </a:r>
            <a:r>
              <a:rPr lang="en-US" sz="2000" dirty="0" err="1" smtClean="0">
                <a:solidFill>
                  <a:schemeClr val="bg2"/>
                </a:solidFill>
              </a:rPr>
              <a:t>fileB</a:t>
            </a:r>
            <a:r>
              <a:rPr lang="en-US" sz="2000" dirty="0" smtClean="0"/>
              <a:t> in the </a:t>
            </a:r>
            <a:r>
              <a:rPr lang="en-US" sz="2000" dirty="0" smtClean="0">
                <a:solidFill>
                  <a:schemeClr val="bg2"/>
                </a:solidFill>
              </a:rPr>
              <a:t>current 			directory.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hlink"/>
                </a:solidFill>
              </a:rPr>
              <a:t>	cp </a:t>
            </a:r>
            <a:r>
              <a:rPr lang="en-US" sz="2000" dirty="0" err="1" smtClean="0">
                <a:solidFill>
                  <a:schemeClr val="hlink"/>
                </a:solidFill>
              </a:rPr>
              <a:t>fileA</a:t>
            </a:r>
            <a:r>
              <a:rPr lang="en-US" sz="2000" dirty="0" smtClean="0">
                <a:solidFill>
                  <a:schemeClr val="hlink"/>
                </a:solidFill>
              </a:rPr>
              <a:t>  /files/</a:t>
            </a:r>
            <a:r>
              <a:rPr lang="en-US" sz="2000" dirty="0" err="1" smtClean="0">
                <a:solidFill>
                  <a:schemeClr val="hlink"/>
                </a:solidFill>
              </a:rPr>
              <a:t>fileB</a:t>
            </a:r>
            <a:r>
              <a:rPr lang="en-US" sz="2000" dirty="0" smtClean="0"/>
              <a:t>   	will make a copy of </a:t>
            </a:r>
            <a:r>
              <a:rPr lang="en-US" sz="2000" dirty="0" err="1" smtClean="0">
                <a:solidFill>
                  <a:schemeClr val="bg2"/>
                </a:solidFill>
              </a:rPr>
              <a:t>fileA</a:t>
            </a:r>
            <a:r>
              <a:rPr lang="en-US" sz="2000" dirty="0" smtClean="0"/>
              <a:t> in the </a:t>
            </a:r>
            <a:r>
              <a:rPr lang="en-US" sz="2000" dirty="0" smtClean="0">
                <a:solidFill>
                  <a:schemeClr val="bg2"/>
                </a:solidFill>
              </a:rPr>
              <a:t>current 				directory</a:t>
            </a:r>
            <a:r>
              <a:rPr lang="en-US" sz="2000" dirty="0" smtClean="0"/>
              <a:t> and store it as </a:t>
            </a:r>
            <a:r>
              <a:rPr lang="en-US" sz="2000" dirty="0" err="1" smtClean="0">
                <a:solidFill>
                  <a:schemeClr val="bg2"/>
                </a:solidFill>
              </a:rPr>
              <a:t>fileB</a:t>
            </a:r>
            <a:r>
              <a:rPr lang="en-US" sz="2000" dirty="0" smtClean="0"/>
              <a:t> in the </a:t>
            </a:r>
            <a:r>
              <a:rPr lang="en-US" sz="2000" dirty="0" smtClean="0">
                <a:solidFill>
                  <a:schemeClr val="bg2"/>
                </a:solidFill>
              </a:rPr>
              <a:t>files 				</a:t>
            </a:r>
            <a:r>
              <a:rPr lang="en-US" sz="2000" dirty="0" smtClean="0"/>
              <a:t>directory, which is under </a:t>
            </a:r>
            <a:r>
              <a:rPr lang="en-US" sz="2000" dirty="0" smtClean="0">
                <a:solidFill>
                  <a:schemeClr val="bg2"/>
                </a:solidFill>
              </a:rPr>
              <a:t>root.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1077</Words>
  <Application>Microsoft Office PowerPoint</Application>
  <PresentationFormat>On-screen Show (4:3)</PresentationFormat>
  <Paragraphs>179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Slide 1</vt:lpstr>
      <vt:lpstr>Files in Linux</vt:lpstr>
      <vt:lpstr>Directories</vt:lpstr>
      <vt:lpstr>Directory Tree Diagram</vt:lpstr>
      <vt:lpstr>Root Directory</vt:lpstr>
      <vt:lpstr>Home Directory</vt:lpstr>
      <vt:lpstr>Directory Path (1 of 3)</vt:lpstr>
      <vt:lpstr>Directory Path (2 of 3)</vt:lpstr>
      <vt:lpstr>Directory Path (3 of 3)</vt:lpstr>
      <vt:lpstr>pwd and cd</vt:lpstr>
      <vt:lpstr>ls and Directories</vt:lpstr>
      <vt:lpstr>mkdir and rmdir</vt:lpstr>
      <vt:lpstr>cp and Directories</vt:lpstr>
      <vt:lpstr>mv and Directories</vt:lpstr>
      <vt:lpstr>which and whereis</vt:lpstr>
    </vt:vector>
  </TitlesOfParts>
  <Company>De Anza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18A Introduction to Linux / Unix</dc:title>
  <dc:creator>cnguyen</dc:creator>
  <cp:lastModifiedBy>Clare</cp:lastModifiedBy>
  <cp:revision>30</cp:revision>
  <dcterms:created xsi:type="dcterms:W3CDTF">2008-07-16T21:48:08Z</dcterms:created>
  <dcterms:modified xsi:type="dcterms:W3CDTF">2016-09-18T17:48:07Z</dcterms:modified>
</cp:coreProperties>
</file>