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8" r:id="rId10"/>
    <p:sldId id="263" r:id="rId11"/>
    <p:sldId id="269" r:id="rId12"/>
    <p:sldId id="264" r:id="rId13"/>
    <p:sldId id="266" r:id="rId14"/>
    <p:sldId id="27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75"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B26F23-4AAF-4364-B573-50CA7DAEA6A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6185CD-D426-4DD4-A883-AEAEF54F62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9B2C79-B290-4DB0-89C3-81079D815D3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7ADE28-6F46-4AF8-B684-CA4994DF81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BCEB19-1F3B-432F-B4B5-37C703D03AC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0FEF3B-2E6D-46F3-B995-3F36F15A81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7A98C81-695C-4322-A39D-EFE663C020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2B51AEA-F72E-474B-BCB0-CFD5DC990D1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3EC78A6-DF86-40D8-B4BA-FEF1A022CA1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43471E-C749-49F6-AD7B-5473B3D6E1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B15AE2-154B-4539-A5DF-B7EA00B64F9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5C856EF-18C3-4C02-A7D0-8D95CB554F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r>
              <a:rPr lang="en-US" sz="2800">
                <a:solidFill>
                  <a:schemeClr val="tx2"/>
                </a:solidFill>
              </a:rPr>
              <a:t>CIS 18A</a:t>
            </a:r>
            <a:br>
              <a:rPr lang="en-US" sz="2800">
                <a:solidFill>
                  <a:schemeClr val="tx2"/>
                </a:solidFill>
              </a:rPr>
            </a:br>
            <a:r>
              <a:rPr lang="en-US" sz="2800">
                <a:solidFill>
                  <a:schemeClr val="tx2"/>
                </a:solidFill>
              </a:rPr>
              <a:t>Introduction to Linux / Unix</a:t>
            </a:r>
            <a:r>
              <a:rPr lang="en-US" sz="3200">
                <a:solidFill>
                  <a:schemeClr val="tx2"/>
                </a:solidFill>
              </a:rPr>
              <a:t/>
            </a:r>
            <a:br>
              <a:rPr lang="en-US" sz="3200">
                <a:solidFill>
                  <a:schemeClr val="tx2"/>
                </a:solidFill>
              </a:rPr>
            </a:br>
            <a:r>
              <a:rPr lang="en-US" sz="3200">
                <a:solidFill>
                  <a:schemeClr val="tx2"/>
                </a:solidFill>
              </a:rPr>
              <a:t/>
            </a:r>
            <a:br>
              <a:rPr lang="en-US" sz="3200">
                <a:solidFill>
                  <a:schemeClr val="tx2"/>
                </a:solidFill>
              </a:rPr>
            </a:br>
            <a:r>
              <a:rPr lang="en-US" sz="3200">
                <a:solidFill>
                  <a:schemeClr val="tx2"/>
                </a:solidFill>
              </a:rPr>
              <a:t>Links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563562"/>
          </a:xfrm>
        </p:spPr>
        <p:txBody>
          <a:bodyPr/>
          <a:lstStyle/>
          <a:p>
            <a:pPr eaLnBrk="1" hangingPunct="1"/>
            <a:r>
              <a:rPr lang="en-US" sz="2800" smtClean="0">
                <a:solidFill>
                  <a:schemeClr val="hlink"/>
                </a:solidFill>
              </a:rPr>
              <a:t>find </a:t>
            </a:r>
            <a:r>
              <a:rPr lang="en-US" sz="2000" smtClean="0">
                <a:solidFill>
                  <a:schemeClr val="tx1"/>
                </a:solidFill>
              </a:rPr>
              <a:t>(1 of 2)</a:t>
            </a:r>
            <a:endParaRPr lang="en-US" sz="2000" smtClean="0">
              <a:solidFill>
                <a:schemeClr val="hlink"/>
              </a:solidFill>
            </a:endParaRPr>
          </a:p>
        </p:txBody>
      </p:sp>
      <p:sp>
        <p:nvSpPr>
          <p:cNvPr id="9219" name="Rectangle 3"/>
          <p:cNvSpPr>
            <a:spLocks noGrp="1" noChangeArrowheads="1"/>
          </p:cNvSpPr>
          <p:nvPr>
            <p:ph type="body" idx="1"/>
          </p:nvPr>
        </p:nvSpPr>
        <p:spPr>
          <a:xfrm>
            <a:off x="533400" y="762000"/>
            <a:ext cx="8305800" cy="5486400"/>
          </a:xfrm>
        </p:spPr>
        <p:txBody>
          <a:bodyPr/>
          <a:lstStyle/>
          <a:p>
            <a:pPr eaLnBrk="1" hangingPunct="1">
              <a:lnSpc>
                <a:spcPct val="90000"/>
              </a:lnSpc>
              <a:defRPr/>
            </a:pPr>
            <a:r>
              <a:rPr lang="en-US" sz="2000" dirty="0" smtClean="0">
                <a:solidFill>
                  <a:schemeClr val="hlink"/>
                </a:solidFill>
              </a:rPr>
              <a:t>find</a:t>
            </a:r>
            <a:r>
              <a:rPr lang="en-US" sz="2000" dirty="0" smtClean="0"/>
              <a:t>: searches a given part of the system directory tree for any file that matches some given </a:t>
            </a:r>
            <a:r>
              <a:rPr lang="en-US" sz="2000" dirty="0" smtClean="0"/>
              <a:t>criteria.</a:t>
            </a:r>
            <a:endParaRPr lang="en-US" sz="2000" dirty="0" smtClean="0"/>
          </a:p>
          <a:p>
            <a:pPr eaLnBrk="1" hangingPunct="1">
              <a:lnSpc>
                <a:spcPct val="90000"/>
              </a:lnSpc>
              <a:defRPr/>
            </a:pPr>
            <a:r>
              <a:rPr lang="en-US" sz="2000" dirty="0" smtClean="0"/>
              <a:t>Basic format:    </a:t>
            </a:r>
            <a:r>
              <a:rPr lang="en-US" sz="2000" dirty="0" smtClean="0">
                <a:solidFill>
                  <a:schemeClr val="hlink"/>
                </a:solidFill>
              </a:rPr>
              <a:t>find   </a:t>
            </a:r>
            <a:r>
              <a:rPr lang="en-US" sz="2000" dirty="0" err="1" smtClean="0">
                <a:solidFill>
                  <a:schemeClr val="bg1">
                    <a:lumMod val="50000"/>
                  </a:schemeClr>
                </a:solidFill>
              </a:rPr>
              <a:t>start_dir</a:t>
            </a:r>
            <a:r>
              <a:rPr lang="en-US" sz="2000" dirty="0" smtClean="0">
                <a:solidFill>
                  <a:schemeClr val="hlink"/>
                </a:solidFill>
              </a:rPr>
              <a:t>   </a:t>
            </a:r>
            <a:r>
              <a:rPr lang="en-US" sz="2000" dirty="0" err="1" smtClean="0">
                <a:solidFill>
                  <a:schemeClr val="bg1">
                    <a:lumMod val="50000"/>
                  </a:schemeClr>
                </a:solidFill>
              </a:rPr>
              <a:t>criteria_list</a:t>
            </a:r>
            <a:endParaRPr lang="en-US" sz="2000" dirty="0" smtClean="0">
              <a:solidFill>
                <a:schemeClr val="bg1">
                  <a:lumMod val="50000"/>
                </a:schemeClr>
              </a:solidFill>
            </a:endParaRPr>
          </a:p>
          <a:p>
            <a:pPr lvl="1" eaLnBrk="1" hangingPunct="1">
              <a:lnSpc>
                <a:spcPct val="90000"/>
              </a:lnSpc>
              <a:defRPr/>
            </a:pPr>
            <a:r>
              <a:rPr lang="en-US" sz="2000" dirty="0" err="1" smtClean="0">
                <a:solidFill>
                  <a:schemeClr val="bg2"/>
                </a:solidFill>
              </a:rPr>
              <a:t>start_dir</a:t>
            </a:r>
            <a:r>
              <a:rPr lang="en-US" sz="2000" dirty="0" smtClean="0"/>
              <a:t> is the directory from which </a:t>
            </a:r>
            <a:r>
              <a:rPr lang="en-US" sz="2000" dirty="0" smtClean="0">
                <a:solidFill>
                  <a:schemeClr val="hlink"/>
                </a:solidFill>
              </a:rPr>
              <a:t>find</a:t>
            </a:r>
            <a:r>
              <a:rPr lang="en-US" sz="2000" dirty="0" smtClean="0"/>
              <a:t> will start the </a:t>
            </a:r>
            <a:r>
              <a:rPr lang="en-US" sz="2000" dirty="0" smtClean="0"/>
              <a:t>search.</a:t>
            </a:r>
            <a:endParaRPr lang="en-US" sz="2000" dirty="0" smtClean="0"/>
          </a:p>
          <a:p>
            <a:pPr lvl="1" eaLnBrk="1" hangingPunct="1">
              <a:lnSpc>
                <a:spcPct val="90000"/>
              </a:lnSpc>
              <a:defRPr/>
            </a:pPr>
            <a:r>
              <a:rPr lang="en-US" sz="2000" dirty="0" err="1" smtClean="0">
                <a:solidFill>
                  <a:schemeClr val="bg2"/>
                </a:solidFill>
              </a:rPr>
              <a:t>start_dir</a:t>
            </a:r>
            <a:r>
              <a:rPr lang="en-US" sz="2000" dirty="0" smtClean="0"/>
              <a:t> can be an absolute path or a relative </a:t>
            </a:r>
            <a:r>
              <a:rPr lang="en-US" sz="2000" dirty="0" smtClean="0"/>
              <a:t>path.</a:t>
            </a:r>
            <a:endParaRPr lang="en-US" sz="2000" dirty="0" smtClean="0"/>
          </a:p>
          <a:p>
            <a:pPr lvl="1" eaLnBrk="1" hangingPunct="1">
              <a:lnSpc>
                <a:spcPct val="90000"/>
              </a:lnSpc>
              <a:defRPr/>
            </a:pPr>
            <a:r>
              <a:rPr lang="en-US" sz="2000" dirty="0" smtClean="0"/>
              <a:t>If it is a relative path, </a:t>
            </a:r>
            <a:r>
              <a:rPr lang="en-US" sz="2000" dirty="0" err="1" smtClean="0">
                <a:solidFill>
                  <a:schemeClr val="bg2"/>
                </a:solidFill>
              </a:rPr>
              <a:t>start_dir</a:t>
            </a:r>
            <a:r>
              <a:rPr lang="en-US" sz="2000" dirty="0" smtClean="0"/>
              <a:t> is relative to the directory where </a:t>
            </a:r>
            <a:r>
              <a:rPr lang="en-US" sz="2000" dirty="0" smtClean="0">
                <a:solidFill>
                  <a:schemeClr val="accent1">
                    <a:lumMod val="50000"/>
                  </a:schemeClr>
                </a:solidFill>
              </a:rPr>
              <a:t>find</a:t>
            </a:r>
            <a:r>
              <a:rPr lang="en-US" sz="2000" dirty="0" smtClean="0"/>
              <a:t> is </a:t>
            </a:r>
            <a:r>
              <a:rPr lang="en-US" sz="2000" dirty="0" smtClean="0"/>
              <a:t>run.</a:t>
            </a:r>
            <a:endParaRPr lang="en-US" sz="2000" dirty="0" smtClean="0"/>
          </a:p>
          <a:p>
            <a:pPr lvl="1" eaLnBrk="1" hangingPunct="1">
              <a:lnSpc>
                <a:spcPct val="90000"/>
              </a:lnSpc>
              <a:defRPr/>
            </a:pPr>
            <a:r>
              <a:rPr lang="en-US" sz="2000" dirty="0" smtClean="0"/>
              <a:t>If no </a:t>
            </a:r>
            <a:r>
              <a:rPr lang="en-US" sz="2000" dirty="0" err="1" smtClean="0">
                <a:solidFill>
                  <a:schemeClr val="bg2"/>
                </a:solidFill>
              </a:rPr>
              <a:t>start_dir</a:t>
            </a:r>
            <a:r>
              <a:rPr lang="en-US" sz="2000" dirty="0" smtClean="0"/>
              <a:t> is given, </a:t>
            </a:r>
            <a:r>
              <a:rPr lang="en-US" sz="2000" dirty="0" smtClean="0">
                <a:solidFill>
                  <a:schemeClr val="hlink"/>
                </a:solidFill>
              </a:rPr>
              <a:t>find</a:t>
            </a:r>
            <a:r>
              <a:rPr lang="en-US" sz="2000" dirty="0" smtClean="0"/>
              <a:t> starts the search from the current </a:t>
            </a:r>
            <a:r>
              <a:rPr lang="en-US" sz="2000" dirty="0" smtClean="0"/>
              <a:t>directory.</a:t>
            </a:r>
            <a:endParaRPr lang="en-US" sz="2000" dirty="0" smtClean="0"/>
          </a:p>
          <a:p>
            <a:pPr lvl="1" eaLnBrk="1" hangingPunct="1">
              <a:lnSpc>
                <a:spcPct val="90000"/>
              </a:lnSpc>
              <a:defRPr/>
            </a:pPr>
            <a:r>
              <a:rPr lang="en-US" sz="2000" dirty="0" err="1" smtClean="0">
                <a:solidFill>
                  <a:schemeClr val="bg2"/>
                </a:solidFill>
              </a:rPr>
              <a:t>criteria_list</a:t>
            </a:r>
            <a:r>
              <a:rPr lang="en-US" sz="2000" dirty="0" smtClean="0"/>
              <a:t> tells search what to look </a:t>
            </a:r>
            <a:r>
              <a:rPr lang="en-US" sz="2000" dirty="0" smtClean="0"/>
              <a:t>for.</a:t>
            </a:r>
            <a:endParaRPr lang="en-US" sz="2000" dirty="0" smtClean="0"/>
          </a:p>
          <a:p>
            <a:pPr lvl="1" eaLnBrk="1" hangingPunct="1">
              <a:lnSpc>
                <a:spcPct val="90000"/>
              </a:lnSpc>
              <a:defRPr/>
            </a:pPr>
            <a:r>
              <a:rPr lang="en-US" sz="2000" dirty="0" smtClean="0"/>
              <a:t>The </a:t>
            </a:r>
            <a:r>
              <a:rPr lang="en-US" sz="2000" dirty="0" err="1" smtClean="0">
                <a:solidFill>
                  <a:schemeClr val="bg2"/>
                </a:solidFill>
              </a:rPr>
              <a:t>criteria_list</a:t>
            </a:r>
            <a:r>
              <a:rPr lang="en-US" sz="2000" dirty="0" smtClean="0"/>
              <a:t> can be 1 or more </a:t>
            </a:r>
            <a:r>
              <a:rPr lang="en-US" sz="2000" dirty="0" smtClean="0"/>
              <a:t>criteria.</a:t>
            </a:r>
            <a:endParaRPr lang="en-US" sz="2000" dirty="0" smtClean="0"/>
          </a:p>
          <a:p>
            <a:pPr eaLnBrk="1" hangingPunct="1">
              <a:lnSpc>
                <a:spcPct val="90000"/>
              </a:lnSpc>
              <a:defRPr/>
            </a:pPr>
            <a:r>
              <a:rPr lang="en-US" sz="2000" dirty="0" smtClean="0">
                <a:solidFill>
                  <a:schemeClr val="hlink"/>
                </a:solidFill>
              </a:rPr>
              <a:t>find</a:t>
            </a:r>
            <a:r>
              <a:rPr lang="en-US" sz="2000" dirty="0" smtClean="0"/>
              <a:t> does a recursive search from the start directory, which means it will go down </a:t>
            </a:r>
            <a:r>
              <a:rPr lang="en-US" sz="2000" u="sng" dirty="0" smtClean="0"/>
              <a:t>all</a:t>
            </a:r>
            <a:r>
              <a:rPr lang="en-US" sz="2000" dirty="0" smtClean="0"/>
              <a:t> subdirectories of each directory that it </a:t>
            </a:r>
            <a:r>
              <a:rPr lang="en-US" sz="2000" dirty="0" smtClean="0"/>
              <a:t>encounters.</a:t>
            </a:r>
            <a:endParaRPr lang="en-US" sz="2000" dirty="0" smtClean="0"/>
          </a:p>
          <a:p>
            <a:pPr eaLnBrk="1" hangingPunct="1">
              <a:lnSpc>
                <a:spcPct val="90000"/>
              </a:lnSpc>
              <a:defRPr/>
            </a:pPr>
            <a:r>
              <a:rPr lang="en-US" sz="2000" dirty="0" smtClean="0"/>
              <a:t>When </a:t>
            </a:r>
            <a:r>
              <a:rPr lang="en-US" sz="2000" dirty="0" err="1" smtClean="0">
                <a:solidFill>
                  <a:schemeClr val="accent1">
                    <a:lumMod val="50000"/>
                  </a:schemeClr>
                </a:solidFill>
              </a:rPr>
              <a:t>ls</a:t>
            </a:r>
            <a:r>
              <a:rPr lang="en-US" sz="2000" dirty="0" smtClean="0"/>
              <a:t> is used to search for a file, the search only occurs at the directory that is given as the argument to </a:t>
            </a:r>
            <a:r>
              <a:rPr lang="en-US" sz="2000" dirty="0" err="1" smtClean="0">
                <a:solidFill>
                  <a:schemeClr val="accent1">
                    <a:lumMod val="50000"/>
                  </a:schemeClr>
                </a:solidFill>
              </a:rPr>
              <a:t>ls</a:t>
            </a:r>
            <a:r>
              <a:rPr lang="en-US" sz="2000" dirty="0" smtClean="0">
                <a:solidFill>
                  <a:schemeClr val="accent1">
                    <a:lumMod val="50000"/>
                  </a:schemeClr>
                </a:solidFill>
              </a:rPr>
              <a:t>.</a:t>
            </a:r>
            <a:endParaRPr lang="en-US" sz="2000" dirty="0" smtClean="0">
              <a:solidFill>
                <a:schemeClr val="accent1">
                  <a:lumMod val="50000"/>
                </a:schemeClr>
              </a:solidFill>
            </a:endParaRPr>
          </a:p>
          <a:p>
            <a:pPr eaLnBrk="1" hangingPunct="1">
              <a:lnSpc>
                <a:spcPct val="90000"/>
              </a:lnSpc>
              <a:buFontTx/>
              <a:buNone/>
              <a:defRPr/>
            </a:pPr>
            <a:r>
              <a:rPr lang="en-US" sz="2000" dirty="0" smtClean="0"/>
              <a:t>	When </a:t>
            </a:r>
            <a:r>
              <a:rPr lang="en-US" sz="2000" dirty="0" smtClean="0">
                <a:solidFill>
                  <a:schemeClr val="accent1">
                    <a:lumMod val="50000"/>
                  </a:schemeClr>
                </a:solidFill>
              </a:rPr>
              <a:t>find</a:t>
            </a:r>
            <a:r>
              <a:rPr lang="en-US" sz="2000" dirty="0" smtClean="0"/>
              <a:t> is use to search for a file, the search starts at the </a:t>
            </a:r>
            <a:r>
              <a:rPr lang="en-US" sz="2000" dirty="0" smtClean="0"/>
              <a:t>given directory and </a:t>
            </a:r>
            <a:r>
              <a:rPr lang="en-US" sz="2000" dirty="0" smtClean="0"/>
              <a:t>proceeds down all subdirectories, so it is a deeper </a:t>
            </a:r>
            <a:r>
              <a:rPr lang="en-US" sz="2000" dirty="0" smtClean="0"/>
              <a:t>search.</a:t>
            </a: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563562"/>
          </a:xfrm>
        </p:spPr>
        <p:txBody>
          <a:bodyPr/>
          <a:lstStyle/>
          <a:p>
            <a:pPr eaLnBrk="1" hangingPunct="1"/>
            <a:r>
              <a:rPr lang="en-US" sz="2800" smtClean="0">
                <a:solidFill>
                  <a:schemeClr val="hlink"/>
                </a:solidFill>
              </a:rPr>
              <a:t>find </a:t>
            </a:r>
            <a:r>
              <a:rPr lang="en-US" sz="2000" smtClean="0">
                <a:solidFill>
                  <a:schemeClr val="tx1"/>
                </a:solidFill>
              </a:rPr>
              <a:t>(2 of 2)</a:t>
            </a:r>
            <a:endParaRPr lang="en-US" sz="2000" smtClean="0">
              <a:solidFill>
                <a:schemeClr val="hlink"/>
              </a:solidFill>
            </a:endParaRPr>
          </a:p>
        </p:txBody>
      </p:sp>
      <p:sp>
        <p:nvSpPr>
          <p:cNvPr id="9219" name="Rectangle 3"/>
          <p:cNvSpPr>
            <a:spLocks noGrp="1" noChangeArrowheads="1"/>
          </p:cNvSpPr>
          <p:nvPr>
            <p:ph type="body" idx="1"/>
          </p:nvPr>
        </p:nvSpPr>
        <p:spPr>
          <a:xfrm>
            <a:off x="685800" y="838200"/>
            <a:ext cx="7620000" cy="5410200"/>
          </a:xfrm>
        </p:spPr>
        <p:txBody>
          <a:bodyPr/>
          <a:lstStyle/>
          <a:p>
            <a:pPr eaLnBrk="1" hangingPunct="1">
              <a:lnSpc>
                <a:spcPct val="90000"/>
              </a:lnSpc>
              <a:defRPr/>
            </a:pPr>
            <a:r>
              <a:rPr lang="en-US" sz="2000" dirty="0" smtClean="0">
                <a:solidFill>
                  <a:schemeClr val="hlink"/>
                </a:solidFill>
              </a:rPr>
              <a:t>find</a:t>
            </a:r>
            <a:r>
              <a:rPr lang="en-US" sz="2000" dirty="0" smtClean="0"/>
              <a:t> is a powerful command that can do work (take action) on the files it found that match the criteria. </a:t>
            </a:r>
          </a:p>
          <a:p>
            <a:pPr eaLnBrk="1" hangingPunct="1">
              <a:lnSpc>
                <a:spcPct val="90000"/>
              </a:lnSpc>
              <a:defRPr/>
            </a:pPr>
            <a:r>
              <a:rPr lang="en-US" sz="2000" dirty="0" smtClean="0"/>
              <a:t>The action on the files can include removing the files, modifying the files, copying the files to another location, etc. </a:t>
            </a:r>
          </a:p>
          <a:p>
            <a:pPr eaLnBrk="1" hangingPunct="1">
              <a:lnSpc>
                <a:spcPct val="90000"/>
              </a:lnSpc>
              <a:defRPr/>
            </a:pPr>
            <a:r>
              <a:rPr lang="en-US" sz="2000" dirty="0" smtClean="0"/>
              <a:t>For this class, we will only use </a:t>
            </a:r>
            <a:r>
              <a:rPr lang="en-US" sz="2000" dirty="0" smtClean="0">
                <a:solidFill>
                  <a:schemeClr val="hlink"/>
                </a:solidFill>
              </a:rPr>
              <a:t>find</a:t>
            </a:r>
            <a:r>
              <a:rPr lang="en-US" sz="2000" dirty="0" smtClean="0"/>
              <a:t> to print the location of all the matched files. Printing the location of the matched files is the default action of </a:t>
            </a:r>
            <a:r>
              <a:rPr lang="en-US" sz="2000" dirty="0" smtClean="0">
                <a:solidFill>
                  <a:schemeClr val="accent1">
                    <a:lumMod val="50000"/>
                  </a:schemeClr>
                </a:solidFill>
              </a:rPr>
              <a:t>find.</a:t>
            </a:r>
            <a:endParaRPr lang="en-US" sz="2000" dirty="0" smtClean="0"/>
          </a:p>
          <a:p>
            <a:pPr eaLnBrk="1" hangingPunct="1">
              <a:lnSpc>
                <a:spcPct val="90000"/>
              </a:lnSpc>
              <a:defRPr/>
            </a:pPr>
            <a:r>
              <a:rPr lang="en-US" sz="2000" dirty="0" smtClean="0"/>
              <a:t>When printing the location of the matched files, </a:t>
            </a:r>
            <a:r>
              <a:rPr lang="en-US" sz="2000" dirty="0" smtClean="0">
                <a:solidFill>
                  <a:schemeClr val="hlink"/>
                </a:solidFill>
              </a:rPr>
              <a:t>find</a:t>
            </a:r>
            <a:r>
              <a:rPr lang="en-US" sz="2000" dirty="0" smtClean="0"/>
              <a:t> prints the path of the matched files with respect to the </a:t>
            </a:r>
            <a:r>
              <a:rPr lang="en-US" sz="2000" dirty="0" err="1" smtClean="0">
                <a:solidFill>
                  <a:schemeClr val="bg2"/>
                </a:solidFill>
              </a:rPr>
              <a:t>start_dir</a:t>
            </a:r>
            <a:r>
              <a:rPr lang="en-US" sz="2000" dirty="0" smtClean="0">
                <a:solidFill>
                  <a:schemeClr val="bg2"/>
                </a:solidFill>
              </a:rPr>
              <a:t>.</a:t>
            </a:r>
            <a:endParaRPr lang="en-US" sz="2000" dirty="0" smtClean="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639762"/>
          </a:xfrm>
        </p:spPr>
        <p:txBody>
          <a:bodyPr/>
          <a:lstStyle/>
          <a:p>
            <a:pPr eaLnBrk="1" hangingPunct="1"/>
            <a:r>
              <a:rPr lang="en-US" sz="2800" smtClean="0">
                <a:solidFill>
                  <a:schemeClr val="tx1"/>
                </a:solidFill>
              </a:rPr>
              <a:t>Criteria for </a:t>
            </a:r>
            <a:r>
              <a:rPr lang="en-US" sz="2800" smtClean="0">
                <a:solidFill>
                  <a:schemeClr val="hlink"/>
                </a:solidFill>
              </a:rPr>
              <a:t>find </a:t>
            </a:r>
            <a:r>
              <a:rPr lang="en-US" sz="2000" smtClean="0">
                <a:solidFill>
                  <a:schemeClr val="tx1"/>
                </a:solidFill>
              </a:rPr>
              <a:t>(1 of 3)</a:t>
            </a:r>
          </a:p>
        </p:txBody>
      </p:sp>
      <p:sp>
        <p:nvSpPr>
          <p:cNvPr id="13315" name="Rectangle 3"/>
          <p:cNvSpPr>
            <a:spLocks noGrp="1" noChangeArrowheads="1"/>
          </p:cNvSpPr>
          <p:nvPr>
            <p:ph type="body" idx="1"/>
          </p:nvPr>
        </p:nvSpPr>
        <p:spPr>
          <a:xfrm>
            <a:off x="609600" y="838200"/>
            <a:ext cx="8077200" cy="5562600"/>
          </a:xfrm>
        </p:spPr>
        <p:txBody>
          <a:bodyPr/>
          <a:lstStyle/>
          <a:p>
            <a:pPr eaLnBrk="1" hangingPunct="1">
              <a:lnSpc>
                <a:spcPct val="90000"/>
              </a:lnSpc>
            </a:pPr>
            <a:r>
              <a:rPr lang="en-US" sz="2000" dirty="0" smtClean="0"/>
              <a:t>Files matching </a:t>
            </a:r>
            <a:r>
              <a:rPr lang="en-US" sz="2000" dirty="0" smtClean="0"/>
              <a:t>filename:</a:t>
            </a:r>
            <a:endParaRPr lang="en-US" sz="2000" dirty="0" smtClean="0"/>
          </a:p>
          <a:p>
            <a:pPr lvl="1" eaLnBrk="1" hangingPunct="1">
              <a:lnSpc>
                <a:spcPct val="90000"/>
              </a:lnSpc>
              <a:buFontTx/>
              <a:buNone/>
            </a:pPr>
            <a:r>
              <a:rPr lang="en-US" sz="2000" dirty="0" smtClean="0">
                <a:solidFill>
                  <a:schemeClr val="hlink"/>
                </a:solidFill>
              </a:rPr>
              <a:t>-name  </a:t>
            </a:r>
            <a:r>
              <a:rPr lang="en-US" sz="2000" dirty="0" smtClean="0">
                <a:solidFill>
                  <a:schemeClr val="bg2"/>
                </a:solidFill>
              </a:rPr>
              <a:t>filename</a:t>
            </a:r>
            <a:r>
              <a:rPr lang="en-US" sz="2000" dirty="0" smtClean="0"/>
              <a:t>                               all files matching </a:t>
            </a:r>
            <a:r>
              <a:rPr lang="en-US" sz="2000" dirty="0" smtClean="0">
                <a:solidFill>
                  <a:schemeClr val="bg2"/>
                </a:solidFill>
              </a:rPr>
              <a:t>filename </a:t>
            </a:r>
          </a:p>
          <a:p>
            <a:pPr lvl="1" eaLnBrk="1" hangingPunct="1">
              <a:lnSpc>
                <a:spcPct val="90000"/>
              </a:lnSpc>
              <a:buFontTx/>
              <a:buNone/>
            </a:pPr>
            <a:r>
              <a:rPr lang="en-US" sz="2000" dirty="0" smtClean="0">
                <a:solidFill>
                  <a:schemeClr val="hlink"/>
                </a:solidFill>
              </a:rPr>
              <a:t>-name ‘</a:t>
            </a:r>
            <a:r>
              <a:rPr lang="en-US" sz="2000" dirty="0" err="1" smtClean="0">
                <a:solidFill>
                  <a:schemeClr val="bg2"/>
                </a:solidFill>
              </a:rPr>
              <a:t>name_with_wildcards</a:t>
            </a:r>
            <a:r>
              <a:rPr lang="en-US" sz="2000" dirty="0" smtClean="0">
                <a:solidFill>
                  <a:schemeClr val="hlink"/>
                </a:solidFill>
              </a:rPr>
              <a:t>’</a:t>
            </a:r>
            <a:r>
              <a:rPr lang="en-US" sz="2000" dirty="0" smtClean="0"/>
              <a:t>         all filenames matching 			                    	           </a:t>
            </a:r>
            <a:r>
              <a:rPr lang="en-US" sz="2000" dirty="0" err="1" smtClean="0">
                <a:solidFill>
                  <a:schemeClr val="bg2"/>
                </a:solidFill>
              </a:rPr>
              <a:t>name_with_wildcards</a:t>
            </a:r>
            <a:r>
              <a:rPr lang="en-US" sz="2000" dirty="0" smtClean="0"/>
              <a:t>         				           (single quotes are required)</a:t>
            </a:r>
          </a:p>
          <a:p>
            <a:pPr eaLnBrk="1" hangingPunct="1">
              <a:lnSpc>
                <a:spcPct val="90000"/>
              </a:lnSpc>
            </a:pPr>
            <a:r>
              <a:rPr lang="en-US" sz="2000" dirty="0" smtClean="0"/>
              <a:t>Files of a certain file </a:t>
            </a:r>
            <a:r>
              <a:rPr lang="en-US" sz="2000" dirty="0" smtClean="0"/>
              <a:t>type:</a:t>
            </a:r>
            <a:endParaRPr lang="en-US" sz="2000" dirty="0" smtClean="0"/>
          </a:p>
          <a:p>
            <a:pPr lvl="1" eaLnBrk="1" hangingPunct="1">
              <a:lnSpc>
                <a:spcPct val="90000"/>
              </a:lnSpc>
              <a:buFontTx/>
              <a:buNone/>
            </a:pPr>
            <a:r>
              <a:rPr lang="en-US" sz="2000" dirty="0" smtClean="0">
                <a:solidFill>
                  <a:schemeClr val="hlink"/>
                </a:solidFill>
              </a:rPr>
              <a:t>-type  d</a:t>
            </a:r>
            <a:r>
              <a:rPr lang="en-US" sz="2000" dirty="0" smtClean="0"/>
              <a:t>     		all files that are directories</a:t>
            </a:r>
          </a:p>
          <a:p>
            <a:pPr lvl="1" eaLnBrk="1" hangingPunct="1">
              <a:lnSpc>
                <a:spcPct val="90000"/>
              </a:lnSpc>
              <a:buFontTx/>
              <a:buNone/>
            </a:pPr>
            <a:r>
              <a:rPr lang="en-US" sz="2000" dirty="0" smtClean="0">
                <a:solidFill>
                  <a:schemeClr val="hlink"/>
                </a:solidFill>
              </a:rPr>
              <a:t>-type  f</a:t>
            </a:r>
            <a:r>
              <a:rPr lang="en-US" sz="2000" dirty="0" smtClean="0"/>
              <a:t>      		all files that are regular files</a:t>
            </a:r>
          </a:p>
          <a:p>
            <a:pPr lvl="1" eaLnBrk="1" hangingPunct="1">
              <a:lnSpc>
                <a:spcPct val="90000"/>
              </a:lnSpc>
              <a:buFontTx/>
              <a:buNone/>
            </a:pPr>
            <a:r>
              <a:rPr lang="en-US" sz="2000" dirty="0" smtClean="0">
                <a:solidFill>
                  <a:schemeClr val="hlink"/>
                </a:solidFill>
              </a:rPr>
              <a:t>-type  l</a:t>
            </a:r>
            <a:r>
              <a:rPr lang="en-US" sz="2000" dirty="0" smtClean="0"/>
              <a:t>      		all files that are links</a:t>
            </a:r>
          </a:p>
          <a:p>
            <a:pPr eaLnBrk="1" hangingPunct="1">
              <a:spcBef>
                <a:spcPts val="1200"/>
              </a:spcBef>
            </a:pPr>
            <a:r>
              <a:rPr lang="en-US" sz="2000" dirty="0" smtClean="0"/>
              <a:t>Files with a certain </a:t>
            </a:r>
            <a:r>
              <a:rPr lang="en-US" sz="2000" dirty="0" smtClean="0"/>
              <a:t>permission:</a:t>
            </a:r>
            <a:endParaRPr lang="en-US" sz="2000" dirty="0" smtClean="0"/>
          </a:p>
          <a:p>
            <a:pPr lvl="1" eaLnBrk="1" hangingPunct="1">
              <a:buFontTx/>
              <a:buNone/>
            </a:pPr>
            <a:r>
              <a:rPr lang="en-US" sz="2000" dirty="0" smtClean="0">
                <a:solidFill>
                  <a:schemeClr val="hlink"/>
                </a:solidFill>
              </a:rPr>
              <a:t>-perm  </a:t>
            </a:r>
            <a:r>
              <a:rPr lang="en-US" sz="2000" dirty="0" err="1" smtClean="0">
                <a:solidFill>
                  <a:schemeClr val="bg2"/>
                </a:solidFill>
              </a:rPr>
              <a:t>octal_mode</a:t>
            </a:r>
            <a:r>
              <a:rPr lang="en-US" sz="2000" dirty="0" smtClean="0"/>
              <a:t>         all files with mode matching </a:t>
            </a:r>
            <a:r>
              <a:rPr lang="en-US" sz="2000" dirty="0" err="1" smtClean="0">
                <a:solidFill>
                  <a:schemeClr val="bg2"/>
                </a:solidFill>
              </a:rPr>
              <a:t>octal_mode</a:t>
            </a:r>
            <a:r>
              <a:rPr lang="en-US" sz="2000" dirty="0" smtClean="0"/>
              <a:t>       </a:t>
            </a:r>
          </a:p>
          <a:p>
            <a:pPr lvl="1" eaLnBrk="1" hangingPunct="1">
              <a:buFontTx/>
              <a:buNone/>
            </a:pPr>
            <a:r>
              <a:rPr lang="en-US" sz="2000" dirty="0" smtClean="0"/>
              <a:t>				      (see Permissions section for </a:t>
            </a:r>
            <a:r>
              <a:rPr lang="en-US" sz="2000" dirty="0" err="1" smtClean="0">
                <a:solidFill>
                  <a:schemeClr val="bg2"/>
                </a:solidFill>
              </a:rPr>
              <a:t>octal_mode</a:t>
            </a:r>
            <a:r>
              <a:rPr lang="en-US" sz="2000" dirty="0" smtClean="0"/>
              <a:t>)</a:t>
            </a:r>
          </a:p>
          <a:p>
            <a:pPr eaLnBrk="1" hangingPunct="1"/>
            <a:r>
              <a:rPr lang="en-US" sz="2000" dirty="0" smtClean="0"/>
              <a:t>Files that are </a:t>
            </a:r>
            <a:r>
              <a:rPr lang="en-US" sz="2000" dirty="0" smtClean="0"/>
              <a:t>empty:</a:t>
            </a:r>
            <a:endParaRPr lang="en-US" sz="2000" dirty="0" smtClean="0"/>
          </a:p>
          <a:p>
            <a:pPr lvl="1" eaLnBrk="1" hangingPunct="1">
              <a:buFontTx/>
              <a:buNone/>
            </a:pPr>
            <a:r>
              <a:rPr lang="en-US" sz="2000" dirty="0" smtClean="0">
                <a:solidFill>
                  <a:schemeClr val="hlink"/>
                </a:solidFill>
              </a:rPr>
              <a:t>-empty</a:t>
            </a:r>
            <a:r>
              <a:rPr lang="en-US" sz="2000" dirty="0" smtClean="0"/>
              <a:t>      		       applies to regular files and directories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229600" cy="457200"/>
          </a:xfrm>
        </p:spPr>
        <p:txBody>
          <a:bodyPr/>
          <a:lstStyle/>
          <a:p>
            <a:pPr eaLnBrk="1" hangingPunct="1"/>
            <a:r>
              <a:rPr lang="en-US" sz="2800" smtClean="0">
                <a:solidFill>
                  <a:schemeClr val="tx1"/>
                </a:solidFill>
              </a:rPr>
              <a:t>Criteria for </a:t>
            </a:r>
            <a:r>
              <a:rPr lang="en-US" sz="2800" smtClean="0">
                <a:solidFill>
                  <a:schemeClr val="hlink"/>
                </a:solidFill>
              </a:rPr>
              <a:t>find </a:t>
            </a:r>
            <a:r>
              <a:rPr lang="en-US" sz="2000" smtClean="0">
                <a:solidFill>
                  <a:schemeClr val="tx1"/>
                </a:solidFill>
              </a:rPr>
              <a:t>(2 of 3)</a:t>
            </a:r>
          </a:p>
        </p:txBody>
      </p:sp>
      <p:sp>
        <p:nvSpPr>
          <p:cNvPr id="11267" name="Rectangle 3"/>
          <p:cNvSpPr>
            <a:spLocks noGrp="1" noChangeArrowheads="1"/>
          </p:cNvSpPr>
          <p:nvPr>
            <p:ph type="body" idx="1"/>
          </p:nvPr>
        </p:nvSpPr>
        <p:spPr>
          <a:xfrm>
            <a:off x="533400" y="685800"/>
            <a:ext cx="8153400" cy="5562600"/>
          </a:xfrm>
        </p:spPr>
        <p:txBody>
          <a:bodyPr/>
          <a:lstStyle/>
          <a:p>
            <a:pPr eaLnBrk="1" hangingPunct="1">
              <a:lnSpc>
                <a:spcPct val="90000"/>
              </a:lnSpc>
              <a:defRPr/>
            </a:pPr>
            <a:r>
              <a:rPr lang="en-US" sz="2000" dirty="0" smtClean="0"/>
              <a:t>Files with a certain number of hard </a:t>
            </a:r>
            <a:r>
              <a:rPr lang="en-US" sz="2000" dirty="0" smtClean="0"/>
              <a:t>links:</a:t>
            </a:r>
            <a:endParaRPr lang="en-US" sz="2000" dirty="0" smtClean="0"/>
          </a:p>
          <a:p>
            <a:pPr lvl="1" eaLnBrk="1" hangingPunct="1">
              <a:lnSpc>
                <a:spcPct val="90000"/>
              </a:lnSpc>
              <a:buFontTx/>
              <a:buNone/>
              <a:defRPr/>
            </a:pPr>
            <a:r>
              <a:rPr lang="en-US" sz="2000" dirty="0" smtClean="0">
                <a:solidFill>
                  <a:schemeClr val="hlink"/>
                </a:solidFill>
              </a:rPr>
              <a:t>-links  +</a:t>
            </a:r>
            <a:r>
              <a:rPr lang="en-US" sz="2000" dirty="0" smtClean="0">
                <a:solidFill>
                  <a:schemeClr val="bg1">
                    <a:lumMod val="50000"/>
                  </a:schemeClr>
                </a:solidFill>
              </a:rPr>
              <a:t>num</a:t>
            </a:r>
            <a:r>
              <a:rPr lang="en-US" sz="2000" dirty="0" smtClean="0"/>
              <a:t>      all files with number of hard links greater than </a:t>
            </a:r>
            <a:r>
              <a:rPr lang="en-US" sz="2000" dirty="0" smtClean="0">
                <a:solidFill>
                  <a:schemeClr val="bg2"/>
                </a:solidFill>
              </a:rPr>
              <a:t>num</a:t>
            </a:r>
          </a:p>
          <a:p>
            <a:pPr lvl="1" eaLnBrk="1" hangingPunct="1">
              <a:lnSpc>
                <a:spcPct val="90000"/>
              </a:lnSpc>
              <a:buFontTx/>
              <a:buNone/>
              <a:defRPr/>
            </a:pPr>
            <a:r>
              <a:rPr lang="en-US" sz="2000" dirty="0" smtClean="0">
                <a:solidFill>
                  <a:schemeClr val="hlink"/>
                </a:solidFill>
              </a:rPr>
              <a:t>-links  </a:t>
            </a:r>
            <a:r>
              <a:rPr lang="en-US" sz="2000" dirty="0" smtClean="0">
                <a:solidFill>
                  <a:schemeClr val="bg1">
                    <a:lumMod val="50000"/>
                  </a:schemeClr>
                </a:solidFill>
              </a:rPr>
              <a:t>num</a:t>
            </a:r>
            <a:r>
              <a:rPr lang="en-US" sz="2000" dirty="0" smtClean="0"/>
              <a:t>        all files with number of hard links equal </a:t>
            </a:r>
            <a:r>
              <a:rPr lang="en-US" sz="2000" dirty="0" smtClean="0">
                <a:solidFill>
                  <a:schemeClr val="bg2"/>
                </a:solidFill>
              </a:rPr>
              <a:t>num</a:t>
            </a:r>
          </a:p>
          <a:p>
            <a:pPr lvl="1" eaLnBrk="1" hangingPunct="1">
              <a:lnSpc>
                <a:spcPct val="90000"/>
              </a:lnSpc>
              <a:buFontTx/>
              <a:buNone/>
              <a:defRPr/>
            </a:pPr>
            <a:r>
              <a:rPr lang="en-US" sz="2000" dirty="0" smtClean="0">
                <a:solidFill>
                  <a:schemeClr val="hlink"/>
                </a:solidFill>
              </a:rPr>
              <a:t>-links  –</a:t>
            </a:r>
            <a:r>
              <a:rPr lang="en-US" sz="2000" dirty="0" smtClean="0">
                <a:solidFill>
                  <a:schemeClr val="bg1">
                    <a:lumMod val="50000"/>
                  </a:schemeClr>
                </a:solidFill>
              </a:rPr>
              <a:t>num</a:t>
            </a:r>
            <a:r>
              <a:rPr lang="en-US" sz="2000" dirty="0" smtClean="0"/>
              <a:t>      all files with number of hard links less than </a:t>
            </a:r>
            <a:r>
              <a:rPr lang="en-US" sz="2000" dirty="0" smtClean="0">
                <a:solidFill>
                  <a:schemeClr val="bg2"/>
                </a:solidFill>
              </a:rPr>
              <a:t>num</a:t>
            </a:r>
          </a:p>
          <a:p>
            <a:pPr lvl="1" eaLnBrk="1" hangingPunct="1">
              <a:lnSpc>
                <a:spcPct val="90000"/>
              </a:lnSpc>
              <a:buFontTx/>
              <a:buNone/>
              <a:defRPr/>
            </a:pPr>
            <a:r>
              <a:rPr lang="en-US" sz="2000" dirty="0" smtClean="0">
                <a:solidFill>
                  <a:schemeClr val="bg2"/>
                </a:solidFill>
              </a:rPr>
              <a:t>			      num </a:t>
            </a:r>
            <a:r>
              <a:rPr lang="en-US" sz="2000" dirty="0" smtClean="0"/>
              <a:t>is a number</a:t>
            </a:r>
          </a:p>
          <a:p>
            <a:pPr eaLnBrk="1" hangingPunct="1">
              <a:lnSpc>
                <a:spcPct val="90000"/>
              </a:lnSpc>
              <a:spcBef>
                <a:spcPts val="1200"/>
              </a:spcBef>
              <a:defRPr/>
            </a:pPr>
            <a:r>
              <a:rPr lang="en-US" sz="2000" dirty="0" smtClean="0"/>
              <a:t>Hard links to a </a:t>
            </a:r>
            <a:r>
              <a:rPr lang="en-US" sz="2000" dirty="0" smtClean="0"/>
              <a:t>file:</a:t>
            </a:r>
            <a:endParaRPr lang="en-US" sz="2000" dirty="0" smtClean="0"/>
          </a:p>
          <a:p>
            <a:pPr lvl="1" eaLnBrk="1" hangingPunct="1">
              <a:lnSpc>
                <a:spcPct val="90000"/>
              </a:lnSpc>
              <a:buFontTx/>
              <a:buNone/>
              <a:defRPr/>
            </a:pPr>
            <a:r>
              <a:rPr lang="en-US" sz="2000" dirty="0" smtClean="0">
                <a:solidFill>
                  <a:schemeClr val="hlink"/>
                </a:solidFill>
              </a:rPr>
              <a:t>-</a:t>
            </a:r>
            <a:r>
              <a:rPr lang="en-US" sz="2000" dirty="0" err="1" smtClean="0">
                <a:solidFill>
                  <a:schemeClr val="hlink"/>
                </a:solidFill>
              </a:rPr>
              <a:t>inum</a:t>
            </a:r>
            <a:r>
              <a:rPr lang="en-US" sz="2000" dirty="0" smtClean="0">
                <a:solidFill>
                  <a:schemeClr val="hlink"/>
                </a:solidFill>
              </a:rPr>
              <a:t>   </a:t>
            </a:r>
            <a:r>
              <a:rPr lang="en-US" sz="2000" dirty="0" err="1" smtClean="0">
                <a:solidFill>
                  <a:schemeClr val="hlink"/>
                </a:solidFill>
              </a:rPr>
              <a:t>inode_num</a:t>
            </a:r>
            <a:r>
              <a:rPr lang="en-US" sz="2000" dirty="0" smtClean="0"/>
              <a:t>       all files with a certain </a:t>
            </a:r>
            <a:r>
              <a:rPr lang="en-US" sz="2000" dirty="0" err="1" smtClean="0">
                <a:solidFill>
                  <a:schemeClr val="bg2"/>
                </a:solidFill>
              </a:rPr>
              <a:t>inode_num</a:t>
            </a:r>
            <a:endParaRPr lang="en-US" sz="2000" dirty="0" smtClean="0">
              <a:solidFill>
                <a:schemeClr val="bg2"/>
              </a:solidFill>
            </a:endParaRPr>
          </a:p>
          <a:p>
            <a:pPr lvl="1" eaLnBrk="1" hangingPunct="1">
              <a:lnSpc>
                <a:spcPct val="90000"/>
              </a:lnSpc>
              <a:buFontTx/>
              <a:buNone/>
              <a:defRPr/>
            </a:pPr>
            <a:r>
              <a:rPr lang="en-US" sz="2000" dirty="0" smtClean="0">
                <a:solidFill>
                  <a:schemeClr val="bg2"/>
                </a:solidFill>
              </a:rPr>
              <a:t>			                  </a:t>
            </a:r>
            <a:r>
              <a:rPr lang="en-US" sz="2000" dirty="0" smtClean="0"/>
              <a:t>Recall: </a:t>
            </a:r>
            <a:r>
              <a:rPr lang="en-US" sz="2000" dirty="0" err="1" smtClean="0">
                <a:solidFill>
                  <a:schemeClr val="bg2"/>
                </a:solidFill>
              </a:rPr>
              <a:t>inode_num</a:t>
            </a:r>
            <a:r>
              <a:rPr lang="en-US" sz="2000" dirty="0" smtClean="0">
                <a:solidFill>
                  <a:schemeClr val="bg2"/>
                </a:solidFill>
              </a:rPr>
              <a:t> </a:t>
            </a:r>
            <a:r>
              <a:rPr lang="en-US" sz="2000" dirty="0" smtClean="0"/>
              <a:t>is found by using  </a:t>
            </a:r>
            <a:r>
              <a:rPr lang="en-US" sz="2000" dirty="0" err="1" smtClean="0">
                <a:solidFill>
                  <a:schemeClr val="hlink"/>
                </a:solidFill>
              </a:rPr>
              <a:t>ls</a:t>
            </a:r>
            <a:r>
              <a:rPr lang="en-US" sz="2000" dirty="0" smtClean="0">
                <a:solidFill>
                  <a:schemeClr val="hlink"/>
                </a:solidFill>
              </a:rPr>
              <a:t>  –</a:t>
            </a:r>
            <a:r>
              <a:rPr lang="en-US" sz="2000" dirty="0" err="1" smtClean="0">
                <a:solidFill>
                  <a:schemeClr val="hlink"/>
                </a:solidFill>
              </a:rPr>
              <a:t>i</a:t>
            </a:r>
            <a:endParaRPr lang="en-US" sz="2000" dirty="0" smtClean="0">
              <a:solidFill>
                <a:schemeClr val="hlink"/>
              </a:solidFill>
            </a:endParaRPr>
          </a:p>
          <a:p>
            <a:pPr eaLnBrk="1" hangingPunct="1">
              <a:spcBef>
                <a:spcPts val="1200"/>
              </a:spcBef>
              <a:defRPr/>
            </a:pPr>
            <a:r>
              <a:rPr lang="en-US" sz="2000" dirty="0" smtClean="0"/>
              <a:t>Symbolic links pointing to a certain </a:t>
            </a:r>
            <a:r>
              <a:rPr lang="en-US" sz="2000" dirty="0" smtClean="0"/>
              <a:t>file:</a:t>
            </a:r>
            <a:endParaRPr lang="en-US" sz="2000" dirty="0" smtClean="0"/>
          </a:p>
          <a:p>
            <a:pPr lvl="1" eaLnBrk="1" hangingPunct="1">
              <a:buFontTx/>
              <a:buNone/>
              <a:defRPr/>
            </a:pPr>
            <a:r>
              <a:rPr lang="en-US" sz="2000" dirty="0" smtClean="0">
                <a:solidFill>
                  <a:schemeClr val="hlink"/>
                </a:solidFill>
              </a:rPr>
              <a:t>-</a:t>
            </a:r>
            <a:r>
              <a:rPr lang="en-US" sz="2000" dirty="0" err="1" smtClean="0">
                <a:solidFill>
                  <a:schemeClr val="hlink"/>
                </a:solidFill>
              </a:rPr>
              <a:t>lname</a:t>
            </a:r>
            <a:r>
              <a:rPr lang="en-US" sz="2000" dirty="0" smtClean="0">
                <a:solidFill>
                  <a:schemeClr val="hlink"/>
                </a:solidFill>
              </a:rPr>
              <a:t>   </a:t>
            </a:r>
            <a:r>
              <a:rPr lang="en-US" sz="2000" dirty="0" smtClean="0">
                <a:solidFill>
                  <a:schemeClr val="bg2"/>
                </a:solidFill>
              </a:rPr>
              <a:t>path</a:t>
            </a:r>
            <a:r>
              <a:rPr lang="en-US" sz="2000" dirty="0" smtClean="0"/>
              <a:t>                             all links that contain a specific </a:t>
            </a:r>
            <a:r>
              <a:rPr lang="en-US" sz="2000" dirty="0" smtClean="0">
                <a:solidFill>
                  <a:schemeClr val="bg2"/>
                </a:solidFill>
              </a:rPr>
              <a:t>path</a:t>
            </a:r>
          </a:p>
          <a:p>
            <a:pPr lvl="1" eaLnBrk="1" hangingPunct="1">
              <a:buFontTx/>
              <a:buNone/>
              <a:defRPr/>
            </a:pPr>
            <a:r>
              <a:rPr lang="en-US" sz="2000" dirty="0" smtClean="0">
                <a:solidFill>
                  <a:schemeClr val="hlink"/>
                </a:solidFill>
              </a:rPr>
              <a:t>-</a:t>
            </a:r>
            <a:r>
              <a:rPr lang="en-US" sz="2000" dirty="0" err="1" smtClean="0">
                <a:solidFill>
                  <a:schemeClr val="hlink"/>
                </a:solidFill>
              </a:rPr>
              <a:t>lname</a:t>
            </a:r>
            <a:r>
              <a:rPr lang="en-US" sz="2000" dirty="0" smtClean="0">
                <a:solidFill>
                  <a:schemeClr val="hlink"/>
                </a:solidFill>
              </a:rPr>
              <a:t> ‘</a:t>
            </a:r>
            <a:r>
              <a:rPr lang="en-US" sz="2000" dirty="0" err="1" smtClean="0">
                <a:solidFill>
                  <a:schemeClr val="bg2"/>
                </a:solidFill>
              </a:rPr>
              <a:t>path_with_wildcards</a:t>
            </a:r>
            <a:r>
              <a:rPr lang="en-US" sz="2000" dirty="0" smtClean="0">
                <a:solidFill>
                  <a:schemeClr val="hlink"/>
                </a:solidFill>
              </a:rPr>
              <a:t>’</a:t>
            </a:r>
            <a:r>
              <a:rPr lang="en-US" sz="2000" dirty="0" smtClean="0"/>
              <a:t>    all links that contain paths that 				     match the </a:t>
            </a:r>
            <a:r>
              <a:rPr lang="en-US" sz="2000" dirty="0" err="1" smtClean="0">
                <a:solidFill>
                  <a:schemeClr val="bg2"/>
                </a:solidFill>
              </a:rPr>
              <a:t>path_with_wildcards</a:t>
            </a:r>
            <a:r>
              <a:rPr lang="en-US" sz="2000" dirty="0" smtClean="0"/>
              <a:t> 				     (single quotes are required)</a:t>
            </a:r>
          </a:p>
          <a:p>
            <a:pPr indent="0" eaLnBrk="1" hangingPunct="1">
              <a:buFontTx/>
              <a:buNone/>
              <a:defRPr/>
            </a:pPr>
            <a:r>
              <a:rPr lang="en-US" sz="2000" dirty="0" smtClean="0"/>
              <a:t>Recall: when a symbolic link points to a file, it contains the path to that file. The </a:t>
            </a:r>
            <a:r>
              <a:rPr lang="en-US" sz="2000" dirty="0" smtClean="0">
                <a:solidFill>
                  <a:schemeClr val="accent1">
                    <a:lumMod val="50000"/>
                  </a:schemeClr>
                </a:solidFill>
              </a:rPr>
              <a:t>–</a:t>
            </a:r>
            <a:r>
              <a:rPr lang="en-US" sz="2000" dirty="0" err="1" smtClean="0">
                <a:solidFill>
                  <a:schemeClr val="accent1">
                    <a:lumMod val="50000"/>
                  </a:schemeClr>
                </a:solidFill>
              </a:rPr>
              <a:t>lname</a:t>
            </a:r>
            <a:r>
              <a:rPr lang="en-US" sz="2000" dirty="0" smtClean="0">
                <a:solidFill>
                  <a:schemeClr val="accent1">
                    <a:lumMod val="50000"/>
                  </a:schemeClr>
                </a:solidFill>
              </a:rPr>
              <a:t> </a:t>
            </a:r>
            <a:r>
              <a:rPr lang="en-US" sz="2000" dirty="0" smtClean="0"/>
              <a:t>option looks at the path in the symbolic links for a match. If there is a match, it means the link points to that file.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8229600" cy="457200"/>
          </a:xfrm>
        </p:spPr>
        <p:txBody>
          <a:bodyPr/>
          <a:lstStyle/>
          <a:p>
            <a:pPr eaLnBrk="1" hangingPunct="1"/>
            <a:r>
              <a:rPr lang="en-US" sz="2800" smtClean="0">
                <a:solidFill>
                  <a:schemeClr val="tx1"/>
                </a:solidFill>
              </a:rPr>
              <a:t>Criteria for </a:t>
            </a:r>
            <a:r>
              <a:rPr lang="en-US" sz="2800" smtClean="0">
                <a:solidFill>
                  <a:schemeClr val="hlink"/>
                </a:solidFill>
              </a:rPr>
              <a:t>find </a:t>
            </a:r>
            <a:r>
              <a:rPr lang="en-US" sz="2000" smtClean="0">
                <a:solidFill>
                  <a:schemeClr val="tx1"/>
                </a:solidFill>
              </a:rPr>
              <a:t>(2 of 3)</a:t>
            </a:r>
          </a:p>
        </p:txBody>
      </p:sp>
      <p:sp>
        <p:nvSpPr>
          <p:cNvPr id="11267" name="Rectangle 3"/>
          <p:cNvSpPr>
            <a:spLocks noGrp="1" noChangeArrowheads="1"/>
          </p:cNvSpPr>
          <p:nvPr>
            <p:ph type="body" idx="1"/>
          </p:nvPr>
        </p:nvSpPr>
        <p:spPr>
          <a:xfrm>
            <a:off x="533400" y="762000"/>
            <a:ext cx="8153400" cy="5486400"/>
          </a:xfrm>
        </p:spPr>
        <p:txBody>
          <a:bodyPr/>
          <a:lstStyle/>
          <a:p>
            <a:pPr eaLnBrk="1" hangingPunct="1">
              <a:defRPr/>
            </a:pPr>
            <a:r>
              <a:rPr lang="en-US" sz="2000" dirty="0" smtClean="0">
                <a:solidFill>
                  <a:schemeClr val="accent1">
                    <a:lumMod val="50000"/>
                  </a:schemeClr>
                </a:solidFill>
              </a:rPr>
              <a:t>find</a:t>
            </a:r>
            <a:r>
              <a:rPr lang="en-US" sz="2000" dirty="0" smtClean="0"/>
              <a:t> accepts one or more </a:t>
            </a:r>
            <a:r>
              <a:rPr lang="en-US" sz="2000" dirty="0" smtClean="0"/>
              <a:t>criteria.</a:t>
            </a:r>
            <a:endParaRPr lang="en-US" sz="2000" dirty="0" smtClean="0"/>
          </a:p>
          <a:p>
            <a:pPr eaLnBrk="1" hangingPunct="1">
              <a:defRPr/>
            </a:pPr>
            <a:r>
              <a:rPr lang="en-US" sz="2000" dirty="0" smtClean="0"/>
              <a:t>To use more than one </a:t>
            </a:r>
            <a:r>
              <a:rPr lang="en-US" sz="2000" dirty="0" smtClean="0"/>
              <a:t>criteria:</a:t>
            </a:r>
            <a:endParaRPr lang="en-US" sz="2000" dirty="0" smtClean="0"/>
          </a:p>
          <a:p>
            <a:pPr lvl="1" eaLnBrk="1" hangingPunct="1">
              <a:defRPr/>
            </a:pPr>
            <a:r>
              <a:rPr lang="en-US" sz="2000" dirty="0" smtClean="0"/>
              <a:t>Criteria that are </a:t>
            </a:r>
            <a:r>
              <a:rPr lang="en-US" sz="2000" dirty="0" err="1" smtClean="0"/>
              <a:t>ANDed</a:t>
            </a:r>
            <a:r>
              <a:rPr lang="en-US" sz="2000" dirty="0" smtClean="0"/>
              <a:t> together:</a:t>
            </a:r>
            <a:endParaRPr lang="en-US" sz="2000" dirty="0" smtClean="0"/>
          </a:p>
          <a:p>
            <a:pPr marL="1314450" lvl="2" indent="-457200" eaLnBrk="1" hangingPunct="1">
              <a:defRPr/>
            </a:pPr>
            <a:r>
              <a:rPr lang="en-US" sz="2000" dirty="0" smtClean="0"/>
              <a:t>the file has to match all criteria </a:t>
            </a:r>
            <a:r>
              <a:rPr lang="en-US" sz="2000" dirty="0" smtClean="0"/>
              <a:t>listed.</a:t>
            </a:r>
            <a:endParaRPr lang="en-US" sz="2000" dirty="0" smtClean="0"/>
          </a:p>
          <a:p>
            <a:pPr marL="1314450" lvl="2" indent="-457200" eaLnBrk="1" hangingPunct="1">
              <a:defRPr/>
            </a:pPr>
            <a:r>
              <a:rPr lang="en-US" sz="2000" dirty="0" smtClean="0"/>
              <a:t>List the criteria separated by </a:t>
            </a:r>
            <a:r>
              <a:rPr lang="en-US" sz="2000" dirty="0" smtClean="0"/>
              <a:t>space.</a:t>
            </a:r>
            <a:endParaRPr lang="en-US" sz="2000" dirty="0" smtClean="0"/>
          </a:p>
          <a:p>
            <a:pPr marL="1314450" lvl="2" indent="-457200" eaLnBrk="1" hangingPunct="1">
              <a:defRPr/>
            </a:pPr>
            <a:r>
              <a:rPr lang="en-US" sz="2000" dirty="0" smtClean="0"/>
              <a:t>Example:   </a:t>
            </a:r>
            <a:r>
              <a:rPr lang="en-US" sz="2000" dirty="0" smtClean="0">
                <a:solidFill>
                  <a:schemeClr val="bg1">
                    <a:lumMod val="50000"/>
                  </a:schemeClr>
                </a:solidFill>
              </a:rPr>
              <a:t>find   ~   -type d   -empty</a:t>
            </a:r>
          </a:p>
          <a:p>
            <a:pPr lvl="1" eaLnBrk="1" hangingPunct="1">
              <a:spcBef>
                <a:spcPts val="1200"/>
              </a:spcBef>
              <a:defRPr/>
            </a:pPr>
            <a:r>
              <a:rPr lang="en-US" sz="2000" dirty="0" smtClean="0"/>
              <a:t>Criteria that are </a:t>
            </a:r>
            <a:r>
              <a:rPr lang="en-US" sz="2000" dirty="0" err="1" smtClean="0"/>
              <a:t>ORed</a:t>
            </a:r>
            <a:r>
              <a:rPr lang="en-US" sz="2000" dirty="0" smtClean="0"/>
              <a:t> together:   </a:t>
            </a:r>
            <a:endParaRPr lang="en-US" sz="2000" dirty="0" smtClean="0"/>
          </a:p>
          <a:p>
            <a:pPr lvl="2" eaLnBrk="1" hangingPunct="1">
              <a:spcBef>
                <a:spcPts val="480"/>
              </a:spcBef>
              <a:defRPr/>
            </a:pPr>
            <a:r>
              <a:rPr lang="en-US" sz="2000" dirty="0" smtClean="0"/>
              <a:t>   the file has to match at least 1 criterion in </a:t>
            </a:r>
            <a:r>
              <a:rPr lang="en-US" sz="2000" smtClean="0"/>
              <a:t>the </a:t>
            </a:r>
            <a:r>
              <a:rPr lang="en-US" sz="2000" smtClean="0"/>
              <a:t>list.</a:t>
            </a:r>
            <a:endParaRPr lang="en-US" sz="2000" dirty="0" smtClean="0"/>
          </a:p>
          <a:p>
            <a:pPr lvl="2" eaLnBrk="1" hangingPunct="1">
              <a:spcBef>
                <a:spcPts val="480"/>
              </a:spcBef>
              <a:defRPr/>
            </a:pPr>
            <a:r>
              <a:rPr lang="en-US" sz="2000" dirty="0" smtClean="0"/>
              <a:t>   List all criteria separated by   </a:t>
            </a:r>
            <a:r>
              <a:rPr lang="en-US" sz="2000" dirty="0" smtClean="0">
                <a:solidFill>
                  <a:schemeClr val="hlink"/>
                </a:solidFill>
              </a:rPr>
              <a:t>-o</a:t>
            </a:r>
            <a:r>
              <a:rPr lang="en-US" sz="2000" dirty="0" smtClean="0"/>
              <a:t>    (for </a:t>
            </a:r>
            <a:r>
              <a:rPr lang="en-US" sz="2000" b="1" dirty="0" smtClean="0"/>
              <a:t>o</a:t>
            </a:r>
            <a:r>
              <a:rPr lang="en-US" sz="2000" dirty="0" smtClean="0"/>
              <a:t>r)</a:t>
            </a:r>
          </a:p>
          <a:p>
            <a:pPr lvl="2" eaLnBrk="1" hangingPunct="1">
              <a:spcBef>
                <a:spcPts val="480"/>
              </a:spcBef>
              <a:defRPr/>
            </a:pPr>
            <a:r>
              <a:rPr lang="en-US" sz="2000" dirty="0" smtClean="0"/>
              <a:t>   Example:    </a:t>
            </a:r>
            <a:r>
              <a:rPr lang="en-US" sz="2000" dirty="0" smtClean="0">
                <a:solidFill>
                  <a:schemeClr val="bg1">
                    <a:lumMod val="50000"/>
                  </a:schemeClr>
                </a:solidFill>
              </a:rPr>
              <a:t>find   ~   -type d   -o   -type  f</a:t>
            </a:r>
            <a:endParaRPr lang="en-US" sz="2000" dirty="0" smtClean="0"/>
          </a:p>
          <a:p>
            <a:pPr lvl="1" eaLnBrk="1" hangingPunct="1">
              <a:buFontTx/>
              <a:buNone/>
              <a:defRPr/>
            </a:pPr>
            <a:endParaRPr lang="en-US" sz="1800" dirty="0" smtClean="0"/>
          </a:p>
          <a:p>
            <a:pPr lvl="1" eaLnBrk="1" hangingPunct="1">
              <a:buFontTx/>
              <a:buNone/>
              <a:defRPr/>
            </a:pPr>
            <a:endParaRPr lang="en-US" sz="1800" dirty="0" smtClean="0"/>
          </a:p>
          <a:p>
            <a:pPr lvl="1" eaLnBrk="1" hangingPunct="1">
              <a:buFontTx/>
              <a:buNone/>
              <a:defRPr/>
            </a:pPr>
            <a:endParaRPr lang="en-US" sz="1800" dirty="0" smtClean="0"/>
          </a:p>
          <a:p>
            <a:pPr lvl="1" algn="ctr" eaLnBrk="1" hangingPunct="1">
              <a:buFontTx/>
              <a:buNone/>
              <a:defRPr/>
            </a:pPr>
            <a:r>
              <a:rPr lang="en-US" sz="2000" dirty="0" smtClean="0"/>
              <a:t>Next stop:  File Permission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533400"/>
            <a:ext cx="8229600" cy="609600"/>
          </a:xfrm>
        </p:spPr>
        <p:txBody>
          <a:bodyPr/>
          <a:lstStyle/>
          <a:p>
            <a:pPr eaLnBrk="1" hangingPunct="1"/>
            <a:r>
              <a:rPr lang="en-US" sz="2800" smtClean="0"/>
              <a:t>Links</a:t>
            </a:r>
          </a:p>
        </p:txBody>
      </p:sp>
      <p:sp>
        <p:nvSpPr>
          <p:cNvPr id="3075" name="Rectangle 3"/>
          <p:cNvSpPr>
            <a:spLocks noGrp="1" noChangeArrowheads="1"/>
          </p:cNvSpPr>
          <p:nvPr>
            <p:ph type="body" idx="1"/>
          </p:nvPr>
        </p:nvSpPr>
        <p:spPr>
          <a:xfrm>
            <a:off x="685800" y="1219200"/>
            <a:ext cx="7467600" cy="4038600"/>
          </a:xfrm>
        </p:spPr>
        <p:txBody>
          <a:bodyPr/>
          <a:lstStyle/>
          <a:p>
            <a:pPr eaLnBrk="1" hangingPunct="1">
              <a:lnSpc>
                <a:spcPct val="80000"/>
              </a:lnSpc>
            </a:pPr>
            <a:r>
              <a:rPr lang="en-US" sz="2000" dirty="0" smtClean="0"/>
              <a:t>Links are files that contain the address of another file.</a:t>
            </a:r>
          </a:p>
          <a:p>
            <a:pPr eaLnBrk="1" hangingPunct="1">
              <a:lnSpc>
                <a:spcPct val="80000"/>
              </a:lnSpc>
              <a:spcBef>
                <a:spcPct val="0"/>
              </a:spcBef>
              <a:buFontTx/>
              <a:buNone/>
            </a:pPr>
            <a:r>
              <a:rPr lang="en-US" sz="2000" dirty="0" smtClean="0"/>
              <a:t>	</a:t>
            </a:r>
            <a:r>
              <a:rPr lang="en-US" sz="1800" dirty="0" smtClean="0"/>
              <a:t>For </a:t>
            </a:r>
            <a:r>
              <a:rPr lang="en-US" sz="1800" dirty="0" smtClean="0"/>
              <a:t>those of you who are programmers</a:t>
            </a:r>
            <a:r>
              <a:rPr lang="en-US" sz="1800" dirty="0" smtClean="0"/>
              <a:t>, links are pointers or references to other files. </a:t>
            </a:r>
          </a:p>
          <a:p>
            <a:pPr eaLnBrk="1" hangingPunct="1">
              <a:lnSpc>
                <a:spcPct val="80000"/>
              </a:lnSpc>
              <a:spcBef>
                <a:spcPct val="0"/>
              </a:spcBef>
              <a:buFontTx/>
              <a:buNone/>
            </a:pPr>
            <a:r>
              <a:rPr lang="en-US" sz="1800" dirty="0" smtClean="0"/>
              <a:t>	In Windows, links are similar to shortcuts</a:t>
            </a:r>
            <a:r>
              <a:rPr lang="en-US" sz="2000" dirty="0" smtClean="0"/>
              <a:t>.</a:t>
            </a:r>
          </a:p>
          <a:p>
            <a:pPr eaLnBrk="1" hangingPunct="1">
              <a:lnSpc>
                <a:spcPct val="80000"/>
              </a:lnSpc>
            </a:pPr>
            <a:r>
              <a:rPr lang="en-US" sz="2000" dirty="0" smtClean="0"/>
              <a:t>Links help users to quickly access data that are in a different </a:t>
            </a:r>
            <a:r>
              <a:rPr lang="en-US" sz="2000" dirty="0" smtClean="0"/>
              <a:t>directory than the current directory. </a:t>
            </a:r>
            <a:r>
              <a:rPr lang="en-US" sz="2000" dirty="0" smtClean="0"/>
              <a:t>Instead of typing a long path to get to a file, you create a link to the file and put the link in your own directory.</a:t>
            </a:r>
          </a:p>
          <a:p>
            <a:pPr eaLnBrk="1" hangingPunct="1">
              <a:lnSpc>
                <a:spcPct val="80000"/>
              </a:lnSpc>
            </a:pPr>
            <a:r>
              <a:rPr lang="en-US" sz="2000" dirty="0" smtClean="0"/>
              <a:t>Then you access the file by using the name of the link. When the shell sees the link name as an argument, it accesses the file for you.</a:t>
            </a:r>
          </a:p>
          <a:p>
            <a:pPr eaLnBrk="1" hangingPunct="1">
              <a:lnSpc>
                <a:spcPct val="80000"/>
              </a:lnSpc>
            </a:pPr>
            <a:r>
              <a:rPr lang="en-US" sz="2000" dirty="0" smtClean="0"/>
              <a:t>2 types of links: </a:t>
            </a:r>
            <a:r>
              <a:rPr lang="en-US" sz="2000" i="1" dirty="0" smtClean="0">
                <a:solidFill>
                  <a:schemeClr val="bg2"/>
                </a:solidFill>
              </a:rPr>
              <a:t>hard links</a:t>
            </a:r>
            <a:r>
              <a:rPr lang="en-US" sz="2000" dirty="0" smtClean="0"/>
              <a:t> and </a:t>
            </a:r>
            <a:r>
              <a:rPr lang="en-US" sz="2000" i="1" dirty="0" smtClean="0">
                <a:solidFill>
                  <a:schemeClr val="bg2"/>
                </a:solidFill>
              </a:rPr>
              <a:t>symbolic</a:t>
            </a:r>
            <a:r>
              <a:rPr lang="en-US" sz="2000" dirty="0" smtClean="0"/>
              <a:t> (or </a:t>
            </a:r>
            <a:r>
              <a:rPr lang="en-US" sz="2000" i="1" dirty="0" smtClean="0">
                <a:solidFill>
                  <a:schemeClr val="bg2"/>
                </a:solidFill>
              </a:rPr>
              <a:t>soft</a:t>
            </a:r>
            <a:r>
              <a:rPr lang="en-US" sz="2000" dirty="0" smtClean="0"/>
              <a:t>) </a:t>
            </a:r>
            <a:r>
              <a:rPr lang="en-US" sz="2000" i="1" dirty="0" smtClean="0">
                <a:solidFill>
                  <a:schemeClr val="bg2"/>
                </a:solidFill>
              </a:rPr>
              <a:t>links.</a:t>
            </a:r>
            <a:endParaRPr lang="en-US" sz="2000" i="1" dirty="0" smtClean="0">
              <a:solidFill>
                <a:schemeClr val="bg2"/>
              </a:solidFill>
            </a:endParaRPr>
          </a:p>
          <a:p>
            <a:pPr eaLnBrk="1" hangingPunct="1">
              <a:lnSpc>
                <a:spcPct val="80000"/>
              </a:lnSpc>
            </a:pPr>
            <a:r>
              <a:rPr lang="en-US" sz="2000" dirty="0" smtClean="0"/>
              <a:t>Hard links contain the physical address (memory location) of another </a:t>
            </a:r>
            <a:r>
              <a:rPr lang="en-US" sz="2000" dirty="0" smtClean="0"/>
              <a:t>file.</a:t>
            </a:r>
            <a:endParaRPr lang="en-US" sz="2000" dirty="0" smtClean="0"/>
          </a:p>
          <a:p>
            <a:pPr eaLnBrk="1" hangingPunct="1">
              <a:lnSpc>
                <a:spcPct val="80000"/>
              </a:lnSpc>
            </a:pPr>
            <a:r>
              <a:rPr lang="en-US" sz="2000" dirty="0" smtClean="0"/>
              <a:t>Symbolic links contain the path to another </a:t>
            </a:r>
            <a:r>
              <a:rPr lang="en-US" sz="2000" dirty="0" smtClean="0"/>
              <a:t>file.</a:t>
            </a: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3400" y="457200"/>
            <a:ext cx="8229600" cy="609600"/>
          </a:xfrm>
        </p:spPr>
        <p:txBody>
          <a:bodyPr/>
          <a:lstStyle/>
          <a:p>
            <a:pPr eaLnBrk="1" hangingPunct="1"/>
            <a:r>
              <a:rPr lang="en-US" sz="2800" smtClean="0"/>
              <a:t>Hard Links</a:t>
            </a:r>
            <a:endParaRPr lang="en-US" sz="2000" smtClean="0"/>
          </a:p>
        </p:txBody>
      </p:sp>
      <p:sp>
        <p:nvSpPr>
          <p:cNvPr id="4099" name="Rectangle 3"/>
          <p:cNvSpPr>
            <a:spLocks noGrp="1" noChangeArrowheads="1"/>
          </p:cNvSpPr>
          <p:nvPr>
            <p:ph type="body" idx="1"/>
          </p:nvPr>
        </p:nvSpPr>
        <p:spPr>
          <a:xfrm>
            <a:off x="609600" y="990600"/>
            <a:ext cx="7924800" cy="4953000"/>
          </a:xfrm>
        </p:spPr>
        <p:txBody>
          <a:bodyPr/>
          <a:lstStyle/>
          <a:p>
            <a:pPr eaLnBrk="1" hangingPunct="1">
              <a:defRPr/>
            </a:pPr>
            <a:r>
              <a:rPr lang="en-US" sz="2000" dirty="0" smtClean="0"/>
              <a:t>Any time you create a new file, you create the </a:t>
            </a:r>
            <a:r>
              <a:rPr lang="en-US" sz="2000" i="1" dirty="0" smtClean="0"/>
              <a:t>first hard link</a:t>
            </a:r>
            <a:r>
              <a:rPr lang="en-US" sz="2000" dirty="0" smtClean="0"/>
              <a:t> to the file. The filename you use is the hard link to the file. When you access the file by typing the filename, the hard link takes you to the physical address of the file.</a:t>
            </a:r>
          </a:p>
          <a:p>
            <a:pPr eaLnBrk="1" hangingPunct="1">
              <a:spcBef>
                <a:spcPts val="1200"/>
              </a:spcBef>
              <a:defRPr/>
            </a:pPr>
            <a:r>
              <a:rPr lang="en-US" sz="2000" dirty="0" smtClean="0"/>
              <a:t>To create subsequent hard links to a file:                                             </a:t>
            </a:r>
            <a:r>
              <a:rPr lang="en-US" sz="2000" dirty="0" err="1" smtClean="0">
                <a:solidFill>
                  <a:schemeClr val="hlink"/>
                </a:solidFill>
              </a:rPr>
              <a:t>ln</a:t>
            </a:r>
            <a:r>
              <a:rPr lang="en-US" sz="2000" dirty="0" smtClean="0">
                <a:solidFill>
                  <a:schemeClr val="hlink"/>
                </a:solidFill>
              </a:rPr>
              <a:t>  </a:t>
            </a:r>
            <a:r>
              <a:rPr lang="en-US" sz="2000" dirty="0" err="1" smtClean="0">
                <a:solidFill>
                  <a:schemeClr val="bg1">
                    <a:lumMod val="50000"/>
                  </a:schemeClr>
                </a:solidFill>
              </a:rPr>
              <a:t>existingFile</a:t>
            </a:r>
            <a:r>
              <a:rPr lang="en-US" sz="2000" dirty="0" smtClean="0">
                <a:solidFill>
                  <a:schemeClr val="hlink"/>
                </a:solidFill>
              </a:rPr>
              <a:t>  </a:t>
            </a:r>
            <a:r>
              <a:rPr lang="en-US" sz="2000" dirty="0" err="1" smtClean="0">
                <a:solidFill>
                  <a:schemeClr val="bg1">
                    <a:lumMod val="50000"/>
                  </a:schemeClr>
                </a:solidFill>
              </a:rPr>
              <a:t>linkName</a:t>
            </a:r>
            <a:endParaRPr lang="en-US" sz="2000" dirty="0" smtClean="0">
              <a:solidFill>
                <a:schemeClr val="bg1">
                  <a:lumMod val="50000"/>
                </a:schemeClr>
              </a:solidFill>
            </a:endParaRPr>
          </a:p>
          <a:p>
            <a:pPr lvl="1" eaLnBrk="1" hangingPunct="1">
              <a:defRPr/>
            </a:pPr>
            <a:r>
              <a:rPr lang="en-US" sz="2000" dirty="0" err="1" smtClean="0"/>
              <a:t>ln</a:t>
            </a:r>
            <a:r>
              <a:rPr lang="en-US" sz="2000" dirty="0" smtClean="0"/>
              <a:t> is for </a:t>
            </a:r>
            <a:r>
              <a:rPr lang="en-US" sz="2000" b="1" u="sng" dirty="0" smtClean="0"/>
              <a:t>l</a:t>
            </a:r>
            <a:r>
              <a:rPr lang="en-US" sz="2000" dirty="0" smtClean="0"/>
              <a:t>i</a:t>
            </a:r>
            <a:r>
              <a:rPr lang="en-US" sz="2000" b="1" u="sng" dirty="0" smtClean="0"/>
              <a:t>n</a:t>
            </a:r>
            <a:r>
              <a:rPr lang="en-US" sz="2000" dirty="0" smtClean="0"/>
              <a:t>k</a:t>
            </a:r>
          </a:p>
          <a:p>
            <a:pPr lvl="1" eaLnBrk="1" hangingPunct="1">
              <a:defRPr/>
            </a:pPr>
            <a:r>
              <a:rPr lang="en-US" sz="2000" dirty="0" err="1" smtClean="0">
                <a:solidFill>
                  <a:schemeClr val="bg2"/>
                </a:solidFill>
              </a:rPr>
              <a:t>existingFile</a:t>
            </a:r>
            <a:r>
              <a:rPr lang="en-US" sz="2000" dirty="0" smtClean="0"/>
              <a:t> is the file you want to link to, and can contain a </a:t>
            </a:r>
            <a:r>
              <a:rPr lang="en-US" sz="2000" dirty="0" smtClean="0"/>
              <a:t>path.</a:t>
            </a:r>
            <a:endParaRPr lang="en-US" sz="2000" dirty="0" smtClean="0"/>
          </a:p>
          <a:p>
            <a:pPr lvl="1" eaLnBrk="1" hangingPunct="1">
              <a:defRPr/>
            </a:pPr>
            <a:r>
              <a:rPr lang="en-US" sz="2000" dirty="0" err="1" smtClean="0">
                <a:solidFill>
                  <a:schemeClr val="bg2"/>
                </a:solidFill>
              </a:rPr>
              <a:t>linkName</a:t>
            </a:r>
            <a:r>
              <a:rPr lang="en-US" sz="2000" dirty="0" smtClean="0"/>
              <a:t> is the name of the new link, and can contain a </a:t>
            </a:r>
            <a:r>
              <a:rPr lang="en-US" sz="2000" dirty="0" smtClean="0"/>
              <a:t>path.</a:t>
            </a:r>
            <a:endParaRPr lang="en-US" sz="1800" dirty="0" smtClean="0"/>
          </a:p>
          <a:p>
            <a:pPr eaLnBrk="1" hangingPunct="1">
              <a:spcBef>
                <a:spcPts val="1200"/>
              </a:spcBef>
              <a:defRPr/>
            </a:pPr>
            <a:r>
              <a:rPr lang="en-US" sz="2000" dirty="0" smtClean="0"/>
              <a:t>To remove a hard link:    </a:t>
            </a:r>
            <a:r>
              <a:rPr lang="en-US" sz="2000" dirty="0" err="1" smtClean="0">
                <a:solidFill>
                  <a:schemeClr val="hlink"/>
                </a:solidFill>
              </a:rPr>
              <a:t>rm</a:t>
            </a:r>
            <a:r>
              <a:rPr lang="en-US" sz="2000" dirty="0" smtClean="0">
                <a:solidFill>
                  <a:schemeClr val="hlink"/>
                </a:solidFill>
              </a:rPr>
              <a:t>  </a:t>
            </a:r>
            <a:r>
              <a:rPr lang="en-US" sz="2000" dirty="0" err="1" smtClean="0">
                <a:solidFill>
                  <a:schemeClr val="bg1">
                    <a:lumMod val="50000"/>
                  </a:schemeClr>
                </a:solidFill>
              </a:rPr>
              <a:t>linkName</a:t>
            </a:r>
            <a:r>
              <a:rPr lang="en-US" sz="2000" dirty="0" smtClean="0"/>
              <a:t>                                  	where </a:t>
            </a:r>
            <a:r>
              <a:rPr lang="en-US" sz="2000" dirty="0" err="1" smtClean="0">
                <a:solidFill>
                  <a:schemeClr val="bg2"/>
                </a:solidFill>
              </a:rPr>
              <a:t>linkName</a:t>
            </a:r>
            <a:r>
              <a:rPr lang="en-US" sz="2000" dirty="0" smtClean="0"/>
              <a:t> can have a </a:t>
            </a:r>
            <a:r>
              <a:rPr lang="en-US" sz="2000" dirty="0" smtClean="0"/>
              <a:t>path.</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304800"/>
            <a:ext cx="8229600" cy="609600"/>
          </a:xfrm>
        </p:spPr>
        <p:txBody>
          <a:bodyPr/>
          <a:lstStyle/>
          <a:p>
            <a:pPr eaLnBrk="1" hangingPunct="1"/>
            <a:r>
              <a:rPr lang="en-US" sz="2800" smtClean="0"/>
              <a:t>Use of Hard Links</a:t>
            </a:r>
            <a:endParaRPr lang="en-US" sz="2000" smtClean="0"/>
          </a:p>
        </p:txBody>
      </p:sp>
      <p:sp>
        <p:nvSpPr>
          <p:cNvPr id="5123" name="Rectangle 3"/>
          <p:cNvSpPr>
            <a:spLocks noGrp="1" noChangeArrowheads="1"/>
          </p:cNvSpPr>
          <p:nvPr>
            <p:ph type="body" idx="1"/>
          </p:nvPr>
        </p:nvSpPr>
        <p:spPr>
          <a:xfrm>
            <a:off x="533400" y="838200"/>
            <a:ext cx="8077200" cy="5410200"/>
          </a:xfrm>
        </p:spPr>
        <p:txBody>
          <a:bodyPr/>
          <a:lstStyle/>
          <a:p>
            <a:pPr eaLnBrk="1" hangingPunct="1">
              <a:lnSpc>
                <a:spcPct val="90000"/>
              </a:lnSpc>
              <a:buFontTx/>
              <a:buNone/>
            </a:pPr>
            <a:r>
              <a:rPr lang="en-US" sz="2000" dirty="0" smtClean="0"/>
              <a:t>Advantages of using hard links:</a:t>
            </a:r>
          </a:p>
          <a:p>
            <a:pPr eaLnBrk="1" hangingPunct="1">
              <a:lnSpc>
                <a:spcPct val="90000"/>
              </a:lnSpc>
            </a:pPr>
            <a:r>
              <a:rPr lang="en-US" sz="2000" dirty="0" smtClean="0"/>
              <a:t>If several people have hard links to the same file, then when one person changes the file, everyone sees the change because everyone is “looking” at the same file (same memory location</a:t>
            </a:r>
            <a:r>
              <a:rPr lang="en-US" sz="2000" dirty="0" smtClean="0"/>
              <a:t>).</a:t>
            </a:r>
            <a:endParaRPr lang="en-US" sz="2000" dirty="0" smtClean="0"/>
          </a:p>
          <a:p>
            <a:pPr eaLnBrk="1" hangingPunct="1">
              <a:lnSpc>
                <a:spcPct val="90000"/>
              </a:lnSpc>
            </a:pPr>
            <a:r>
              <a:rPr lang="en-US" sz="2000" dirty="0" smtClean="0"/>
              <a:t>When you have a hard link to a file, you have the physical address (direct access to the memory location) of the file. So if the owner of the file deletes the </a:t>
            </a:r>
            <a:r>
              <a:rPr lang="en-US" sz="2000" dirty="0" smtClean="0"/>
              <a:t>file </a:t>
            </a:r>
            <a:r>
              <a:rPr lang="en-US" sz="2000" dirty="0" smtClean="0"/>
              <a:t>from his/her directory, you still have access to this file from your directory. A file is “gone” only when all hard links are </a:t>
            </a:r>
            <a:r>
              <a:rPr lang="en-US" sz="2000" dirty="0" smtClean="0"/>
              <a:t>removed.</a:t>
            </a:r>
            <a:endParaRPr lang="en-US" sz="2000" dirty="0" smtClean="0"/>
          </a:p>
          <a:p>
            <a:pPr eaLnBrk="1" hangingPunct="1">
              <a:lnSpc>
                <a:spcPct val="90000"/>
              </a:lnSpc>
              <a:buFontTx/>
              <a:buNone/>
            </a:pPr>
            <a:r>
              <a:rPr lang="en-US" sz="2000" dirty="0" smtClean="0"/>
              <a:t>Disadvantages of using hard links:</a:t>
            </a:r>
          </a:p>
          <a:p>
            <a:pPr eaLnBrk="1" hangingPunct="1">
              <a:lnSpc>
                <a:spcPct val="90000"/>
              </a:lnSpc>
            </a:pPr>
            <a:r>
              <a:rPr lang="en-US" sz="2000" dirty="0" smtClean="0"/>
              <a:t>As a regular user, you cannot create a hard link to a </a:t>
            </a:r>
            <a:r>
              <a:rPr lang="en-US" sz="2000" dirty="0" smtClean="0"/>
              <a:t>directory.</a:t>
            </a:r>
            <a:endParaRPr lang="en-US" sz="2000" dirty="0" smtClean="0"/>
          </a:p>
          <a:p>
            <a:pPr eaLnBrk="1" hangingPunct="1">
              <a:lnSpc>
                <a:spcPct val="90000"/>
              </a:lnSpc>
            </a:pPr>
            <a:r>
              <a:rPr lang="en-US" sz="2000" dirty="0" smtClean="0"/>
              <a:t>Because hard links contain physical address of memory, you cannot create hard links over different file systems. If someone’s file is on a different hard disk or a different sector of the disk than where your directory is, you cannot create a hard link to his/her file.</a:t>
            </a:r>
          </a:p>
          <a:p>
            <a:pPr eaLnBrk="1" hangingPunct="1">
              <a:lnSpc>
                <a:spcPct val="90000"/>
              </a:lnSpc>
            </a:pPr>
            <a:r>
              <a:rPr lang="en-US" sz="2000" dirty="0" smtClean="0"/>
              <a:t>To overcome these limitations of hard links, you need to use symbolic links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229600" cy="563563"/>
          </a:xfrm>
        </p:spPr>
        <p:txBody>
          <a:bodyPr/>
          <a:lstStyle/>
          <a:p>
            <a:pPr eaLnBrk="1" hangingPunct="1"/>
            <a:r>
              <a:rPr lang="en-US" sz="2800" smtClean="0"/>
              <a:t>Number of Hard Links</a:t>
            </a:r>
            <a:endParaRPr lang="en-US" sz="2000" smtClean="0"/>
          </a:p>
        </p:txBody>
      </p:sp>
      <p:sp>
        <p:nvSpPr>
          <p:cNvPr id="6147" name="Rectangle 3"/>
          <p:cNvSpPr>
            <a:spLocks noGrp="1" noChangeArrowheads="1"/>
          </p:cNvSpPr>
          <p:nvPr>
            <p:ph type="body" idx="1"/>
          </p:nvPr>
        </p:nvSpPr>
        <p:spPr>
          <a:xfrm>
            <a:off x="685800" y="914400"/>
            <a:ext cx="7543800" cy="5486400"/>
          </a:xfrm>
        </p:spPr>
        <p:txBody>
          <a:bodyPr/>
          <a:lstStyle/>
          <a:p>
            <a:pPr eaLnBrk="1" hangingPunct="1">
              <a:lnSpc>
                <a:spcPct val="90000"/>
              </a:lnSpc>
              <a:defRPr/>
            </a:pPr>
            <a:r>
              <a:rPr lang="en-US" sz="2000" dirty="0" smtClean="0"/>
              <a:t>Every regular file has at least 1 hard link, created from when the file is created and given a </a:t>
            </a:r>
            <a:r>
              <a:rPr lang="en-US" sz="2000" dirty="0" smtClean="0"/>
              <a:t>name.</a:t>
            </a:r>
            <a:endParaRPr lang="en-US" sz="2000" dirty="0" smtClean="0"/>
          </a:p>
          <a:p>
            <a:pPr eaLnBrk="1" hangingPunct="1">
              <a:lnSpc>
                <a:spcPct val="90000"/>
              </a:lnSpc>
              <a:defRPr/>
            </a:pPr>
            <a:r>
              <a:rPr lang="en-US" sz="2000" dirty="0" smtClean="0"/>
              <a:t>Every directory has at least 2 hard links, the second link is to link up to the parent directory, in order to maintain the tree </a:t>
            </a:r>
            <a:r>
              <a:rPr lang="en-US" sz="2000" dirty="0" smtClean="0"/>
              <a:t>hierarchy.</a:t>
            </a:r>
            <a:endParaRPr lang="en-US" sz="2000" dirty="0" smtClean="0"/>
          </a:p>
          <a:p>
            <a:pPr eaLnBrk="1" hangingPunct="1">
              <a:lnSpc>
                <a:spcPct val="90000"/>
              </a:lnSpc>
              <a:defRPr/>
            </a:pPr>
            <a:r>
              <a:rPr lang="en-US" sz="2000" dirty="0" smtClean="0"/>
              <a:t>Every time someone uses </a:t>
            </a:r>
            <a:r>
              <a:rPr lang="en-US" sz="2000" dirty="0" err="1" smtClean="0">
                <a:solidFill>
                  <a:schemeClr val="hlink"/>
                </a:solidFill>
              </a:rPr>
              <a:t>ln</a:t>
            </a:r>
            <a:r>
              <a:rPr lang="en-US" sz="2000" dirty="0" smtClean="0"/>
              <a:t> to create a subsequent hard link, the number of hard links of the file increases by </a:t>
            </a:r>
            <a:r>
              <a:rPr lang="en-US" sz="2000" dirty="0" smtClean="0"/>
              <a:t>1.</a:t>
            </a:r>
            <a:endParaRPr lang="en-US" sz="2000" dirty="0" smtClean="0"/>
          </a:p>
          <a:p>
            <a:pPr eaLnBrk="1" hangingPunct="1">
              <a:lnSpc>
                <a:spcPct val="90000"/>
              </a:lnSpc>
              <a:defRPr/>
            </a:pPr>
            <a:r>
              <a:rPr lang="en-US" sz="2000" dirty="0" smtClean="0"/>
              <a:t>Every time someone uses </a:t>
            </a:r>
            <a:r>
              <a:rPr lang="en-US" sz="2000" dirty="0" err="1" smtClean="0">
                <a:solidFill>
                  <a:schemeClr val="hlink"/>
                </a:solidFill>
              </a:rPr>
              <a:t>rm</a:t>
            </a:r>
            <a:r>
              <a:rPr lang="en-US" sz="2000" dirty="0" smtClean="0"/>
              <a:t> to remove a hard link, the number of hard links decreases by </a:t>
            </a:r>
            <a:r>
              <a:rPr lang="en-US" sz="2000" dirty="0" smtClean="0"/>
              <a:t>1.</a:t>
            </a:r>
            <a:endParaRPr lang="en-US" sz="2000" dirty="0" smtClean="0"/>
          </a:p>
          <a:p>
            <a:pPr eaLnBrk="1" hangingPunct="1">
              <a:lnSpc>
                <a:spcPct val="90000"/>
              </a:lnSpc>
              <a:defRPr/>
            </a:pPr>
            <a:r>
              <a:rPr lang="en-US" sz="2000" dirty="0" smtClean="0"/>
              <a:t>The number of hard links of a file called </a:t>
            </a:r>
            <a:r>
              <a:rPr lang="en-US" sz="2000" dirty="0" smtClean="0">
                <a:solidFill>
                  <a:schemeClr val="bg2"/>
                </a:solidFill>
              </a:rPr>
              <a:t>filename</a:t>
            </a:r>
            <a:r>
              <a:rPr lang="en-US" sz="2000" dirty="0" smtClean="0"/>
              <a:t> is shown in the second column of    </a:t>
            </a:r>
            <a:r>
              <a:rPr lang="en-US" sz="2000" dirty="0" err="1" smtClean="0">
                <a:solidFill>
                  <a:schemeClr val="hlink"/>
                </a:solidFill>
              </a:rPr>
              <a:t>ls</a:t>
            </a:r>
            <a:r>
              <a:rPr lang="en-US" sz="2000" dirty="0" smtClean="0">
                <a:solidFill>
                  <a:schemeClr val="hlink"/>
                </a:solidFill>
              </a:rPr>
              <a:t>  –l  </a:t>
            </a:r>
            <a:r>
              <a:rPr lang="en-US" sz="2000" dirty="0" smtClean="0">
                <a:solidFill>
                  <a:schemeClr val="bg1">
                    <a:lumMod val="50000"/>
                  </a:schemeClr>
                </a:solidFill>
              </a:rPr>
              <a:t>filename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563562"/>
          </a:xfrm>
        </p:spPr>
        <p:txBody>
          <a:bodyPr/>
          <a:lstStyle/>
          <a:p>
            <a:pPr eaLnBrk="1" hangingPunct="1"/>
            <a:r>
              <a:rPr lang="en-US" sz="2800" smtClean="0"/>
              <a:t>Check for Hard Links</a:t>
            </a:r>
            <a:endParaRPr lang="en-US" sz="2000" smtClean="0"/>
          </a:p>
        </p:txBody>
      </p:sp>
      <p:sp>
        <p:nvSpPr>
          <p:cNvPr id="6147" name="Rectangle 3"/>
          <p:cNvSpPr>
            <a:spLocks noGrp="1" noChangeArrowheads="1"/>
          </p:cNvSpPr>
          <p:nvPr>
            <p:ph type="body" idx="1"/>
          </p:nvPr>
        </p:nvSpPr>
        <p:spPr>
          <a:xfrm>
            <a:off x="609600" y="838200"/>
            <a:ext cx="7848600" cy="5562600"/>
          </a:xfrm>
        </p:spPr>
        <p:txBody>
          <a:bodyPr/>
          <a:lstStyle/>
          <a:p>
            <a:pPr eaLnBrk="1" hangingPunct="1">
              <a:lnSpc>
                <a:spcPct val="90000"/>
              </a:lnSpc>
              <a:defRPr/>
            </a:pPr>
            <a:r>
              <a:rPr lang="en-US" sz="2000" dirty="0" smtClean="0"/>
              <a:t>Every file in the system has a unique ID called the </a:t>
            </a:r>
            <a:r>
              <a:rPr lang="en-US" sz="2000" i="1" dirty="0" err="1" smtClean="0">
                <a:solidFill>
                  <a:schemeClr val="bg2"/>
                </a:solidFill>
              </a:rPr>
              <a:t>inode</a:t>
            </a:r>
            <a:r>
              <a:rPr lang="en-US" sz="2000" i="1" dirty="0" smtClean="0">
                <a:solidFill>
                  <a:schemeClr val="bg2"/>
                </a:solidFill>
              </a:rPr>
              <a:t> </a:t>
            </a:r>
            <a:r>
              <a:rPr lang="en-US" sz="2000" i="1" dirty="0" smtClean="0">
                <a:solidFill>
                  <a:schemeClr val="bg2"/>
                </a:solidFill>
              </a:rPr>
              <a:t>number.</a:t>
            </a:r>
            <a:endParaRPr lang="en-US" sz="2000" dirty="0" smtClean="0"/>
          </a:p>
          <a:p>
            <a:pPr eaLnBrk="1" hangingPunct="1">
              <a:lnSpc>
                <a:spcPct val="90000"/>
              </a:lnSpc>
              <a:defRPr/>
            </a:pPr>
            <a:r>
              <a:rPr lang="en-US" sz="2000" dirty="0" smtClean="0"/>
              <a:t>To see the </a:t>
            </a:r>
            <a:r>
              <a:rPr lang="en-US" sz="2000" dirty="0" err="1" smtClean="0"/>
              <a:t>inode</a:t>
            </a:r>
            <a:r>
              <a:rPr lang="en-US" sz="2000" dirty="0" smtClean="0"/>
              <a:t> number for a file:</a:t>
            </a:r>
          </a:p>
          <a:p>
            <a:pPr eaLnBrk="1" hangingPunct="1">
              <a:lnSpc>
                <a:spcPct val="90000"/>
              </a:lnSpc>
              <a:buFontTx/>
              <a:buNone/>
              <a:defRPr/>
            </a:pPr>
            <a:r>
              <a:rPr lang="en-US" sz="2000" dirty="0" smtClean="0"/>
              <a:t>		</a:t>
            </a:r>
            <a:r>
              <a:rPr lang="en-US" sz="2000" dirty="0" smtClean="0">
                <a:solidFill>
                  <a:schemeClr val="hlink"/>
                </a:solidFill>
              </a:rPr>
              <a:t> 	</a:t>
            </a:r>
            <a:r>
              <a:rPr lang="en-US" sz="2000" dirty="0" err="1" smtClean="0">
                <a:solidFill>
                  <a:schemeClr val="hlink"/>
                </a:solidFill>
              </a:rPr>
              <a:t>ls</a:t>
            </a:r>
            <a:r>
              <a:rPr lang="en-US" sz="2000" dirty="0" smtClean="0">
                <a:solidFill>
                  <a:schemeClr val="hlink"/>
                </a:solidFill>
              </a:rPr>
              <a:t>  –</a:t>
            </a:r>
            <a:r>
              <a:rPr lang="en-US" sz="2000" dirty="0" err="1" smtClean="0">
                <a:solidFill>
                  <a:schemeClr val="hlink"/>
                </a:solidFill>
              </a:rPr>
              <a:t>i</a:t>
            </a:r>
            <a:r>
              <a:rPr lang="en-US" sz="2000" dirty="0" smtClean="0">
                <a:solidFill>
                  <a:schemeClr val="hlink"/>
                </a:solidFill>
              </a:rPr>
              <a:t>  </a:t>
            </a:r>
            <a:r>
              <a:rPr lang="en-US" sz="2000" dirty="0" smtClean="0">
                <a:solidFill>
                  <a:schemeClr val="bg1">
                    <a:lumMod val="50000"/>
                  </a:schemeClr>
                </a:solidFill>
              </a:rPr>
              <a:t>filename</a:t>
            </a:r>
          </a:p>
          <a:p>
            <a:pPr eaLnBrk="1" hangingPunct="1">
              <a:lnSpc>
                <a:spcPct val="90000"/>
              </a:lnSpc>
              <a:buFontTx/>
              <a:buNone/>
              <a:defRPr/>
            </a:pPr>
            <a:r>
              <a:rPr lang="en-US" sz="2000" dirty="0" smtClean="0">
                <a:solidFill>
                  <a:schemeClr val="hlink"/>
                </a:solidFill>
              </a:rPr>
              <a:t>		</a:t>
            </a:r>
            <a:r>
              <a:rPr lang="en-US" sz="2000" dirty="0" smtClean="0"/>
              <a:t>where </a:t>
            </a:r>
            <a:r>
              <a:rPr lang="en-US" sz="2000" dirty="0" err="1" smtClean="0">
                <a:solidFill>
                  <a:schemeClr val="accent1">
                    <a:lumMod val="50000"/>
                  </a:schemeClr>
                </a:solidFill>
              </a:rPr>
              <a:t>i</a:t>
            </a:r>
            <a:r>
              <a:rPr lang="en-US" sz="2000" dirty="0" smtClean="0">
                <a:solidFill>
                  <a:schemeClr val="accent1">
                    <a:lumMod val="75000"/>
                  </a:schemeClr>
                </a:solidFill>
              </a:rPr>
              <a:t> </a:t>
            </a:r>
            <a:r>
              <a:rPr lang="en-US" sz="2000" dirty="0" smtClean="0"/>
              <a:t>is for </a:t>
            </a:r>
            <a:r>
              <a:rPr lang="en-US" sz="2000" b="1" u="sng" dirty="0" err="1" smtClean="0"/>
              <a:t>i</a:t>
            </a:r>
            <a:r>
              <a:rPr lang="en-US" sz="2000" dirty="0" err="1" smtClean="0"/>
              <a:t>node</a:t>
            </a:r>
            <a:endParaRPr lang="en-US" sz="2000" dirty="0" smtClean="0"/>
          </a:p>
          <a:p>
            <a:pPr eaLnBrk="1" hangingPunct="1">
              <a:lnSpc>
                <a:spcPct val="90000"/>
              </a:lnSpc>
              <a:buFontTx/>
              <a:buNone/>
              <a:defRPr/>
            </a:pPr>
            <a:r>
              <a:rPr lang="en-US" sz="2000" dirty="0" smtClean="0"/>
              <a:t>		and </a:t>
            </a:r>
            <a:r>
              <a:rPr lang="en-US" sz="2000" dirty="0" smtClean="0">
                <a:solidFill>
                  <a:schemeClr val="bg1">
                    <a:lumMod val="50000"/>
                  </a:schemeClr>
                </a:solidFill>
              </a:rPr>
              <a:t>filename</a:t>
            </a:r>
            <a:r>
              <a:rPr lang="en-US" sz="2000" dirty="0" smtClean="0"/>
              <a:t> can contain a </a:t>
            </a:r>
            <a:r>
              <a:rPr lang="en-US" sz="2000" dirty="0" smtClean="0"/>
              <a:t>path.</a:t>
            </a:r>
            <a:endParaRPr lang="en-US" sz="2000" dirty="0" smtClean="0"/>
          </a:p>
          <a:p>
            <a:pPr eaLnBrk="1" hangingPunct="1">
              <a:lnSpc>
                <a:spcPct val="90000"/>
              </a:lnSpc>
              <a:defRPr/>
            </a:pPr>
            <a:r>
              <a:rPr lang="en-US" sz="2000" dirty="0" smtClean="0"/>
              <a:t>If a file has 3 hard links, each of the hard links will have the same </a:t>
            </a:r>
            <a:r>
              <a:rPr lang="en-US" sz="2000" dirty="0" err="1" smtClean="0"/>
              <a:t>inode</a:t>
            </a:r>
            <a:r>
              <a:rPr lang="en-US" sz="2000" dirty="0" smtClean="0"/>
              <a:t> number because they are all links to the same memory location (same file</a:t>
            </a:r>
            <a:r>
              <a:rPr lang="en-US" sz="2000" dirty="0" smtClean="0"/>
              <a:t>).</a:t>
            </a:r>
            <a:endParaRPr lang="en-US" sz="2000" dirty="0" smtClean="0"/>
          </a:p>
          <a:p>
            <a:pPr eaLnBrk="1" hangingPunct="1">
              <a:lnSpc>
                <a:spcPct val="90000"/>
              </a:lnSpc>
              <a:defRPr/>
            </a:pPr>
            <a:r>
              <a:rPr lang="en-US" sz="2000" dirty="0" smtClean="0"/>
              <a:t>Therefore, to determine if 2 filenames are actually hard linked to the same file, check their </a:t>
            </a:r>
            <a:r>
              <a:rPr lang="en-US" sz="2000" dirty="0" err="1" smtClean="0"/>
              <a:t>inode</a:t>
            </a:r>
            <a:r>
              <a:rPr lang="en-US" sz="2000" dirty="0" smtClean="0"/>
              <a:t> </a:t>
            </a:r>
            <a:r>
              <a:rPr lang="en-US" sz="2000" dirty="0" smtClean="0"/>
              <a:t>numbers.</a:t>
            </a:r>
            <a:endParaRPr lang="en-US" sz="2000" dirty="0" smtClean="0"/>
          </a:p>
          <a:p>
            <a:pPr eaLnBrk="1" hangingPunct="1">
              <a:lnSpc>
                <a:spcPct val="90000"/>
              </a:lnSpc>
              <a:defRPr/>
            </a:pPr>
            <a:r>
              <a:rPr lang="en-US" sz="2000" dirty="0" smtClean="0"/>
              <a:t>Files that are hard linked together have the same </a:t>
            </a:r>
            <a:r>
              <a:rPr lang="en-US" sz="2000" dirty="0" err="1" smtClean="0"/>
              <a:t>inode</a:t>
            </a:r>
            <a:r>
              <a:rPr lang="en-US" sz="2000" dirty="0" smtClean="0"/>
              <a:t> </a:t>
            </a:r>
            <a:r>
              <a:rPr lang="en-US" sz="2000" dirty="0" smtClean="0"/>
              <a:t>number.</a:t>
            </a: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15962"/>
          </a:xfrm>
        </p:spPr>
        <p:txBody>
          <a:bodyPr/>
          <a:lstStyle/>
          <a:p>
            <a:pPr eaLnBrk="1" hangingPunct="1"/>
            <a:r>
              <a:rPr lang="en-US" sz="2800" smtClean="0"/>
              <a:t>Symbolic Links </a:t>
            </a:r>
            <a:r>
              <a:rPr lang="en-US" sz="2000" smtClean="0"/>
              <a:t>(1 of 2)</a:t>
            </a:r>
          </a:p>
        </p:txBody>
      </p:sp>
      <p:sp>
        <p:nvSpPr>
          <p:cNvPr id="8195" name="Rectangle 3"/>
          <p:cNvSpPr>
            <a:spLocks noGrp="1" noChangeArrowheads="1"/>
          </p:cNvSpPr>
          <p:nvPr>
            <p:ph type="body" idx="1"/>
          </p:nvPr>
        </p:nvSpPr>
        <p:spPr>
          <a:xfrm>
            <a:off x="609600" y="914400"/>
            <a:ext cx="7772400" cy="5486400"/>
          </a:xfrm>
        </p:spPr>
        <p:txBody>
          <a:bodyPr/>
          <a:lstStyle/>
          <a:p>
            <a:pPr eaLnBrk="1" hangingPunct="1">
              <a:defRPr/>
            </a:pPr>
            <a:r>
              <a:rPr lang="en-US" sz="2000" dirty="0" smtClean="0"/>
              <a:t>Symbolic links contain the path from the link to the actual </a:t>
            </a:r>
            <a:r>
              <a:rPr lang="en-US" sz="2000" dirty="0" smtClean="0"/>
              <a:t>file.</a:t>
            </a:r>
            <a:endParaRPr lang="en-US" sz="2000" dirty="0" smtClean="0"/>
          </a:p>
          <a:p>
            <a:pPr eaLnBrk="1" hangingPunct="1">
              <a:defRPr/>
            </a:pPr>
            <a:r>
              <a:rPr lang="en-US" sz="2000" dirty="0" smtClean="0"/>
              <a:t>The file type </a:t>
            </a:r>
            <a:r>
              <a:rPr lang="en-US" sz="2000" u="sng" dirty="0" smtClean="0">
                <a:solidFill>
                  <a:schemeClr val="bg2"/>
                </a:solidFill>
              </a:rPr>
              <a:t>link</a:t>
            </a:r>
            <a:r>
              <a:rPr lang="en-US" sz="2000" dirty="0" smtClean="0"/>
              <a:t> refers to symbolic links, not to hard </a:t>
            </a:r>
            <a:r>
              <a:rPr lang="en-US" sz="2000" dirty="0" smtClean="0"/>
              <a:t>links.</a:t>
            </a:r>
            <a:endParaRPr lang="en-US" sz="2000" dirty="0" smtClean="0"/>
          </a:p>
          <a:p>
            <a:pPr eaLnBrk="1" hangingPunct="1">
              <a:defRPr/>
            </a:pPr>
            <a:r>
              <a:rPr lang="en-US" sz="2000" dirty="0" smtClean="0"/>
              <a:t>Since hard links are direct access to memory locations, hard links are considered regular </a:t>
            </a:r>
            <a:r>
              <a:rPr lang="en-US" sz="2000" dirty="0" smtClean="0"/>
              <a:t>files.</a:t>
            </a:r>
            <a:endParaRPr lang="en-US" sz="2000" dirty="0" smtClean="0"/>
          </a:p>
          <a:p>
            <a:pPr eaLnBrk="1" hangingPunct="1">
              <a:defRPr/>
            </a:pPr>
            <a:r>
              <a:rPr lang="en-US" sz="2000" dirty="0" smtClean="0"/>
              <a:t>To create a symbolic link to a file:  </a:t>
            </a:r>
          </a:p>
          <a:p>
            <a:pPr eaLnBrk="1" hangingPunct="1">
              <a:spcBef>
                <a:spcPct val="0"/>
              </a:spcBef>
              <a:buFontTx/>
              <a:buNone/>
              <a:defRPr/>
            </a:pPr>
            <a:r>
              <a:rPr lang="en-US" sz="2000" dirty="0" smtClean="0">
                <a:solidFill>
                  <a:schemeClr val="hlink"/>
                </a:solidFill>
              </a:rPr>
              <a:t>		</a:t>
            </a:r>
            <a:r>
              <a:rPr lang="en-US" sz="2000" dirty="0" err="1" smtClean="0">
                <a:solidFill>
                  <a:schemeClr val="hlink"/>
                </a:solidFill>
              </a:rPr>
              <a:t>ln</a:t>
            </a:r>
            <a:r>
              <a:rPr lang="en-US" sz="2000" dirty="0" smtClean="0">
                <a:solidFill>
                  <a:schemeClr val="hlink"/>
                </a:solidFill>
              </a:rPr>
              <a:t>  –s   </a:t>
            </a:r>
            <a:r>
              <a:rPr lang="en-US" sz="2000" dirty="0" err="1" smtClean="0">
                <a:solidFill>
                  <a:schemeClr val="bg1">
                    <a:lumMod val="50000"/>
                  </a:schemeClr>
                </a:solidFill>
              </a:rPr>
              <a:t>existingPath</a:t>
            </a:r>
            <a:r>
              <a:rPr lang="en-US" sz="2000" dirty="0" smtClean="0">
                <a:solidFill>
                  <a:schemeClr val="hlink"/>
                </a:solidFill>
              </a:rPr>
              <a:t>   </a:t>
            </a:r>
            <a:r>
              <a:rPr lang="en-US" sz="2000" dirty="0" err="1" smtClean="0">
                <a:solidFill>
                  <a:schemeClr val="bg1">
                    <a:lumMod val="50000"/>
                  </a:schemeClr>
                </a:solidFill>
              </a:rPr>
              <a:t>linkName</a:t>
            </a:r>
            <a:endParaRPr lang="en-US" sz="2000" dirty="0" smtClean="0">
              <a:solidFill>
                <a:schemeClr val="bg1">
                  <a:lumMod val="50000"/>
                </a:schemeClr>
              </a:solidFill>
            </a:endParaRPr>
          </a:p>
          <a:p>
            <a:pPr lvl="1" eaLnBrk="1" hangingPunct="1">
              <a:defRPr/>
            </a:pPr>
            <a:r>
              <a:rPr lang="en-US" sz="2000" dirty="0" err="1" smtClean="0">
                <a:solidFill>
                  <a:schemeClr val="bg2"/>
                </a:solidFill>
              </a:rPr>
              <a:t>existingPath</a:t>
            </a:r>
            <a:r>
              <a:rPr lang="en-US" sz="2000" dirty="0" smtClean="0">
                <a:solidFill>
                  <a:schemeClr val="bg2"/>
                </a:solidFill>
              </a:rPr>
              <a:t> </a:t>
            </a:r>
            <a:r>
              <a:rPr lang="en-US" sz="2000" dirty="0" smtClean="0"/>
              <a:t>is the path </a:t>
            </a:r>
            <a:r>
              <a:rPr lang="en-US" sz="2000" i="1" dirty="0" smtClean="0"/>
              <a:t>from the link to the destination file</a:t>
            </a:r>
            <a:r>
              <a:rPr lang="en-US" sz="2000" dirty="0" smtClean="0"/>
              <a:t>. This path will be stored in the link, so the link can help you access the file. If you create a symbolic link, it is best to use an absolute path to the destination </a:t>
            </a:r>
            <a:r>
              <a:rPr lang="en-US" sz="2000" dirty="0" smtClean="0"/>
              <a:t>file.</a:t>
            </a:r>
            <a:endParaRPr lang="en-US" sz="2000" dirty="0" smtClean="0"/>
          </a:p>
          <a:p>
            <a:pPr lvl="1" eaLnBrk="1" hangingPunct="1">
              <a:defRPr/>
            </a:pPr>
            <a:r>
              <a:rPr lang="en-US" sz="2000" dirty="0" err="1" smtClean="0">
                <a:solidFill>
                  <a:schemeClr val="bg2"/>
                </a:solidFill>
              </a:rPr>
              <a:t>linkName</a:t>
            </a:r>
            <a:r>
              <a:rPr lang="en-US" sz="2000" dirty="0" smtClean="0"/>
              <a:t> is the name of the link, and can have a </a:t>
            </a:r>
            <a:r>
              <a:rPr lang="en-US" sz="2000" dirty="0" smtClean="0"/>
              <a:t>path.</a:t>
            </a:r>
            <a:endParaRPr lang="en-US" sz="2000" dirty="0" smtClean="0"/>
          </a:p>
          <a:p>
            <a:pPr eaLnBrk="1" hangingPunct="1">
              <a:defRPr/>
            </a:pPr>
            <a:r>
              <a:rPr lang="en-US" sz="2000" dirty="0" smtClean="0"/>
              <a:t>Creating a symbolic link to a file will have no effect on the number of hard links the file </a:t>
            </a:r>
            <a:r>
              <a:rPr lang="en-US" sz="2000" dirty="0" smtClean="0"/>
              <a:t>has.</a:t>
            </a:r>
            <a:endParaRPr lang="en-US" sz="2000" dirty="0" smtClean="0"/>
          </a:p>
          <a:p>
            <a:pPr eaLnBrk="1" hangingPunct="1">
              <a:defRPr/>
            </a:pPr>
            <a:r>
              <a:rPr lang="en-US" sz="2000" dirty="0" smtClean="0"/>
              <a:t>To remove a symbolic link:   </a:t>
            </a:r>
            <a:r>
              <a:rPr lang="en-US" sz="2000" dirty="0" err="1" smtClean="0">
                <a:solidFill>
                  <a:schemeClr val="hlink"/>
                </a:solidFill>
              </a:rPr>
              <a:t>rm</a:t>
            </a:r>
            <a:r>
              <a:rPr lang="en-US" sz="2000" dirty="0" smtClean="0">
                <a:solidFill>
                  <a:schemeClr val="hlink"/>
                </a:solidFill>
              </a:rPr>
              <a:t>  </a:t>
            </a:r>
            <a:r>
              <a:rPr lang="en-US" sz="2000" dirty="0" err="1" smtClean="0">
                <a:solidFill>
                  <a:schemeClr val="bg1">
                    <a:lumMod val="50000"/>
                  </a:schemeClr>
                </a:solidFill>
              </a:rPr>
              <a:t>linkName</a:t>
            </a:r>
            <a:r>
              <a:rPr lang="en-US" sz="2000" dirty="0" smtClean="0">
                <a:solidFill>
                  <a:schemeClr val="bg1">
                    <a:lumMod val="50000"/>
                  </a:schemeClr>
                </a:solidFill>
              </a:rPr>
              <a:t>     </a:t>
            </a:r>
          </a:p>
          <a:p>
            <a:pPr eaLnBrk="1" hangingPunct="1">
              <a:spcBef>
                <a:spcPct val="0"/>
              </a:spcBef>
              <a:buFontTx/>
              <a:buNone/>
              <a:defRPr/>
            </a:pPr>
            <a:r>
              <a:rPr lang="en-US" sz="2000" dirty="0" smtClean="0"/>
              <a:t>	where </a:t>
            </a:r>
            <a:r>
              <a:rPr lang="en-US" sz="2000" dirty="0" err="1" smtClean="0">
                <a:solidFill>
                  <a:schemeClr val="bg2"/>
                </a:solidFill>
              </a:rPr>
              <a:t>linkName</a:t>
            </a:r>
            <a:r>
              <a:rPr lang="en-US" sz="2000" dirty="0" smtClean="0"/>
              <a:t> can have a </a:t>
            </a:r>
            <a:r>
              <a:rPr lang="en-US" sz="2000" dirty="0" smtClean="0"/>
              <a:t>path.</a:t>
            </a: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715962"/>
          </a:xfrm>
        </p:spPr>
        <p:txBody>
          <a:bodyPr/>
          <a:lstStyle/>
          <a:p>
            <a:pPr eaLnBrk="1" hangingPunct="1"/>
            <a:r>
              <a:rPr lang="en-US" sz="2800" smtClean="0"/>
              <a:t>Symbolic Links </a:t>
            </a:r>
            <a:r>
              <a:rPr lang="en-US" sz="2000" smtClean="0"/>
              <a:t>(2 of 2)</a:t>
            </a:r>
          </a:p>
        </p:txBody>
      </p:sp>
      <p:sp>
        <p:nvSpPr>
          <p:cNvPr id="9219" name="Rectangle 3"/>
          <p:cNvSpPr>
            <a:spLocks noGrp="1" noChangeArrowheads="1"/>
          </p:cNvSpPr>
          <p:nvPr>
            <p:ph type="body" idx="1"/>
          </p:nvPr>
        </p:nvSpPr>
        <p:spPr>
          <a:xfrm>
            <a:off x="838200" y="838200"/>
            <a:ext cx="7543800" cy="5638800"/>
          </a:xfrm>
        </p:spPr>
        <p:txBody>
          <a:bodyPr/>
          <a:lstStyle/>
          <a:p>
            <a:pPr eaLnBrk="1" hangingPunct="1">
              <a:lnSpc>
                <a:spcPct val="90000"/>
              </a:lnSpc>
            </a:pPr>
            <a:r>
              <a:rPr lang="en-US" sz="2000" dirty="0" smtClean="0"/>
              <a:t>Advantages of symbolic </a:t>
            </a:r>
            <a:r>
              <a:rPr lang="en-US" sz="2000" dirty="0" smtClean="0"/>
              <a:t>links:</a:t>
            </a:r>
            <a:endParaRPr lang="en-US" sz="2000" dirty="0" smtClean="0"/>
          </a:p>
          <a:p>
            <a:pPr lvl="1" eaLnBrk="1" hangingPunct="1">
              <a:lnSpc>
                <a:spcPct val="90000"/>
              </a:lnSpc>
            </a:pPr>
            <a:r>
              <a:rPr lang="en-US" sz="2000" dirty="0" smtClean="0"/>
              <a:t>Can link over file systems</a:t>
            </a:r>
          </a:p>
          <a:p>
            <a:pPr lvl="1" eaLnBrk="1" hangingPunct="1">
              <a:lnSpc>
                <a:spcPct val="90000"/>
              </a:lnSpc>
            </a:pPr>
            <a:r>
              <a:rPr lang="en-US" sz="2000" dirty="0" smtClean="0"/>
              <a:t>Can link to directories</a:t>
            </a:r>
          </a:p>
          <a:p>
            <a:pPr eaLnBrk="1" hangingPunct="1">
              <a:lnSpc>
                <a:spcPct val="90000"/>
              </a:lnSpc>
            </a:pPr>
            <a:r>
              <a:rPr lang="en-US" sz="2000" dirty="0" smtClean="0"/>
              <a:t>Disadvantage of symbolic </a:t>
            </a:r>
            <a:r>
              <a:rPr lang="en-US" sz="2000" dirty="0" smtClean="0"/>
              <a:t>links:</a:t>
            </a:r>
            <a:endParaRPr lang="en-US" sz="2000" dirty="0" smtClean="0"/>
          </a:p>
          <a:p>
            <a:pPr lvl="1" eaLnBrk="1" hangingPunct="1">
              <a:lnSpc>
                <a:spcPct val="90000"/>
              </a:lnSpc>
            </a:pPr>
            <a:r>
              <a:rPr lang="en-US" sz="2000" dirty="0" smtClean="0"/>
              <a:t>Since the link contains the </a:t>
            </a:r>
            <a:r>
              <a:rPr lang="en-US" sz="2000" i="1" dirty="0" smtClean="0"/>
              <a:t>path</a:t>
            </a:r>
            <a:r>
              <a:rPr lang="en-US" sz="2000" dirty="0" smtClean="0"/>
              <a:t> to the actual file, if the file is deleted or is moved to another location, the link will be broken. You will no longer be able to access the file through the link.</a:t>
            </a:r>
          </a:p>
          <a:p>
            <a:pPr eaLnBrk="1" hangingPunct="1">
              <a:lnSpc>
                <a:spcPct val="90000"/>
              </a:lnSpc>
            </a:pPr>
            <a:r>
              <a:rPr lang="en-US" sz="2000" dirty="0" smtClean="0"/>
              <a:t>For both symbolic links and hard links: you can create a link to a file only if the owner of the file allows you to access the file (file access is covered in the Permissions section</a:t>
            </a:r>
            <a:r>
              <a:rPr lang="en-US" sz="2000" dirty="0" smtClean="0"/>
              <a:t>).</a:t>
            </a: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715962"/>
          </a:xfrm>
        </p:spPr>
        <p:txBody>
          <a:bodyPr/>
          <a:lstStyle/>
          <a:p>
            <a:pPr eaLnBrk="1" hangingPunct="1"/>
            <a:r>
              <a:rPr lang="en-US" sz="2800" smtClean="0"/>
              <a:t>Check for Symbolic Links</a:t>
            </a:r>
            <a:endParaRPr lang="en-US" sz="2000" smtClean="0"/>
          </a:p>
        </p:txBody>
      </p:sp>
      <p:sp>
        <p:nvSpPr>
          <p:cNvPr id="10243" name="Rectangle 3"/>
          <p:cNvSpPr>
            <a:spLocks noGrp="1" noChangeArrowheads="1"/>
          </p:cNvSpPr>
          <p:nvPr>
            <p:ph type="body" idx="1"/>
          </p:nvPr>
        </p:nvSpPr>
        <p:spPr>
          <a:xfrm>
            <a:off x="838200" y="990600"/>
            <a:ext cx="7543800" cy="4572000"/>
          </a:xfrm>
        </p:spPr>
        <p:txBody>
          <a:bodyPr/>
          <a:lstStyle/>
          <a:p>
            <a:pPr eaLnBrk="1" hangingPunct="1">
              <a:lnSpc>
                <a:spcPct val="90000"/>
              </a:lnSpc>
              <a:buFontTx/>
              <a:buNone/>
            </a:pPr>
            <a:r>
              <a:rPr lang="en-US" sz="2000" dirty="0" smtClean="0"/>
              <a:t>To check that a file is a link, there are 2 ways:</a:t>
            </a:r>
          </a:p>
          <a:p>
            <a:pPr eaLnBrk="1" hangingPunct="1">
              <a:lnSpc>
                <a:spcPct val="90000"/>
              </a:lnSpc>
            </a:pPr>
            <a:r>
              <a:rPr lang="en-US" sz="2000" dirty="0" err="1" smtClean="0">
                <a:solidFill>
                  <a:schemeClr val="hlink"/>
                </a:solidFill>
              </a:rPr>
              <a:t>ls</a:t>
            </a:r>
            <a:r>
              <a:rPr lang="en-US" sz="2000" dirty="0" smtClean="0">
                <a:solidFill>
                  <a:schemeClr val="hlink"/>
                </a:solidFill>
              </a:rPr>
              <a:t>  –l  filename</a:t>
            </a:r>
            <a:r>
              <a:rPr lang="en-US" sz="2000" dirty="0" smtClean="0"/>
              <a:t>    </a:t>
            </a:r>
            <a:r>
              <a:rPr lang="en-US" sz="2400" dirty="0" smtClean="0"/>
              <a:t>	</a:t>
            </a:r>
          </a:p>
          <a:p>
            <a:pPr lvl="1" eaLnBrk="1" hangingPunct="1">
              <a:lnSpc>
                <a:spcPct val="90000"/>
              </a:lnSpc>
              <a:buFontTx/>
              <a:buNone/>
            </a:pPr>
            <a:r>
              <a:rPr lang="en-US" sz="2000" dirty="0" smtClean="0"/>
              <a:t>the first character in the mode column is </a:t>
            </a:r>
            <a:r>
              <a:rPr lang="en-US" sz="2000" dirty="0" smtClean="0">
                <a:solidFill>
                  <a:schemeClr val="hlink"/>
                </a:solidFill>
              </a:rPr>
              <a:t>l</a:t>
            </a:r>
            <a:r>
              <a:rPr lang="en-US" sz="2000" dirty="0" smtClean="0"/>
              <a:t> and the filename will show where the link is pointing </a:t>
            </a:r>
            <a:r>
              <a:rPr lang="en-US" sz="2000" dirty="0" smtClean="0"/>
              <a:t>to.</a:t>
            </a:r>
            <a:endParaRPr lang="en-US" sz="2000" dirty="0" smtClean="0"/>
          </a:p>
          <a:p>
            <a:pPr eaLnBrk="1" hangingPunct="1">
              <a:lnSpc>
                <a:spcPct val="90000"/>
              </a:lnSpc>
              <a:spcBef>
                <a:spcPts val="1200"/>
              </a:spcBef>
            </a:pPr>
            <a:r>
              <a:rPr lang="en-US" sz="2000" dirty="0" err="1" smtClean="0">
                <a:solidFill>
                  <a:schemeClr val="hlink"/>
                </a:solidFill>
              </a:rPr>
              <a:t>ls</a:t>
            </a:r>
            <a:r>
              <a:rPr lang="en-US" sz="2000" dirty="0" smtClean="0">
                <a:solidFill>
                  <a:schemeClr val="hlink"/>
                </a:solidFill>
              </a:rPr>
              <a:t>  –F  filename</a:t>
            </a:r>
            <a:r>
              <a:rPr lang="en-US" sz="2000" dirty="0" smtClean="0"/>
              <a:t>    	</a:t>
            </a:r>
          </a:p>
          <a:p>
            <a:pPr eaLnBrk="1" hangingPunct="1">
              <a:lnSpc>
                <a:spcPct val="90000"/>
              </a:lnSpc>
              <a:buFontTx/>
              <a:buNone/>
            </a:pPr>
            <a:r>
              <a:rPr lang="en-US" sz="2000" dirty="0" smtClean="0"/>
              <a:t>	the last character in the filename is </a:t>
            </a:r>
            <a:r>
              <a:rPr lang="en-US" sz="2000" dirty="0" smtClean="0">
                <a:solidFill>
                  <a:schemeClr val="bg2"/>
                </a:solidFill>
              </a:rPr>
              <a:t>@</a:t>
            </a:r>
          </a:p>
          <a:p>
            <a:pPr eaLnBrk="1" hangingPunct="1">
              <a:lnSpc>
                <a:spcPct val="90000"/>
              </a:lnSpc>
            </a:pPr>
            <a:endParaRPr lang="en-US" sz="1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3584</TotalTime>
  <Words>1120</Words>
  <Application>Microsoft Office PowerPoint</Application>
  <PresentationFormat>On-screen Show (4:3)</PresentationFormat>
  <Paragraphs>124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Slide 1</vt:lpstr>
      <vt:lpstr>Links</vt:lpstr>
      <vt:lpstr>Hard Links</vt:lpstr>
      <vt:lpstr>Use of Hard Links</vt:lpstr>
      <vt:lpstr>Number of Hard Links</vt:lpstr>
      <vt:lpstr>Check for Hard Links</vt:lpstr>
      <vt:lpstr>Symbolic Links (1 of 2)</vt:lpstr>
      <vt:lpstr>Symbolic Links (2 of 2)</vt:lpstr>
      <vt:lpstr>Check for Symbolic Links</vt:lpstr>
      <vt:lpstr>find (1 of 2)</vt:lpstr>
      <vt:lpstr>find (2 of 2)</vt:lpstr>
      <vt:lpstr>Criteria for find (1 of 3)</vt:lpstr>
      <vt:lpstr>Criteria for find (2 of 3)</vt:lpstr>
      <vt:lpstr>Criteria for find (2 of 3)</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29</cp:revision>
  <dcterms:created xsi:type="dcterms:W3CDTF">2008-07-16T21:48:08Z</dcterms:created>
  <dcterms:modified xsi:type="dcterms:W3CDTF">2016-09-18T17:56:34Z</dcterms:modified>
</cp:coreProperties>
</file>