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65" r:id="rId5"/>
    <p:sldId id="258" r:id="rId6"/>
    <p:sldId id="266" r:id="rId7"/>
    <p:sldId id="259" r:id="rId8"/>
    <p:sldId id="264" r:id="rId9"/>
    <p:sldId id="260" r:id="rId10"/>
    <p:sldId id="267" r:id="rId11"/>
    <p:sldId id="268" r:id="rId12"/>
    <p:sldId id="261" r:id="rId13"/>
    <p:sldId id="269" r:id="rId14"/>
    <p:sldId id="262" r:id="rId15"/>
    <p:sldId id="263" r:id="rId16"/>
    <p:sldId id="27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975" y="-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EABED-8578-4EA4-A3EC-F58F18962C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1BE0B-B754-4991-9D2E-07CA8F771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5A738-AAC0-4206-9D70-1967F7D24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58D13-1D66-4F79-A020-6EC7B2BFF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A6C2E-F365-482B-8C11-1A4091B3A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754B8-F6E8-49A5-BEDB-E5A7281EAF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17EEB-70D6-4D8F-93EC-E1F049B01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9DD90-66B3-4242-8794-3F8C5C9CB2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633B2-3403-490A-890D-E40A91C206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6BF10-F7A8-4767-AB38-527170CAF3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8E21E-DEE9-463F-82F0-18C08BE405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340AA220-BE11-4094-AB6B-BB815B9AE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/>
          <a:lstStyle/>
          <a:p>
            <a:pPr eaLnBrk="1" hangingPunct="1"/>
            <a:r>
              <a:rPr lang="en-US" sz="1600" smtClean="0"/>
              <a:t>De Anza College</a:t>
            </a:r>
          </a:p>
          <a:p>
            <a:pPr eaLnBrk="1" hangingPunct="1"/>
            <a:r>
              <a:rPr lang="en-US" sz="1600" smtClean="0"/>
              <a:t>Instructor: Clare Nguyen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762000" y="990600"/>
            <a:ext cx="777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CIS 18A</a:t>
            </a:r>
            <a:br>
              <a:rPr lang="en-US" sz="2800">
                <a:solidFill>
                  <a:schemeClr val="tx2"/>
                </a:solidFill>
              </a:rPr>
            </a:br>
            <a:r>
              <a:rPr lang="en-US" sz="2800">
                <a:solidFill>
                  <a:schemeClr val="tx2"/>
                </a:solidFill>
              </a:rPr>
              <a:t>Introduction to Linux / Unix</a:t>
            </a:r>
            <a:r>
              <a:rPr lang="en-US" sz="3200">
                <a:solidFill>
                  <a:schemeClr val="tx2"/>
                </a:solidFill>
              </a:rPr>
              <a:t/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chemeClr val="tx2"/>
                </a:solidFill>
              </a:rPr>
              <a:t/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chemeClr val="tx2"/>
                </a:solidFill>
              </a:rPr>
              <a:t>File Permissions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chmod </a:t>
            </a:r>
            <a:r>
              <a:rPr lang="en-US" sz="2800" smtClean="0">
                <a:solidFill>
                  <a:schemeClr val="tx1"/>
                </a:solidFill>
              </a:rPr>
              <a:t>- Symbolic Format </a:t>
            </a:r>
            <a:r>
              <a:rPr lang="en-US" sz="2000" smtClean="0">
                <a:solidFill>
                  <a:schemeClr val="tx1"/>
                </a:solidFill>
              </a:rPr>
              <a:t>(2 of 3)</a:t>
            </a:r>
            <a:endParaRPr lang="en-US" sz="20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78486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Example 1: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chmod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go+rx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filename</a:t>
            </a:r>
          </a:p>
          <a:p>
            <a:pPr eaLnBrk="1" hangingPunct="1">
              <a:lnSpc>
                <a:spcPct val="80000"/>
              </a:lnSpc>
              <a:spcBef>
                <a:spcPts val="42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	</a:t>
            </a:r>
            <a:r>
              <a:rPr lang="en-US" sz="2000" dirty="0" smtClean="0"/>
              <a:t>Add read and execute permission for group and </a:t>
            </a:r>
            <a:r>
              <a:rPr lang="en-US" sz="2000" dirty="0" smtClean="0"/>
              <a:t>others.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Example 2: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chmod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u=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rw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filename</a:t>
            </a:r>
          </a:p>
          <a:p>
            <a:pPr eaLnBrk="1" hangingPunct="1">
              <a:lnSpc>
                <a:spcPct val="80000"/>
              </a:lnSpc>
              <a:spcBef>
                <a:spcPts val="42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	</a:t>
            </a:r>
            <a:r>
              <a:rPr lang="en-US" sz="2000" dirty="0" smtClean="0"/>
              <a:t>Owner changes to read and write permission, group and other permissions remain the </a:t>
            </a:r>
            <a:r>
              <a:rPr lang="en-US" sz="2000" dirty="0" smtClean="0"/>
              <a:t>same.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2000" dirty="0" smtClean="0"/>
              <a:t>To change multiple types of permission and multiple levels of permission, you can group the different types together for one level, or you can group different levels together for one </a:t>
            </a:r>
            <a:r>
              <a:rPr lang="en-US" sz="2000" dirty="0" smtClean="0"/>
              <a:t>type.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2000" dirty="0" smtClean="0"/>
              <a:t>With multiple groupings, separate them by comma, but there is </a:t>
            </a:r>
            <a:r>
              <a:rPr lang="en-US" sz="2000" i="1" dirty="0" smtClean="0"/>
              <a:t>no space </a:t>
            </a:r>
            <a:r>
              <a:rPr lang="en-US" sz="2000" dirty="0" smtClean="0"/>
              <a:t>in between all the </a:t>
            </a:r>
            <a:r>
              <a:rPr lang="en-US" sz="2000" dirty="0" smtClean="0"/>
              <a:t>groupings.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2000" dirty="0" smtClean="0"/>
              <a:t>Example 3: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chmod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ug+x,og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-r   filename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	</a:t>
            </a:r>
            <a:r>
              <a:rPr lang="en-US" sz="2000" dirty="0" smtClean="0"/>
              <a:t>Add execute permission for user and group, remove read permission for others and </a:t>
            </a:r>
            <a:r>
              <a:rPr lang="en-US" sz="2000" dirty="0" smtClean="0"/>
              <a:t>group.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2000" dirty="0" smtClean="0"/>
              <a:t>Example 4: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chmod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u+x,o-r,g+rx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filename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	</a:t>
            </a:r>
            <a:r>
              <a:rPr lang="en-US" sz="2000" dirty="0" smtClean="0"/>
              <a:t>Add execute permission for user, remove read permission for others, and add read and execute permission for </a:t>
            </a:r>
            <a:r>
              <a:rPr lang="en-US" sz="2000" dirty="0" smtClean="0"/>
              <a:t>group.</a:t>
            </a:r>
            <a:endParaRPr lang="en-US" sz="2000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chmod </a:t>
            </a:r>
            <a:r>
              <a:rPr lang="en-US" sz="2800" smtClean="0">
                <a:solidFill>
                  <a:schemeClr val="tx1"/>
                </a:solidFill>
              </a:rPr>
              <a:t>- Symbolic Format </a:t>
            </a:r>
            <a:r>
              <a:rPr lang="en-US" sz="2000" smtClean="0">
                <a:solidFill>
                  <a:schemeClr val="tx1"/>
                </a:solidFill>
              </a:rPr>
              <a:t>(3 of 3)</a:t>
            </a:r>
            <a:endParaRPr lang="en-US" sz="20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924800" cy="5638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2000" dirty="0" smtClean="0"/>
              <a:t>Special cases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defRPr/>
            </a:pPr>
            <a:r>
              <a:rPr lang="en-US" sz="2000" dirty="0" smtClean="0"/>
              <a:t>To apply a permission to all levels (owner, group, others), use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000" dirty="0" smtClean="0"/>
              <a:t> for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who</a:t>
            </a:r>
            <a:r>
              <a:rPr lang="en-US" sz="2000" dirty="0" smtClean="0"/>
              <a:t> field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2000" dirty="0" smtClean="0"/>
              <a:t>	Example: 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chmod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a-x   filename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2000" dirty="0" smtClean="0"/>
              <a:t>	Remove execute permission for all </a:t>
            </a:r>
            <a:r>
              <a:rPr lang="en-US" sz="2000" dirty="0" smtClean="0"/>
              <a:t>levels.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2000" dirty="0" smtClean="0"/>
              <a:t>To remove all permissions for one level, set the permission to nothing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2000" dirty="0" smtClean="0"/>
              <a:t>	Example : 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chmod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o=   filename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  <a:defRPr/>
            </a:pPr>
            <a:r>
              <a:rPr lang="en-US" sz="2000" dirty="0" smtClean="0"/>
              <a:t>	Remove all permission for </a:t>
            </a:r>
            <a:r>
              <a:rPr lang="en-US" sz="2000" dirty="0" smtClean="0"/>
              <a:t>others.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2000" dirty="0" smtClean="0"/>
              <a:t>Since regular files do not have execute permission by default, there is a short cut to add execute permission for all levels: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chmod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+x   filename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chmod</a:t>
            </a:r>
            <a:r>
              <a:rPr lang="en-US" sz="2800" smtClean="0"/>
              <a:t> </a:t>
            </a:r>
            <a:r>
              <a:rPr lang="en-US" sz="2800" smtClean="0">
                <a:solidFill>
                  <a:schemeClr val="tx1"/>
                </a:solidFill>
              </a:rPr>
              <a:t>– Absolute Format </a:t>
            </a:r>
            <a:r>
              <a:rPr lang="en-US" sz="2000" smtClean="0"/>
              <a:t>(1 of 2)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7924800" cy="57912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Absolute format for </a:t>
            </a:r>
            <a:r>
              <a:rPr lang="en-US" sz="2000" dirty="0" err="1" smtClean="0">
                <a:solidFill>
                  <a:schemeClr val="hlink"/>
                </a:solidFill>
              </a:rPr>
              <a:t>chmod</a:t>
            </a:r>
            <a:r>
              <a:rPr lang="en-US" sz="2000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		     </a:t>
            </a:r>
            <a:r>
              <a:rPr lang="en-US" sz="2000" dirty="0" err="1" smtClean="0">
                <a:solidFill>
                  <a:schemeClr val="hlink"/>
                </a:solidFill>
              </a:rPr>
              <a:t>chmod</a:t>
            </a:r>
            <a:r>
              <a:rPr lang="en-US" sz="2000" dirty="0" smtClean="0">
                <a:solidFill>
                  <a:schemeClr val="hlink"/>
                </a:solidFill>
              </a:rPr>
              <a:t>    </a:t>
            </a:r>
            <a:r>
              <a:rPr lang="en-US" sz="2000" dirty="0" err="1" smtClean="0">
                <a:solidFill>
                  <a:schemeClr val="hlink"/>
                </a:solidFill>
              </a:rPr>
              <a:t>octal_number</a:t>
            </a:r>
            <a:r>
              <a:rPr lang="en-US" sz="2000" dirty="0" smtClean="0">
                <a:solidFill>
                  <a:schemeClr val="hlink"/>
                </a:solidFill>
              </a:rPr>
              <a:t>    filename</a:t>
            </a:r>
          </a:p>
          <a:p>
            <a:pPr lvl="1" eaLnBrk="1" hangingPunct="1"/>
            <a:r>
              <a:rPr lang="en-US" sz="2000" dirty="0" smtClean="0">
                <a:solidFill>
                  <a:schemeClr val="bg2"/>
                </a:solidFill>
              </a:rPr>
              <a:t>filename</a:t>
            </a:r>
            <a:r>
              <a:rPr lang="en-US" sz="2000" dirty="0" smtClean="0"/>
              <a:t>: can contain a path and/or be a file </a:t>
            </a:r>
            <a:r>
              <a:rPr lang="en-US" sz="2000" dirty="0" smtClean="0"/>
              <a:t>list.</a:t>
            </a:r>
            <a:endParaRPr lang="en-US" sz="2000" dirty="0" smtClean="0"/>
          </a:p>
          <a:p>
            <a:pPr lvl="1" eaLnBrk="1" hangingPunct="1">
              <a:lnSpc>
                <a:spcPct val="75000"/>
              </a:lnSpc>
            </a:pPr>
            <a:r>
              <a:rPr lang="en-US" sz="2000" dirty="0" err="1" smtClean="0">
                <a:solidFill>
                  <a:schemeClr val="bg2"/>
                </a:solidFill>
              </a:rPr>
              <a:t>octal_number</a:t>
            </a:r>
            <a:r>
              <a:rPr lang="en-US" sz="2000" dirty="0" smtClean="0"/>
              <a:t>: a 3 digit number, one for each level of </a:t>
            </a:r>
            <a:r>
              <a:rPr lang="en-US" sz="2000" dirty="0" smtClean="0"/>
              <a:t>permission.</a:t>
            </a:r>
            <a:endParaRPr lang="en-US" sz="2000" dirty="0" smtClean="0"/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z="2000" dirty="0" smtClean="0"/>
              <a:t>	where: 	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digit represents the user (owner) level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z="2000" dirty="0" smtClean="0"/>
              <a:t>		    	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digit represents the group level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sz="2000" dirty="0" smtClean="0"/>
              <a:t>			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digit represents the other level</a:t>
            </a:r>
          </a:p>
          <a:p>
            <a:pPr eaLnBrk="1" hangingPunct="1"/>
            <a:r>
              <a:rPr lang="en-US" sz="2000" dirty="0" smtClean="0"/>
              <a:t>To calculate </a:t>
            </a:r>
            <a:r>
              <a:rPr lang="en-US" sz="2000" i="1" dirty="0" smtClean="0"/>
              <a:t>each</a:t>
            </a:r>
            <a:r>
              <a:rPr lang="en-US" sz="2000" dirty="0" smtClean="0"/>
              <a:t> digit of the octal number, which sets the permission of each level:</a:t>
            </a:r>
          </a:p>
          <a:p>
            <a:pPr lvl="1" eaLnBrk="1" hangingPunct="1"/>
            <a:r>
              <a:rPr lang="en-US" sz="2000" dirty="0" smtClean="0">
                <a:solidFill>
                  <a:schemeClr val="bg2"/>
                </a:solidFill>
              </a:rPr>
              <a:t>r</a:t>
            </a:r>
            <a:r>
              <a:rPr lang="en-US" sz="2000" dirty="0" smtClean="0"/>
              <a:t> permission has a value of 4 (or 2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).</a:t>
            </a:r>
            <a:endParaRPr lang="en-US" sz="2000" dirty="0" smtClean="0"/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bg2"/>
                </a:solidFill>
              </a:rPr>
              <a:t>w</a:t>
            </a:r>
            <a:r>
              <a:rPr lang="en-US" sz="2000" dirty="0" smtClean="0"/>
              <a:t> permission has a value of 2 (or 2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).</a:t>
            </a:r>
            <a:endParaRPr lang="en-US" sz="2000" dirty="0" smtClean="0"/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bg2"/>
                </a:solidFill>
              </a:rPr>
              <a:t>x</a:t>
            </a:r>
            <a:r>
              <a:rPr lang="en-US" sz="2000" dirty="0" smtClean="0"/>
              <a:t> permission has a value of 1 (or 2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).</a:t>
            </a:r>
            <a:endParaRPr lang="en-US" sz="2000" dirty="0" smtClean="0"/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If a permission is set, multiply the permission value with </a:t>
            </a:r>
            <a:r>
              <a:rPr lang="en-US" sz="2000" dirty="0" smtClean="0"/>
              <a:t>1.</a:t>
            </a:r>
            <a:endParaRPr lang="en-US" sz="2000" dirty="0" smtClean="0"/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If a permission is not set, multiply the permission value with </a:t>
            </a:r>
            <a:r>
              <a:rPr lang="en-US" sz="2000" dirty="0" smtClean="0"/>
              <a:t>0.</a:t>
            </a:r>
            <a:endParaRPr lang="en-US" sz="2000" dirty="0" smtClean="0"/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Add all 3 permission products together to get a number (or digit) between 0 and </a:t>
            </a:r>
            <a:r>
              <a:rPr lang="en-US" sz="2000" dirty="0" smtClean="0"/>
              <a:t>7.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chmod</a:t>
            </a:r>
            <a:r>
              <a:rPr lang="en-US" sz="2800" smtClean="0"/>
              <a:t> </a:t>
            </a:r>
            <a:r>
              <a:rPr lang="en-US" sz="2800" smtClean="0">
                <a:solidFill>
                  <a:schemeClr val="tx1"/>
                </a:solidFill>
              </a:rPr>
              <a:t>– Absolute Format </a:t>
            </a:r>
            <a:r>
              <a:rPr lang="en-US" sz="2000" smtClean="0"/>
              <a:t>(2 of 2)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924800" cy="54864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Example:   To get a mode of </a:t>
            </a:r>
            <a:r>
              <a:rPr lang="en-US" sz="2000" b="1" dirty="0" err="1" smtClean="0">
                <a:latin typeface="Courier New" pitchFamily="49" charset="0"/>
              </a:rPr>
              <a:t>rwxr-xr</a:t>
            </a:r>
            <a:r>
              <a:rPr lang="en-US" sz="2000" b="1" dirty="0" smtClean="0">
                <a:latin typeface="Courier New" pitchFamily="49" charset="0"/>
              </a:rPr>
              <a:t>--</a:t>
            </a:r>
            <a:endParaRPr lang="en-US" sz="2000" dirty="0" smtClean="0"/>
          </a:p>
          <a:p>
            <a:pPr lvl="1" eaLnBrk="1" hangingPunct="1">
              <a:defRPr/>
            </a:pPr>
            <a:r>
              <a:rPr lang="en-US" sz="2000" dirty="0" smtClean="0"/>
              <a:t>Owner level: </a:t>
            </a:r>
            <a:r>
              <a:rPr lang="en-US" sz="2000" b="1" dirty="0" err="1" smtClean="0">
                <a:latin typeface="Courier New" pitchFamily="49" charset="0"/>
              </a:rPr>
              <a:t>rwx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dirty="0" smtClean="0"/>
              <a:t>which is calculated as: 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/>
              <a:t>	1*4 + 1*2 + 1*1  = 4+2+1 = 7</a:t>
            </a:r>
          </a:p>
          <a:p>
            <a:pPr lvl="1" eaLnBrk="1" hangingPunct="1">
              <a:defRPr/>
            </a:pPr>
            <a:r>
              <a:rPr lang="en-US" sz="2000" dirty="0" smtClean="0"/>
              <a:t>Group level: </a:t>
            </a:r>
            <a:r>
              <a:rPr lang="en-US" sz="2000" b="1" dirty="0" smtClean="0">
                <a:latin typeface="Courier New" pitchFamily="49" charset="0"/>
              </a:rPr>
              <a:t>r-x </a:t>
            </a:r>
            <a:r>
              <a:rPr lang="en-US" sz="2000" dirty="0" smtClean="0"/>
              <a:t>which is calculated as: 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/>
              <a:t>	 1*4 + 0*2 + 1*1 = 4+0+1 = 5</a:t>
            </a:r>
          </a:p>
          <a:p>
            <a:pPr lvl="1" eaLnBrk="1" hangingPunct="1">
              <a:defRPr/>
            </a:pPr>
            <a:r>
              <a:rPr lang="en-US" sz="2000" dirty="0" smtClean="0"/>
              <a:t>Other level: </a:t>
            </a:r>
            <a:r>
              <a:rPr lang="en-US" sz="2000" b="1" dirty="0" smtClean="0">
                <a:latin typeface="Courier New" pitchFamily="49" charset="0"/>
              </a:rPr>
              <a:t>r-- </a:t>
            </a:r>
            <a:r>
              <a:rPr lang="en-US" sz="2000" dirty="0" smtClean="0"/>
              <a:t>which is calculated as: 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/>
              <a:t>	 1*4 + 0*2 + 0*1 = 4+0+0 = 4</a:t>
            </a:r>
          </a:p>
          <a:p>
            <a:pPr lvl="1" eaLnBrk="1" hangingPunct="1">
              <a:defRPr/>
            </a:pPr>
            <a:r>
              <a:rPr lang="en-US" sz="2000" dirty="0" smtClean="0"/>
              <a:t>Therefore: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chmod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754   filename</a:t>
            </a:r>
          </a:p>
          <a:p>
            <a:pPr eaLnBrk="1" hangingPunct="1">
              <a:defRPr/>
            </a:pPr>
            <a:r>
              <a:rPr lang="en-US" sz="2000" dirty="0" smtClean="0"/>
              <a:t>A look up table for all possible permissions within one level and their octal </a:t>
            </a:r>
            <a:r>
              <a:rPr lang="en-US" sz="2000" dirty="0" smtClean="0"/>
              <a:t>values:</a:t>
            </a:r>
            <a:endParaRPr lang="en-US" sz="2000" dirty="0" smtClean="0"/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rwx</a:t>
            </a:r>
            <a:r>
              <a:rPr lang="en-US" sz="2000" dirty="0" smtClean="0"/>
              <a:t>	7	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wx</a:t>
            </a:r>
            <a:r>
              <a:rPr lang="en-US" sz="2000" dirty="0" smtClean="0"/>
              <a:t>	3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dirty="0" smtClean="0"/>
              <a:t>	6	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-w-</a:t>
            </a:r>
            <a:r>
              <a:rPr lang="en-US" sz="2000" dirty="0" smtClean="0"/>
              <a:t>	2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r-x</a:t>
            </a:r>
            <a:r>
              <a:rPr lang="en-US" sz="2000" dirty="0" smtClean="0"/>
              <a:t>	5	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--x</a:t>
            </a:r>
            <a:r>
              <a:rPr lang="en-US" sz="2000" dirty="0" smtClean="0"/>
              <a:t>	1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r--</a:t>
            </a:r>
            <a:r>
              <a:rPr lang="en-US" sz="2000" dirty="0" smtClean="0"/>
              <a:t>	4	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US" sz="2000" dirty="0" smtClean="0"/>
              <a:t>	0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sz="2800" smtClean="0"/>
              <a:t>Default Permission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82000" cy="57912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Each new file that is created has the default permission for the file </a:t>
            </a:r>
            <a:r>
              <a:rPr lang="en-US" sz="2000" dirty="0" smtClean="0"/>
              <a:t>type.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The system default for files:</a:t>
            </a:r>
          </a:p>
          <a:p>
            <a:pPr lvl="1" eaLnBrk="1" hangingPunct="1"/>
            <a:r>
              <a:rPr lang="en-US" sz="2000" dirty="0" smtClean="0"/>
              <a:t>Regular file:   </a:t>
            </a:r>
            <a:r>
              <a:rPr lang="en-US" sz="2000" b="1" dirty="0" err="1" smtClean="0">
                <a:latin typeface="Courier New" pitchFamily="49" charset="0"/>
              </a:rPr>
              <a:t>rw-rw-rw</a:t>
            </a:r>
            <a:r>
              <a:rPr lang="en-US" sz="2000" b="1" dirty="0" smtClean="0">
                <a:latin typeface="Courier New" pitchFamily="49" charset="0"/>
              </a:rPr>
              <a:t>-</a:t>
            </a:r>
            <a:r>
              <a:rPr lang="en-US" sz="2000" dirty="0" smtClean="0"/>
              <a:t>      or  666 in octal</a:t>
            </a:r>
          </a:p>
          <a:p>
            <a:pPr lvl="1" eaLnBrk="1" hangingPunct="1"/>
            <a:r>
              <a:rPr lang="en-US" sz="2000" dirty="0" smtClean="0"/>
              <a:t>Directory:       </a:t>
            </a:r>
            <a:r>
              <a:rPr lang="en-US" sz="2000" b="1" dirty="0" err="1" smtClean="0">
                <a:latin typeface="Courier New" pitchFamily="49" charset="0"/>
              </a:rPr>
              <a:t>rwxrwxrwx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dirty="0" smtClean="0"/>
              <a:t>    or  777 in octal</a:t>
            </a:r>
          </a:p>
          <a:p>
            <a:pPr eaLnBrk="1" hangingPunct="1"/>
            <a:r>
              <a:rPr lang="en-US" sz="2000" dirty="0" smtClean="0"/>
              <a:t>On voyager, system admin changes the default permission to:  </a:t>
            </a:r>
          </a:p>
          <a:p>
            <a:pPr lvl="1" eaLnBrk="1" hangingPunct="1"/>
            <a:r>
              <a:rPr lang="en-US" sz="2000" dirty="0" smtClean="0"/>
              <a:t>Regular file:   </a:t>
            </a:r>
            <a:r>
              <a:rPr lang="en-US" sz="2000" b="1" dirty="0" err="1" smtClean="0">
                <a:latin typeface="Courier New" pitchFamily="49" charset="0"/>
              </a:rPr>
              <a:t>rw</a:t>
            </a:r>
            <a:r>
              <a:rPr lang="en-US" sz="2000" b="1" dirty="0" smtClean="0">
                <a:latin typeface="Courier New" pitchFamily="49" charset="0"/>
              </a:rPr>
              <a:t>-r--r--</a:t>
            </a:r>
            <a:r>
              <a:rPr lang="en-US" sz="2000" dirty="0" smtClean="0"/>
              <a:t>     or 644 in octal</a:t>
            </a:r>
          </a:p>
          <a:p>
            <a:pPr lvl="1" eaLnBrk="1" hangingPunct="1"/>
            <a:r>
              <a:rPr lang="en-US" sz="2000" dirty="0" smtClean="0"/>
              <a:t>Directory:       </a:t>
            </a:r>
            <a:r>
              <a:rPr lang="en-US" sz="2000" b="1" dirty="0" err="1" smtClean="0">
                <a:latin typeface="Courier New" pitchFamily="49" charset="0"/>
              </a:rPr>
              <a:t>rwxr</a:t>
            </a:r>
            <a:r>
              <a:rPr lang="en-US" sz="2000" b="1" dirty="0" smtClean="0">
                <a:latin typeface="Courier New" pitchFamily="49" charset="0"/>
              </a:rPr>
              <a:t>-</a:t>
            </a:r>
            <a:r>
              <a:rPr lang="en-US" sz="2000" b="1" dirty="0" err="1" smtClean="0">
                <a:latin typeface="Courier New" pitchFamily="49" charset="0"/>
              </a:rPr>
              <a:t>xr</a:t>
            </a:r>
            <a:r>
              <a:rPr lang="en-US" sz="2000" b="1" dirty="0" smtClean="0">
                <a:latin typeface="Courier New" pitchFamily="49" charset="0"/>
              </a:rPr>
              <a:t>-x</a:t>
            </a:r>
            <a:r>
              <a:rPr lang="en-US" sz="2000" dirty="0" smtClean="0"/>
              <a:t>     or 755 in octal</a:t>
            </a:r>
          </a:p>
          <a:p>
            <a:pPr eaLnBrk="1" hangingPunct="1"/>
            <a:r>
              <a:rPr lang="en-US" sz="2000" dirty="0" smtClean="0"/>
              <a:t>Just like how system admin changes the system permission for new files on voyager, you can customize the default permission for your own files by using </a:t>
            </a:r>
            <a:r>
              <a:rPr lang="en-US" sz="2000" dirty="0" err="1" smtClean="0">
                <a:solidFill>
                  <a:schemeClr val="hlink"/>
                </a:solidFill>
              </a:rPr>
              <a:t>umask</a:t>
            </a:r>
            <a:r>
              <a:rPr lang="en-US" sz="2000" dirty="0" smtClean="0">
                <a:solidFill>
                  <a:schemeClr val="hlink"/>
                </a:solidFill>
              </a:rPr>
              <a:t>.</a:t>
            </a:r>
            <a:endParaRPr lang="en-US" sz="2000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n-US" sz="2000" dirty="0" smtClean="0"/>
              <a:t>Changing default permissions only affects new files that are created </a:t>
            </a:r>
            <a:r>
              <a:rPr lang="en-US" sz="2000" i="1" dirty="0" smtClean="0"/>
              <a:t>after</a:t>
            </a:r>
            <a:r>
              <a:rPr lang="en-US" sz="2000" dirty="0" smtClean="0"/>
              <a:t> the default permission </a:t>
            </a:r>
            <a:r>
              <a:rPr lang="en-US" sz="2000" dirty="0" smtClean="0"/>
              <a:t>change.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Files that already exist before the default permission change are not affected by default </a:t>
            </a:r>
            <a:r>
              <a:rPr lang="en-US" sz="2000" dirty="0" smtClean="0"/>
              <a:t>permissions.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You can always change the </a:t>
            </a:r>
            <a:r>
              <a:rPr lang="en-US" sz="2000" dirty="0" smtClean="0"/>
              <a:t>default </a:t>
            </a:r>
            <a:r>
              <a:rPr lang="en-US" sz="2000" dirty="0" smtClean="0"/>
              <a:t>permission back to its original </a:t>
            </a:r>
            <a:r>
              <a:rPr lang="en-US" sz="2000" dirty="0" smtClean="0"/>
              <a:t>value.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umask</a:t>
            </a:r>
            <a:r>
              <a:rPr lang="en-US" sz="3600" smtClean="0">
                <a:solidFill>
                  <a:schemeClr val="hlink"/>
                </a:solidFill>
              </a:rPr>
              <a:t> </a:t>
            </a:r>
            <a:r>
              <a:rPr lang="en-US" sz="2000" smtClean="0">
                <a:solidFill>
                  <a:schemeClr val="tx1"/>
                </a:solidFill>
              </a:rPr>
              <a:t>(1 of 2)</a:t>
            </a:r>
            <a:endParaRPr lang="en-US" sz="2000" smtClean="0">
              <a:solidFill>
                <a:schemeClr val="hlink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80010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err="1" smtClean="0">
                <a:solidFill>
                  <a:schemeClr val="hlink"/>
                </a:solidFill>
              </a:rPr>
              <a:t>umask</a:t>
            </a:r>
            <a:r>
              <a:rPr lang="en-US" sz="2000" dirty="0" smtClean="0"/>
              <a:t> is used to show or to change the mask which is applied to the system default </a:t>
            </a:r>
            <a:r>
              <a:rPr lang="en-US" sz="2000" dirty="0" smtClean="0"/>
              <a:t>permission.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The mask is an octal number that is </a:t>
            </a:r>
            <a:r>
              <a:rPr lang="en-US" sz="2000" u="sng" dirty="0" smtClean="0"/>
              <a:t>subtracted</a:t>
            </a:r>
            <a:r>
              <a:rPr lang="en-US" sz="2000" dirty="0" smtClean="0"/>
              <a:t> from (or </a:t>
            </a:r>
            <a:r>
              <a:rPr lang="en-US" sz="2000" b="1" u="sng" dirty="0" smtClean="0"/>
              <a:t>mask</a:t>
            </a:r>
            <a:r>
              <a:rPr lang="en-US" sz="2000" dirty="0" smtClean="0"/>
              <a:t>ed off) the </a:t>
            </a:r>
            <a:r>
              <a:rPr lang="en-US" sz="2000" i="1" dirty="0" smtClean="0"/>
              <a:t>system</a:t>
            </a:r>
            <a:r>
              <a:rPr lang="en-US" sz="2000" dirty="0" smtClean="0"/>
              <a:t> default, to give a customized default </a:t>
            </a:r>
            <a:r>
              <a:rPr lang="en-US" sz="2000" dirty="0" smtClean="0"/>
              <a:t>permission. 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Common format:    </a:t>
            </a:r>
            <a:r>
              <a:rPr lang="en-US" sz="2000" dirty="0" err="1" smtClean="0">
                <a:solidFill>
                  <a:schemeClr val="hlink"/>
                </a:solidFill>
              </a:rPr>
              <a:t>umask</a:t>
            </a:r>
            <a:endParaRPr lang="en-US" sz="2000" dirty="0" smtClean="0">
              <a:solidFill>
                <a:schemeClr val="hlink"/>
              </a:solidFill>
            </a:endParaRPr>
          </a:p>
          <a:p>
            <a:pPr lvl="1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Without an argument,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umask</a:t>
            </a:r>
            <a:r>
              <a:rPr lang="en-US" sz="2000" dirty="0" smtClean="0"/>
              <a:t> returns an octal number which is the current </a:t>
            </a:r>
            <a:r>
              <a:rPr lang="en-US" sz="2000" dirty="0" smtClean="0"/>
              <a:t>mask.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Common format:  </a:t>
            </a:r>
            <a:r>
              <a:rPr lang="en-US" sz="2000" dirty="0" err="1" smtClean="0">
                <a:solidFill>
                  <a:schemeClr val="hlink"/>
                </a:solidFill>
              </a:rPr>
              <a:t>umask</a:t>
            </a:r>
            <a:r>
              <a:rPr lang="en-US" sz="2000" dirty="0" smtClean="0">
                <a:solidFill>
                  <a:schemeClr val="hlink"/>
                </a:solidFill>
              </a:rPr>
              <a:t>  </a:t>
            </a:r>
            <a:r>
              <a:rPr lang="en-US" sz="2000" dirty="0" err="1" smtClean="0">
                <a:solidFill>
                  <a:schemeClr val="hlink"/>
                </a:solidFill>
              </a:rPr>
              <a:t>octal_number</a:t>
            </a:r>
            <a:endParaRPr lang="en-US" sz="2000" dirty="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	</a:t>
            </a:r>
            <a:r>
              <a:rPr lang="en-US" sz="2000" dirty="0" smtClean="0"/>
              <a:t>With an octal number argument,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umask</a:t>
            </a:r>
            <a:r>
              <a:rPr lang="en-US" sz="2000" dirty="0" smtClean="0"/>
              <a:t> sets the mask to the </a:t>
            </a:r>
            <a:r>
              <a:rPr lang="en-US" sz="2000" dirty="0" err="1" smtClean="0"/>
              <a:t>octal_number</a:t>
            </a:r>
            <a:r>
              <a:rPr lang="en-US" sz="2000" dirty="0" smtClean="0"/>
              <a:t>, and all files created after the new mask is set will have the new default </a:t>
            </a:r>
            <a:r>
              <a:rPr lang="en-US" sz="2000" dirty="0" smtClean="0"/>
              <a:t>permission.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Example 1:   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umask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044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This means set the mask to 044, so the default permission is: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	</a:t>
            </a:r>
            <a:r>
              <a:rPr lang="en-US" sz="2000" dirty="0" smtClean="0"/>
              <a:t>system default – mask = default permission                          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or:		 666  –  044  =   622     for regular files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		 777  –  044  =   733     for directories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Now new regular files will have permission 622   or  </a:t>
            </a:r>
            <a:r>
              <a:rPr lang="en-US" sz="2000" b="1" dirty="0" err="1" smtClean="0">
                <a:latin typeface="Courier New" pitchFamily="49" charset="0"/>
              </a:rPr>
              <a:t>rw</a:t>
            </a:r>
            <a:r>
              <a:rPr lang="en-US" sz="2000" b="1" dirty="0" smtClean="0">
                <a:latin typeface="Courier New" pitchFamily="49" charset="0"/>
              </a:rPr>
              <a:t>--w--w-</a:t>
            </a:r>
            <a:r>
              <a:rPr lang="en-US" sz="2000" dirty="0" smtClean="0"/>
              <a:t>       (not a good permission – why?)</a:t>
            </a:r>
          </a:p>
          <a:p>
            <a:pPr lvl="1" algn="ctr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lvl="1" algn="ctr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umask </a:t>
            </a:r>
            <a:r>
              <a:rPr lang="en-US" sz="2000" smtClean="0">
                <a:solidFill>
                  <a:schemeClr val="tx1"/>
                </a:solidFill>
              </a:rPr>
              <a:t>(2 of 2)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8001000" cy="5638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Example 2:   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umask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			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022</a:t>
            </a:r>
            <a:r>
              <a:rPr lang="en-US" sz="2000" dirty="0" smtClean="0"/>
              <a:t>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Without an argument, the value that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umask</a:t>
            </a:r>
            <a:r>
              <a:rPr lang="en-US" sz="2000" dirty="0" smtClean="0"/>
              <a:t> returns is 022, which means the mask is currently set to 022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	 system default – mask = default permission                          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or:			666  –  022  =   644     for regular files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    			777  –  022  =   755     for directories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200" dirty="0" smtClean="0"/>
              <a:t>	</a:t>
            </a:r>
            <a:r>
              <a:rPr lang="en-US" sz="2000" dirty="0" smtClean="0"/>
              <a:t>This means new regular files will have permission 644,                  or  </a:t>
            </a:r>
            <a:r>
              <a:rPr lang="en-US" sz="2000" b="1" dirty="0" err="1" smtClean="0">
                <a:latin typeface="Courier New" pitchFamily="49" charset="0"/>
              </a:rPr>
              <a:t>rw</a:t>
            </a:r>
            <a:r>
              <a:rPr lang="en-US" sz="2000" b="1" dirty="0" smtClean="0">
                <a:latin typeface="Courier New" pitchFamily="49" charset="0"/>
              </a:rPr>
              <a:t>-r--r--</a:t>
            </a:r>
            <a:r>
              <a:rPr lang="en-US" sz="2000" dirty="0" smtClean="0"/>
              <a:t>    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2000" dirty="0" smtClean="0"/>
              <a:t>To see the </a:t>
            </a:r>
            <a:r>
              <a:rPr lang="en-US" sz="2000" i="1" dirty="0" smtClean="0"/>
              <a:t>system</a:t>
            </a:r>
            <a:r>
              <a:rPr lang="en-US" sz="2000" dirty="0" smtClean="0"/>
              <a:t> default permission, set the mask to 000, which means no </a:t>
            </a:r>
            <a:r>
              <a:rPr lang="en-US" sz="2000" dirty="0" smtClean="0"/>
              <a:t>masking.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2000" dirty="0" smtClean="0"/>
              <a:t>If you set the mask to a value that you don’t like, you can always change it to a different </a:t>
            </a:r>
            <a:r>
              <a:rPr lang="en-US" sz="2000" dirty="0" smtClean="0"/>
              <a:t>value.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2000" dirty="0" smtClean="0"/>
              <a:t>All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umask</a:t>
            </a:r>
            <a:r>
              <a:rPr lang="en-US" sz="2000" dirty="0" smtClean="0"/>
              <a:t> values you set during a login session will be cleared out when you log out. To set the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umask</a:t>
            </a:r>
            <a:r>
              <a:rPr lang="en-US" sz="2000" dirty="0" smtClean="0"/>
              <a:t> value permanently, you need to save it in a system file, covered in a future module called “The </a:t>
            </a:r>
            <a:r>
              <a:rPr lang="en-US" sz="2000" smtClean="0"/>
              <a:t>Shell</a:t>
            </a:r>
            <a:r>
              <a:rPr lang="en-US" sz="2000" smtClean="0"/>
              <a:t>”.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  <a:defRPr/>
            </a:pPr>
            <a:endParaRPr lang="en-US" sz="2000" dirty="0" smtClean="0"/>
          </a:p>
          <a:p>
            <a:pPr lvl="1" algn="ctr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Next stop: Communication Utilities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33400"/>
          </a:xfrm>
        </p:spPr>
        <p:txBody>
          <a:bodyPr/>
          <a:lstStyle/>
          <a:p>
            <a:pPr eaLnBrk="1" hangingPunct="1"/>
            <a:r>
              <a:rPr lang="en-US" sz="2800" smtClean="0"/>
              <a:t>Topics</a:t>
            </a:r>
            <a:endParaRPr lang="en-US" sz="20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4200" y="990600"/>
            <a:ext cx="3200400" cy="5257800"/>
          </a:xfrm>
        </p:spPr>
        <p:txBody>
          <a:bodyPr/>
          <a:lstStyle/>
          <a:p>
            <a:pPr eaLnBrk="1" hangingPunct="1"/>
            <a:r>
              <a:rPr lang="en-US" sz="2000" smtClean="0"/>
              <a:t>Permission</a:t>
            </a:r>
          </a:p>
          <a:p>
            <a:pPr eaLnBrk="1" hangingPunct="1"/>
            <a:r>
              <a:rPr lang="en-US" sz="2000" smtClean="0"/>
              <a:t>Types of permission</a:t>
            </a:r>
          </a:p>
          <a:p>
            <a:pPr eaLnBrk="1" hangingPunct="1"/>
            <a:r>
              <a:rPr lang="en-US" sz="2000" smtClean="0"/>
              <a:t>Levels of permission</a:t>
            </a:r>
          </a:p>
          <a:p>
            <a:pPr eaLnBrk="1" hangingPunct="1"/>
            <a:r>
              <a:rPr lang="en-US" sz="2000" smtClean="0"/>
              <a:t>chmod</a:t>
            </a:r>
          </a:p>
          <a:p>
            <a:pPr eaLnBrk="1" hangingPunct="1"/>
            <a:r>
              <a:rPr lang="en-US" sz="2000" smtClean="0"/>
              <a:t>Default permission</a:t>
            </a:r>
          </a:p>
          <a:p>
            <a:pPr eaLnBrk="1" hangingPunct="1"/>
            <a:r>
              <a:rPr lang="en-US" sz="2000" smtClean="0"/>
              <a:t>umask</a:t>
            </a:r>
          </a:p>
          <a:p>
            <a:pPr eaLnBrk="1" hangingPunct="1"/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33400"/>
          </a:xfrm>
        </p:spPr>
        <p:txBody>
          <a:bodyPr/>
          <a:lstStyle/>
          <a:p>
            <a:pPr eaLnBrk="1" hangingPunct="1"/>
            <a:r>
              <a:rPr lang="en-US" sz="2800" smtClean="0"/>
              <a:t>File Permissions</a:t>
            </a:r>
            <a:endParaRPr lang="en-US" sz="2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7696200" cy="52578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Linux makes it easy for users to share data, but only if the owner of the file allows his/her file to be shared.</a:t>
            </a:r>
          </a:p>
          <a:p>
            <a:pPr eaLnBrk="1" hangingPunct="1"/>
            <a:r>
              <a:rPr lang="en-US" sz="2000" dirty="0" smtClean="0"/>
              <a:t>The file owner is the user who created the file. The owner can set permissions for the file to allow or deny access to the </a:t>
            </a:r>
            <a:r>
              <a:rPr lang="en-US" sz="2000" dirty="0" smtClean="0"/>
              <a:t>file.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The types of permissions that can be set: read, write, </a:t>
            </a:r>
            <a:r>
              <a:rPr lang="en-US" sz="2000" dirty="0" smtClean="0"/>
              <a:t>execute.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The file owner always has permission to his / her own files by </a:t>
            </a:r>
            <a:r>
              <a:rPr lang="en-US" sz="2000" dirty="0" smtClean="0"/>
              <a:t>default.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If the file owner changes a file’s permission so that there is no access to the file, s/he can always change that file’s permission so that there is access </a:t>
            </a:r>
            <a:r>
              <a:rPr lang="en-US" sz="2000" dirty="0" smtClean="0"/>
              <a:t>again.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Note: even if the owner of a file gives no access to the file, system administrators with root or </a:t>
            </a:r>
            <a:r>
              <a:rPr lang="en-US" sz="2000" dirty="0" err="1" smtClean="0"/>
              <a:t>superuser</a:t>
            </a:r>
            <a:r>
              <a:rPr lang="en-US" sz="2000" dirty="0" smtClean="0"/>
              <a:t> login ID still has full access to the file (read, write, and execute permission</a:t>
            </a:r>
            <a:r>
              <a:rPr lang="en-US" sz="2000" dirty="0" smtClean="0"/>
              <a:t>).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457200"/>
          </a:xfrm>
        </p:spPr>
        <p:txBody>
          <a:bodyPr/>
          <a:lstStyle/>
          <a:p>
            <a:pPr eaLnBrk="1" hangingPunct="1"/>
            <a:r>
              <a:rPr lang="en-US" sz="2800" smtClean="0"/>
              <a:t>Types of Permissions</a:t>
            </a:r>
            <a:endParaRPr lang="en-US" sz="20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7848600" cy="556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/>
              <a:t>3 types of permission: </a:t>
            </a:r>
            <a:r>
              <a:rPr lang="en-US" sz="2000" dirty="0" smtClean="0">
                <a:solidFill>
                  <a:schemeClr val="hlink"/>
                </a:solidFill>
              </a:rPr>
              <a:t>r</a:t>
            </a:r>
            <a:r>
              <a:rPr lang="en-US" sz="2000" dirty="0" smtClean="0"/>
              <a:t> for </a:t>
            </a:r>
            <a:r>
              <a:rPr lang="en-US" sz="2000" b="1" u="sng" dirty="0" smtClean="0"/>
              <a:t>r</a:t>
            </a:r>
            <a:r>
              <a:rPr lang="en-US" sz="2000" dirty="0" smtClean="0"/>
              <a:t>ead, </a:t>
            </a:r>
            <a:r>
              <a:rPr lang="en-US" sz="2000" dirty="0" smtClean="0">
                <a:solidFill>
                  <a:schemeClr val="hlink"/>
                </a:solidFill>
              </a:rPr>
              <a:t>w</a:t>
            </a:r>
            <a:r>
              <a:rPr lang="en-US" sz="2000" dirty="0" smtClean="0"/>
              <a:t> for </a:t>
            </a:r>
            <a:r>
              <a:rPr lang="en-US" sz="2000" b="1" u="sng" dirty="0" smtClean="0"/>
              <a:t>w</a:t>
            </a:r>
            <a:r>
              <a:rPr lang="en-US" sz="2000" dirty="0" smtClean="0"/>
              <a:t>rite, and </a:t>
            </a:r>
            <a:r>
              <a:rPr lang="en-US" sz="2000" dirty="0" smtClean="0">
                <a:solidFill>
                  <a:schemeClr val="hlink"/>
                </a:solidFill>
              </a:rPr>
              <a:t>x</a:t>
            </a:r>
            <a:r>
              <a:rPr lang="en-US" sz="2000" dirty="0" smtClean="0"/>
              <a:t> for e</a:t>
            </a:r>
            <a:r>
              <a:rPr lang="en-US" sz="2000" b="1" u="sng" dirty="0" smtClean="0"/>
              <a:t>x</a:t>
            </a:r>
            <a:r>
              <a:rPr lang="en-US" sz="2000" dirty="0" smtClean="0"/>
              <a:t>ecute. </a:t>
            </a:r>
          </a:p>
          <a:p>
            <a:pPr eaLnBrk="1" hangingPunct="1"/>
            <a:r>
              <a:rPr lang="en-US" sz="2000" dirty="0" smtClean="0"/>
              <a:t>For regular files: </a:t>
            </a:r>
          </a:p>
          <a:p>
            <a:pPr lvl="1" eaLnBrk="1" hangingPunct="1"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r</a:t>
            </a:r>
            <a:r>
              <a:rPr lang="en-US" sz="2000" dirty="0" smtClean="0"/>
              <a:t> : the file can be opened for reading, copying, and linked </a:t>
            </a:r>
            <a:r>
              <a:rPr lang="en-US" sz="2000" dirty="0" smtClean="0"/>
              <a:t>to.</a:t>
            </a:r>
            <a:endParaRPr lang="en-US" sz="2000" dirty="0" smtClean="0"/>
          </a:p>
          <a:p>
            <a:pPr lvl="1" eaLnBrk="1" hangingPunct="1"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w</a:t>
            </a:r>
            <a:r>
              <a:rPr lang="en-US" sz="2000" dirty="0" smtClean="0"/>
              <a:t> : the file can be </a:t>
            </a:r>
            <a:r>
              <a:rPr lang="en-US" sz="2000" dirty="0" smtClean="0"/>
              <a:t>modified.</a:t>
            </a:r>
            <a:endParaRPr lang="en-US" sz="2000" dirty="0" smtClean="0"/>
          </a:p>
          <a:p>
            <a:pPr lvl="1" eaLnBrk="1" hangingPunct="1"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x</a:t>
            </a:r>
            <a:r>
              <a:rPr lang="en-US" sz="2000" dirty="0" smtClean="0"/>
              <a:t> : the file can be executed or </a:t>
            </a:r>
            <a:r>
              <a:rPr lang="en-US" sz="2000" dirty="0" smtClean="0"/>
              <a:t>run.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For directories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pPr lvl="1" eaLnBrk="1" hangingPunct="1"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r</a:t>
            </a:r>
            <a:r>
              <a:rPr lang="en-US" sz="2000" dirty="0" smtClean="0"/>
              <a:t> : the directory can be “read,” which means the filenames in the directory can be </a:t>
            </a:r>
            <a:r>
              <a:rPr lang="en-US" sz="2000" dirty="0" smtClean="0"/>
              <a:t>listed.</a:t>
            </a:r>
            <a:endParaRPr lang="en-US" sz="2000" dirty="0" smtClean="0"/>
          </a:p>
          <a:p>
            <a:pPr lvl="1" eaLnBrk="1" hangingPunct="1"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w</a:t>
            </a:r>
            <a:r>
              <a:rPr lang="en-US" sz="2000" dirty="0" smtClean="0"/>
              <a:t> : the directory can be modified, which means files can be added to or deleted from the </a:t>
            </a:r>
            <a:r>
              <a:rPr lang="en-US" sz="2000" dirty="0" smtClean="0"/>
              <a:t>directory.</a:t>
            </a:r>
            <a:endParaRPr lang="en-US" sz="2000" dirty="0" smtClean="0"/>
          </a:p>
          <a:p>
            <a:pPr lvl="1" eaLnBrk="1" hangingPunct="1"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x</a:t>
            </a:r>
            <a:r>
              <a:rPr lang="en-US" sz="2000" dirty="0" smtClean="0"/>
              <a:t> : the files in the directory can be </a:t>
            </a:r>
            <a:r>
              <a:rPr lang="en-US" sz="2000" dirty="0" smtClean="0"/>
              <a:t>accessed.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For links: </a:t>
            </a:r>
          </a:p>
          <a:p>
            <a:pPr lvl="1" eaLnBrk="1" hangingPunct="1"/>
            <a:r>
              <a:rPr lang="en-US" sz="2000" dirty="0" smtClean="0"/>
              <a:t>all 3 permissions are always set, and the owner cannot change this </a:t>
            </a:r>
            <a:r>
              <a:rPr lang="en-US" sz="2000" dirty="0" smtClean="0"/>
              <a:t>permission.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This is not a problem since no user can access a link, only the system accesses a </a:t>
            </a:r>
            <a:r>
              <a:rPr lang="en-US" sz="2000" dirty="0" smtClean="0"/>
              <a:t>link.</a:t>
            </a:r>
            <a:endParaRPr lang="en-US" sz="2000" dirty="0" smtClean="0"/>
          </a:p>
          <a:p>
            <a:pPr lvl="2" eaLnBrk="1" hangingPunct="1">
              <a:buFontTx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sz="2800" smtClean="0"/>
              <a:t>Levels of Permissions</a:t>
            </a:r>
            <a:endParaRPr lang="en-US" sz="20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3 levels of permission:</a:t>
            </a:r>
          </a:p>
          <a:p>
            <a:pPr lvl="1" eaLnBrk="1" hangingPunct="1"/>
            <a:r>
              <a:rPr lang="en-US" sz="2000" dirty="0" smtClean="0">
                <a:solidFill>
                  <a:schemeClr val="hlink"/>
                </a:solidFill>
              </a:rPr>
              <a:t>u</a:t>
            </a:r>
            <a:r>
              <a:rPr lang="en-US" sz="2000" dirty="0" smtClean="0"/>
              <a:t> : (for </a:t>
            </a:r>
            <a:r>
              <a:rPr lang="en-US" sz="2000" b="1" u="sng" dirty="0" smtClean="0"/>
              <a:t>u</a:t>
            </a:r>
            <a:r>
              <a:rPr lang="en-US" sz="2000" dirty="0" smtClean="0"/>
              <a:t>ser) permission for the owner of the </a:t>
            </a:r>
            <a:r>
              <a:rPr lang="en-US" sz="2000" dirty="0" smtClean="0"/>
              <a:t>file.</a:t>
            </a:r>
            <a:endParaRPr lang="en-US" sz="2000" dirty="0" smtClean="0"/>
          </a:p>
          <a:p>
            <a:pPr lvl="1" eaLnBrk="1" hangingPunct="1"/>
            <a:r>
              <a:rPr lang="en-US" sz="2000" dirty="0" smtClean="0">
                <a:solidFill>
                  <a:schemeClr val="hlink"/>
                </a:solidFill>
              </a:rPr>
              <a:t>g</a:t>
            </a:r>
            <a:r>
              <a:rPr lang="en-US" sz="2000" dirty="0" smtClean="0"/>
              <a:t>: (for </a:t>
            </a:r>
            <a:r>
              <a:rPr lang="en-US" sz="2000" b="1" u="sng" dirty="0" smtClean="0"/>
              <a:t>g</a:t>
            </a:r>
            <a:r>
              <a:rPr lang="en-US" sz="2000" dirty="0" smtClean="0"/>
              <a:t>roup) permission for the group in which the file </a:t>
            </a:r>
            <a:r>
              <a:rPr lang="en-US" sz="2000" dirty="0" smtClean="0"/>
              <a:t>.owner </a:t>
            </a:r>
            <a:r>
              <a:rPr lang="en-US" sz="2000" dirty="0" smtClean="0"/>
              <a:t>belongs. Each user belongs to at least 1 group, as set by system admin. Your group choice is most likely </a:t>
            </a:r>
            <a:r>
              <a:rPr lang="en-US" sz="2000" dirty="0" smtClean="0"/>
              <a:t>dependent </a:t>
            </a:r>
            <a:r>
              <a:rPr lang="en-US" sz="2000" dirty="0" smtClean="0"/>
              <a:t>on your job in your organization.</a:t>
            </a:r>
          </a:p>
          <a:p>
            <a:pPr lvl="1" eaLnBrk="1" hangingPunct="1"/>
            <a:r>
              <a:rPr lang="en-US" sz="2000" dirty="0" smtClean="0">
                <a:solidFill>
                  <a:schemeClr val="hlink"/>
                </a:solidFill>
              </a:rPr>
              <a:t>o</a:t>
            </a:r>
            <a:r>
              <a:rPr lang="en-US" sz="2000" dirty="0" smtClean="0"/>
              <a:t>: (for </a:t>
            </a:r>
            <a:r>
              <a:rPr lang="en-US" sz="2000" b="1" u="sng" dirty="0" smtClean="0"/>
              <a:t>o</a:t>
            </a:r>
            <a:r>
              <a:rPr lang="en-US" sz="2000" dirty="0" smtClean="0"/>
              <a:t>ther) permission for all users who are not the owner or who don’t belong in the same group as the </a:t>
            </a:r>
            <a:r>
              <a:rPr lang="en-US" sz="2000" dirty="0" smtClean="0"/>
              <a:t>owner.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Each level of permission contains all 3 types of access (</a:t>
            </a:r>
            <a:r>
              <a:rPr lang="en-US" sz="2000" dirty="0" err="1" smtClean="0"/>
              <a:t>r,w,x</a:t>
            </a:r>
            <a:r>
              <a:rPr lang="en-US" sz="2000" dirty="0" smtClean="0"/>
              <a:t>).   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This means that for each file you own, you can set </a:t>
            </a:r>
            <a:r>
              <a:rPr lang="en-US" sz="2000" dirty="0" err="1" smtClean="0"/>
              <a:t>r,w,x</a:t>
            </a:r>
            <a:r>
              <a:rPr lang="en-US" sz="2000" dirty="0" smtClean="0"/>
              <a:t> access for yourself (as owner), </a:t>
            </a:r>
            <a:r>
              <a:rPr lang="en-US" sz="2000" dirty="0" err="1" smtClean="0"/>
              <a:t>r,w,x</a:t>
            </a:r>
            <a:r>
              <a:rPr lang="en-US" sz="2000" dirty="0" smtClean="0"/>
              <a:t> access for users in your group, and </a:t>
            </a:r>
            <a:r>
              <a:rPr lang="en-US" sz="2000" dirty="0" err="1" smtClean="0"/>
              <a:t>r,w,x</a:t>
            </a:r>
            <a:r>
              <a:rPr lang="en-US" sz="2000" dirty="0" smtClean="0"/>
              <a:t> access for all other </a:t>
            </a:r>
            <a:r>
              <a:rPr lang="en-US" sz="2000" dirty="0" smtClean="0"/>
              <a:t>users.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The 3 types of permission at each of the 3 levels make up the 9 characters of the </a:t>
            </a:r>
            <a:r>
              <a:rPr lang="en-US" sz="2000" i="1" dirty="0" smtClean="0">
                <a:solidFill>
                  <a:schemeClr val="bg2"/>
                </a:solidFill>
              </a:rPr>
              <a:t>mode</a:t>
            </a:r>
            <a:r>
              <a:rPr lang="en-US" sz="2000" dirty="0" smtClean="0"/>
              <a:t> of the </a:t>
            </a:r>
            <a:r>
              <a:rPr lang="en-US" sz="2000" dirty="0" smtClean="0"/>
              <a:t>file.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eaLnBrk="1" hangingPunct="1"/>
            <a:r>
              <a:rPr lang="en-US" sz="2800" smtClean="0"/>
              <a:t>Mode</a:t>
            </a:r>
            <a:endParaRPr lang="en-US" sz="20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7848600" cy="56388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The </a:t>
            </a:r>
            <a:r>
              <a:rPr lang="en-US" sz="2000" i="1" dirty="0" smtClean="0">
                <a:solidFill>
                  <a:schemeClr val="bg2"/>
                </a:solidFill>
              </a:rPr>
              <a:t>mode</a:t>
            </a:r>
            <a:r>
              <a:rPr lang="en-US" sz="2000" dirty="0" smtClean="0"/>
              <a:t> of a file shows its access </a:t>
            </a:r>
            <a:r>
              <a:rPr lang="en-US" sz="2000" dirty="0" smtClean="0"/>
              <a:t>permission.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The mode is made of 9 characters, representing the 3 types (</a:t>
            </a:r>
            <a:r>
              <a:rPr lang="en-US" sz="2000" dirty="0" err="1" smtClean="0"/>
              <a:t>r,w,x</a:t>
            </a:r>
            <a:r>
              <a:rPr lang="en-US" sz="2000" dirty="0" smtClean="0"/>
              <a:t>) access for each of the 3 levels of access (</a:t>
            </a:r>
            <a:r>
              <a:rPr lang="en-US" sz="2000" dirty="0" err="1" smtClean="0"/>
              <a:t>u,g,o</a:t>
            </a:r>
            <a:r>
              <a:rPr lang="en-US" sz="2000" dirty="0" smtClean="0"/>
              <a:t>).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The mode of a file can be found in the first column of the long listing of the </a:t>
            </a:r>
            <a:r>
              <a:rPr lang="en-US" sz="2000" dirty="0" smtClean="0"/>
              <a:t>file.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For example:   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</a:rPr>
              <a:t>-</a:t>
            </a:r>
            <a:r>
              <a:rPr lang="en-US" sz="2000" b="1" dirty="0" err="1" smtClean="0">
                <a:solidFill>
                  <a:schemeClr val="bg2"/>
                </a:solidFill>
                <a:latin typeface="Courier New" pitchFamily="49" charset="0"/>
              </a:rPr>
              <a:t>rwxr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</a:rPr>
              <a:t>-</a:t>
            </a:r>
            <a:r>
              <a:rPr lang="en-US" sz="2000" b="1" dirty="0" err="1" smtClean="0">
                <a:solidFill>
                  <a:schemeClr val="bg2"/>
                </a:solidFill>
                <a:latin typeface="Courier New" pitchFamily="49" charset="0"/>
              </a:rPr>
              <a:t>xr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</a:rPr>
              <a:t>-x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The first character is the file type: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	d</a:t>
            </a:r>
            <a:r>
              <a:rPr lang="en-US" sz="2000" dirty="0" smtClean="0"/>
              <a:t> (directory),</a:t>
            </a:r>
            <a:r>
              <a:rPr lang="en-US" sz="2000" dirty="0" smtClean="0">
                <a:solidFill>
                  <a:schemeClr val="bg2"/>
                </a:solidFill>
              </a:rPr>
              <a:t> l</a:t>
            </a:r>
            <a:r>
              <a:rPr lang="en-US" sz="2000" dirty="0" smtClean="0"/>
              <a:t> (link), </a:t>
            </a:r>
            <a:r>
              <a:rPr lang="en-US" sz="2000" dirty="0" smtClean="0">
                <a:solidFill>
                  <a:schemeClr val="bg2"/>
                </a:solidFill>
              </a:rPr>
              <a:t>-</a:t>
            </a:r>
            <a:r>
              <a:rPr lang="en-US" sz="2000" dirty="0" smtClean="0"/>
              <a:t> (regular file)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The next 9 characters are the permissions: the first 3 for user, the middle 3 for group, the last 3 for other. The 3 characters always go in order of read, then write, then execute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If a permission character shows up as</a:t>
            </a:r>
            <a:r>
              <a:rPr lang="en-US" sz="2000" dirty="0" smtClean="0">
                <a:solidFill>
                  <a:schemeClr val="bg2"/>
                </a:solidFill>
              </a:rPr>
              <a:t> r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bg2"/>
                </a:solidFill>
              </a:rPr>
              <a:t>w</a:t>
            </a:r>
            <a:r>
              <a:rPr lang="en-US" sz="2000" dirty="0" smtClean="0"/>
              <a:t>, or </a:t>
            </a:r>
            <a:r>
              <a:rPr lang="en-US" sz="2000" dirty="0" smtClean="0">
                <a:solidFill>
                  <a:schemeClr val="bg2"/>
                </a:solidFill>
              </a:rPr>
              <a:t>x</a:t>
            </a:r>
            <a:r>
              <a:rPr lang="en-US" sz="2000" dirty="0" smtClean="0"/>
              <a:t>, then the corresponding permission type is set. If the permission character shows up as </a:t>
            </a:r>
            <a:r>
              <a:rPr lang="en-US" sz="2000" dirty="0" smtClean="0">
                <a:solidFill>
                  <a:schemeClr val="bg2"/>
                </a:solidFill>
              </a:rPr>
              <a:t>–</a:t>
            </a:r>
            <a:r>
              <a:rPr lang="en-US" sz="2000" dirty="0" smtClean="0"/>
              <a:t> then the corresponding permission is not set.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In the example above: the owner has all 3 </a:t>
            </a:r>
            <a:r>
              <a:rPr lang="en-US" sz="2000" dirty="0" err="1" smtClean="0"/>
              <a:t>r,w,x</a:t>
            </a:r>
            <a:r>
              <a:rPr lang="en-US" sz="2000" dirty="0" smtClean="0"/>
              <a:t> permission, the group and others can only read or execute the </a:t>
            </a:r>
            <a:r>
              <a:rPr lang="en-US" sz="2000" dirty="0" smtClean="0"/>
              <a:t>file.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To See the File Permission</a:t>
            </a:r>
            <a:endParaRPr lang="en-US" sz="24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620000" cy="48768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Use </a:t>
            </a:r>
            <a:r>
              <a:rPr lang="en-US" sz="2000" dirty="0" err="1" smtClean="0">
                <a:solidFill>
                  <a:schemeClr val="hlink"/>
                </a:solidFill>
              </a:rPr>
              <a:t>ls</a:t>
            </a:r>
            <a:r>
              <a:rPr lang="en-US" sz="2000" dirty="0" smtClean="0"/>
              <a:t> to see the permission of a </a:t>
            </a:r>
            <a:r>
              <a:rPr lang="en-US" sz="2000" dirty="0" smtClean="0"/>
              <a:t>file.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Regular file:    </a:t>
            </a:r>
            <a:r>
              <a:rPr lang="en-US" sz="2000" dirty="0" err="1" smtClean="0">
                <a:solidFill>
                  <a:schemeClr val="hlink"/>
                </a:solidFill>
              </a:rPr>
              <a:t>ls</a:t>
            </a:r>
            <a:r>
              <a:rPr lang="en-US" sz="2000" dirty="0" smtClean="0">
                <a:solidFill>
                  <a:schemeClr val="hlink"/>
                </a:solidFill>
              </a:rPr>
              <a:t>  –l   </a:t>
            </a:r>
            <a:r>
              <a:rPr lang="en-US" sz="2000" dirty="0" err="1" smtClean="0">
                <a:solidFill>
                  <a:schemeClr val="hlink"/>
                </a:solidFill>
              </a:rPr>
              <a:t>regFileName</a:t>
            </a:r>
            <a:endParaRPr lang="en-US" sz="2000" dirty="0" smtClean="0">
              <a:solidFill>
                <a:schemeClr val="hlink"/>
              </a:solidFill>
            </a:endParaRPr>
          </a:p>
          <a:p>
            <a:pPr lvl="1" eaLnBrk="1" hangingPunct="1"/>
            <a:r>
              <a:rPr lang="en-US" sz="1800" dirty="0" smtClean="0"/>
              <a:t>The mode starts with a </a:t>
            </a:r>
            <a:r>
              <a:rPr lang="en-US" sz="1800" dirty="0" smtClean="0">
                <a:solidFill>
                  <a:schemeClr val="bg2"/>
                </a:solidFill>
              </a:rPr>
              <a:t>–</a:t>
            </a:r>
            <a:r>
              <a:rPr lang="en-US" sz="1800" dirty="0" smtClean="0"/>
              <a:t> (for regular file), the next 9 characters show the read, write, execute permissions for user, then group, then </a:t>
            </a:r>
            <a:r>
              <a:rPr lang="en-US" sz="1800" dirty="0" smtClean="0"/>
              <a:t>others.</a:t>
            </a:r>
            <a:endParaRPr lang="en-US" sz="1800" dirty="0" smtClean="0"/>
          </a:p>
          <a:p>
            <a:pPr eaLnBrk="1" hangingPunct="1"/>
            <a:r>
              <a:rPr lang="en-US" sz="2000" dirty="0" smtClean="0"/>
              <a:t>Directory:    </a:t>
            </a:r>
            <a:r>
              <a:rPr lang="en-US" sz="2000" dirty="0" err="1" smtClean="0">
                <a:solidFill>
                  <a:schemeClr val="hlink"/>
                </a:solidFill>
              </a:rPr>
              <a:t>ls</a:t>
            </a:r>
            <a:r>
              <a:rPr lang="en-US" sz="2000" dirty="0" smtClean="0">
                <a:solidFill>
                  <a:schemeClr val="hlink"/>
                </a:solidFill>
              </a:rPr>
              <a:t>  –ld  </a:t>
            </a:r>
            <a:r>
              <a:rPr lang="en-US" sz="2000" dirty="0" err="1" smtClean="0">
                <a:solidFill>
                  <a:schemeClr val="hlink"/>
                </a:solidFill>
              </a:rPr>
              <a:t>directoryName</a:t>
            </a:r>
            <a:endParaRPr lang="en-US" sz="2000" dirty="0" smtClean="0">
              <a:solidFill>
                <a:schemeClr val="hlink"/>
              </a:solidFill>
            </a:endParaRPr>
          </a:p>
          <a:p>
            <a:pPr lvl="1" eaLnBrk="1" hangingPunct="1"/>
            <a:r>
              <a:rPr lang="en-US" sz="1800" dirty="0" smtClean="0"/>
              <a:t>The </a:t>
            </a:r>
            <a:r>
              <a:rPr lang="en-US" sz="1800" dirty="0" smtClean="0">
                <a:solidFill>
                  <a:schemeClr val="bg2"/>
                </a:solidFill>
              </a:rPr>
              <a:t>d</a:t>
            </a:r>
            <a:r>
              <a:rPr lang="en-US" sz="1800" dirty="0" smtClean="0"/>
              <a:t> option tells </a:t>
            </a:r>
            <a:r>
              <a:rPr lang="en-US" sz="1800" dirty="0" err="1" smtClean="0">
                <a:solidFill>
                  <a:schemeClr val="hlink"/>
                </a:solidFill>
              </a:rPr>
              <a:t>ls</a:t>
            </a:r>
            <a:r>
              <a:rPr lang="en-US" sz="1800" dirty="0" smtClean="0"/>
              <a:t> to list at the </a:t>
            </a:r>
            <a:r>
              <a:rPr lang="en-US" sz="1800" b="1" u="sng" dirty="0" smtClean="0"/>
              <a:t>d</a:t>
            </a:r>
            <a:r>
              <a:rPr lang="en-US" sz="1800" dirty="0" smtClean="0"/>
              <a:t>irectory level, rather than list the files that are under the </a:t>
            </a:r>
            <a:r>
              <a:rPr lang="en-US" sz="1800" dirty="0" smtClean="0"/>
              <a:t>directory.</a:t>
            </a:r>
            <a:endParaRPr lang="en-US" sz="1800" dirty="0" smtClean="0"/>
          </a:p>
          <a:p>
            <a:pPr lvl="1" eaLnBrk="1" hangingPunct="1"/>
            <a:r>
              <a:rPr lang="en-US" sz="1800" dirty="0" smtClean="0"/>
              <a:t>The mode starts with a </a:t>
            </a:r>
            <a:r>
              <a:rPr lang="en-US" sz="1800" dirty="0" smtClean="0">
                <a:solidFill>
                  <a:schemeClr val="bg2"/>
                </a:solidFill>
              </a:rPr>
              <a:t>d</a:t>
            </a:r>
            <a:r>
              <a:rPr lang="en-US" sz="1800" dirty="0" smtClean="0"/>
              <a:t> (for directory), the next 9 characters show the read, write, execute permissions for user, then group, then </a:t>
            </a:r>
            <a:r>
              <a:rPr lang="en-US" sz="1800" dirty="0" smtClean="0"/>
              <a:t>others.</a:t>
            </a:r>
            <a:endParaRPr lang="en-US" sz="1800" dirty="0" smtClean="0"/>
          </a:p>
          <a:p>
            <a:pPr eaLnBrk="1" hangingPunct="1"/>
            <a:r>
              <a:rPr lang="en-US" sz="2000" dirty="0" smtClean="0"/>
              <a:t>Link:    </a:t>
            </a:r>
            <a:r>
              <a:rPr lang="en-US" sz="2000" dirty="0" err="1" smtClean="0">
                <a:solidFill>
                  <a:schemeClr val="hlink"/>
                </a:solidFill>
              </a:rPr>
              <a:t>ls</a:t>
            </a:r>
            <a:r>
              <a:rPr lang="en-US" sz="2000" dirty="0" smtClean="0">
                <a:solidFill>
                  <a:schemeClr val="hlink"/>
                </a:solidFill>
              </a:rPr>
              <a:t>  –l  </a:t>
            </a:r>
            <a:r>
              <a:rPr lang="en-US" sz="2000" dirty="0" err="1" smtClean="0">
                <a:solidFill>
                  <a:schemeClr val="hlink"/>
                </a:solidFill>
              </a:rPr>
              <a:t>linkName</a:t>
            </a:r>
            <a:endParaRPr lang="en-US" sz="2000" dirty="0" smtClean="0">
              <a:solidFill>
                <a:schemeClr val="hlink"/>
              </a:solidFill>
            </a:endParaRPr>
          </a:p>
          <a:p>
            <a:pPr lvl="1" eaLnBrk="1" hangingPunct="1"/>
            <a:r>
              <a:rPr lang="en-US" sz="1800" dirty="0" smtClean="0"/>
              <a:t>All permissions for links are always </a:t>
            </a:r>
            <a:r>
              <a:rPr lang="en-US" sz="1800" dirty="0" smtClean="0"/>
              <a:t>on.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7363"/>
          </a:xfrm>
        </p:spPr>
        <p:txBody>
          <a:bodyPr/>
          <a:lstStyle/>
          <a:p>
            <a:pPr eaLnBrk="1" hangingPunct="1"/>
            <a:r>
              <a:rPr lang="en-US" sz="2800" smtClean="0"/>
              <a:t>File Access Rights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153400" cy="57150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Whether you can access a file, and what type of access you have, depend on the permission of the file </a:t>
            </a:r>
            <a:r>
              <a:rPr lang="en-US" sz="2000" u="sng" dirty="0" smtClean="0"/>
              <a:t>and</a:t>
            </a:r>
            <a:r>
              <a:rPr lang="en-US" sz="2000" dirty="0" smtClean="0"/>
              <a:t> the permission of all parent directories to which the file belongs.</a:t>
            </a:r>
          </a:p>
          <a:p>
            <a:pPr eaLnBrk="1" hangingPunct="1">
              <a:defRPr/>
            </a:pPr>
            <a:r>
              <a:rPr lang="en-US" sz="2000" dirty="0" smtClean="0"/>
              <a:t>Example1: </a:t>
            </a:r>
            <a:r>
              <a:rPr lang="en-US" sz="2000" dirty="0" err="1" smtClean="0">
                <a:solidFill>
                  <a:schemeClr val="bg2"/>
                </a:solidFill>
              </a:rPr>
              <a:t>fileA</a:t>
            </a:r>
            <a:r>
              <a:rPr lang="en-US" sz="2000" dirty="0" smtClean="0"/>
              <a:t> has </a:t>
            </a:r>
            <a:r>
              <a:rPr lang="en-US" sz="2000" b="1" dirty="0" err="1" smtClean="0">
                <a:solidFill>
                  <a:schemeClr val="bg2"/>
                </a:solidFill>
                <a:latin typeface="Courier New" pitchFamily="49" charset="0"/>
              </a:rPr>
              <a:t>rwxrwxrwx</a:t>
            </a:r>
            <a:r>
              <a:rPr lang="en-US" sz="2000" dirty="0" smtClean="0"/>
              <a:t> permission, but it belongs in directory </a:t>
            </a:r>
            <a:r>
              <a:rPr lang="en-US" sz="2000" dirty="0" err="1" smtClean="0">
                <a:solidFill>
                  <a:schemeClr val="bg2"/>
                </a:solidFill>
              </a:rPr>
              <a:t>dirA</a:t>
            </a:r>
            <a:r>
              <a:rPr lang="en-US" sz="2000" dirty="0" smtClean="0"/>
              <a:t>, which has </a:t>
            </a:r>
            <a:r>
              <a:rPr lang="en-US" sz="2000" b="1" dirty="0" err="1" smtClean="0">
                <a:solidFill>
                  <a:schemeClr val="bg2"/>
                </a:solidFill>
                <a:latin typeface="Courier New" pitchFamily="49" charset="0"/>
              </a:rPr>
              <a:t>rwxr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</a:rPr>
              <a:t>--r--</a:t>
            </a:r>
            <a:r>
              <a:rPr lang="en-US" sz="2000" dirty="0" smtClean="0"/>
              <a:t> permission.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2400" dirty="0" smtClean="0"/>
              <a:t>	- </a:t>
            </a:r>
            <a:r>
              <a:rPr lang="en-US" sz="2000" dirty="0" smtClean="0"/>
              <a:t>If you are not the owner of </a:t>
            </a:r>
            <a:r>
              <a:rPr lang="en-US" sz="2000" dirty="0" err="1" smtClean="0">
                <a:solidFill>
                  <a:schemeClr val="bg2"/>
                </a:solidFill>
              </a:rPr>
              <a:t>fileA</a:t>
            </a:r>
            <a:r>
              <a:rPr lang="en-US" sz="2000" dirty="0" smtClean="0"/>
              <a:t>, you will not be able to access </a:t>
            </a:r>
            <a:r>
              <a:rPr lang="en-US" sz="2000" dirty="0" err="1" smtClean="0">
                <a:solidFill>
                  <a:schemeClr val="bg2"/>
                </a:solidFill>
              </a:rPr>
              <a:t>fileA</a:t>
            </a:r>
            <a:r>
              <a:rPr lang="en-US" sz="2000" dirty="0" smtClean="0"/>
              <a:t> at all because </a:t>
            </a:r>
            <a:r>
              <a:rPr lang="en-US" sz="2000" dirty="0" err="1" smtClean="0">
                <a:solidFill>
                  <a:schemeClr val="bg2"/>
                </a:solidFill>
              </a:rPr>
              <a:t>dirA</a:t>
            </a:r>
            <a:r>
              <a:rPr lang="en-US" sz="2000" dirty="0" smtClean="0"/>
              <a:t> does not give you access to any file under it (no </a:t>
            </a:r>
            <a:r>
              <a:rPr lang="en-US" sz="2000" dirty="0" smtClean="0">
                <a:solidFill>
                  <a:schemeClr val="bg2"/>
                </a:solidFill>
              </a:rPr>
              <a:t>x</a:t>
            </a:r>
            <a:r>
              <a:rPr lang="en-US" sz="2000" dirty="0" smtClean="0"/>
              <a:t> permission</a:t>
            </a:r>
            <a:r>
              <a:rPr lang="en-US" sz="2000" dirty="0" smtClean="0"/>
              <a:t>).</a:t>
            </a:r>
            <a:endParaRPr lang="en-US" sz="2000" dirty="0" smtClean="0"/>
          </a:p>
          <a:p>
            <a:pPr eaLnBrk="1" hangingPunct="1">
              <a:spcBef>
                <a:spcPct val="40000"/>
              </a:spcBef>
              <a:defRPr/>
            </a:pPr>
            <a:r>
              <a:rPr lang="en-US" sz="2000" dirty="0" smtClean="0"/>
              <a:t>Example 2: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</a:rPr>
              <a:t>fileB</a:t>
            </a:r>
            <a:r>
              <a:rPr lang="en-US" sz="2000" dirty="0" smtClean="0"/>
              <a:t> has </a:t>
            </a:r>
            <a:r>
              <a:rPr lang="en-US" sz="2000" b="1" dirty="0" err="1" smtClean="0">
                <a:solidFill>
                  <a:schemeClr val="bg2"/>
                </a:solidFill>
                <a:latin typeface="Courier New" pitchFamily="49" charset="0"/>
              </a:rPr>
              <a:t>rw-rw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</a:rPr>
              <a:t>----</a:t>
            </a:r>
            <a:r>
              <a:rPr lang="en-US" sz="2000" dirty="0" smtClean="0"/>
              <a:t> permission and belongs in directory </a:t>
            </a:r>
            <a:r>
              <a:rPr lang="en-US" sz="2000" dirty="0" err="1" smtClean="0">
                <a:solidFill>
                  <a:schemeClr val="bg2"/>
                </a:solidFill>
              </a:rPr>
              <a:t>dirB</a:t>
            </a:r>
            <a:r>
              <a:rPr lang="en-US" sz="2000" dirty="0" smtClean="0"/>
              <a:t>, which has </a:t>
            </a:r>
            <a:r>
              <a:rPr lang="en-US" sz="2000" b="1" dirty="0" err="1" smtClean="0">
                <a:solidFill>
                  <a:schemeClr val="bg2"/>
                </a:solidFill>
                <a:latin typeface="Courier New" pitchFamily="49" charset="0"/>
              </a:rPr>
              <a:t>rwx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</a:rPr>
              <a:t>--x--x</a:t>
            </a:r>
            <a:r>
              <a:rPr lang="en-US" sz="2000" dirty="0" smtClean="0"/>
              <a:t> permission.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2400" dirty="0" smtClean="0"/>
              <a:t>	</a:t>
            </a:r>
            <a:r>
              <a:rPr lang="en-US" sz="2000" dirty="0" smtClean="0"/>
              <a:t>- If you are in the same group as the owner of </a:t>
            </a:r>
            <a:r>
              <a:rPr lang="en-US" sz="2000" dirty="0" err="1" smtClean="0">
                <a:solidFill>
                  <a:schemeClr val="bg2"/>
                </a:solidFill>
              </a:rPr>
              <a:t>fileB</a:t>
            </a:r>
            <a:r>
              <a:rPr lang="en-US" sz="2000" dirty="0" smtClean="0">
                <a:solidFill>
                  <a:schemeClr val="bg2"/>
                </a:solidFill>
              </a:rPr>
              <a:t>: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2000" dirty="0" smtClean="0"/>
              <a:t>you cannot do a listing of </a:t>
            </a:r>
            <a:r>
              <a:rPr lang="en-US" sz="2000" dirty="0" err="1" smtClean="0">
                <a:solidFill>
                  <a:schemeClr val="bg2"/>
                </a:solidFill>
              </a:rPr>
              <a:t>dirB</a:t>
            </a:r>
            <a:r>
              <a:rPr lang="en-US" sz="2000" dirty="0" smtClean="0"/>
              <a:t> and see </a:t>
            </a:r>
            <a:r>
              <a:rPr lang="en-US" sz="2000" dirty="0" err="1" smtClean="0">
                <a:solidFill>
                  <a:schemeClr val="bg2"/>
                </a:solidFill>
              </a:rPr>
              <a:t>fileB</a:t>
            </a:r>
            <a:r>
              <a:rPr lang="en-US" sz="2000" dirty="0" smtClean="0"/>
              <a:t> (no </a:t>
            </a:r>
            <a:r>
              <a:rPr lang="en-US" sz="2000" dirty="0" smtClean="0">
                <a:solidFill>
                  <a:schemeClr val="bg2"/>
                </a:solidFill>
              </a:rPr>
              <a:t>r</a:t>
            </a:r>
            <a:r>
              <a:rPr lang="en-US" sz="2000" dirty="0" smtClean="0"/>
              <a:t> at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dirB</a:t>
            </a:r>
            <a:r>
              <a:rPr lang="en-US" sz="2000" dirty="0" smtClean="0"/>
              <a:t>).</a:t>
            </a:r>
            <a:endParaRPr lang="en-US" sz="2000" dirty="0" smtClean="0"/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2000" dirty="0" smtClean="0"/>
              <a:t>you can modify </a:t>
            </a:r>
            <a:r>
              <a:rPr lang="en-US" sz="2000" dirty="0" err="1" smtClean="0">
                <a:solidFill>
                  <a:schemeClr val="bg2"/>
                </a:solidFill>
              </a:rPr>
              <a:t>fileB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chemeClr val="bg2"/>
                </a:solidFill>
              </a:rPr>
              <a:t>x</a:t>
            </a:r>
            <a:r>
              <a:rPr lang="en-US" sz="2000" dirty="0" smtClean="0"/>
              <a:t> at </a:t>
            </a:r>
            <a:r>
              <a:rPr lang="en-US" sz="2000" dirty="0" err="1" smtClean="0">
                <a:solidFill>
                  <a:schemeClr val="bg2"/>
                </a:solidFill>
              </a:rPr>
              <a:t>dirB</a:t>
            </a:r>
            <a:r>
              <a:rPr lang="en-US" sz="2000" dirty="0" smtClean="0"/>
              <a:t> and </a:t>
            </a:r>
            <a:r>
              <a:rPr lang="en-US" sz="2000" dirty="0" err="1" smtClean="0">
                <a:solidFill>
                  <a:schemeClr val="bg2"/>
                </a:solidFill>
              </a:rPr>
              <a:t>rw</a:t>
            </a:r>
            <a:r>
              <a:rPr lang="en-US" sz="2000" dirty="0" smtClean="0"/>
              <a:t> at </a:t>
            </a:r>
            <a:r>
              <a:rPr lang="en-US" sz="2000" dirty="0" err="1" smtClean="0">
                <a:solidFill>
                  <a:schemeClr val="bg2"/>
                </a:solidFill>
              </a:rPr>
              <a:t>fileB</a:t>
            </a:r>
            <a:r>
              <a:rPr lang="en-US" sz="2000" dirty="0" smtClean="0"/>
              <a:t>).</a:t>
            </a:r>
            <a:endParaRPr lang="en-US" sz="2000" dirty="0" smtClean="0"/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2000" dirty="0" smtClean="0"/>
              <a:t>you cannot delete </a:t>
            </a:r>
            <a:r>
              <a:rPr lang="en-US" sz="2000" dirty="0" err="1" smtClean="0">
                <a:solidFill>
                  <a:schemeClr val="bg2"/>
                </a:solidFill>
              </a:rPr>
              <a:t>fileB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smtClean="0"/>
              <a:t>(no </a:t>
            </a:r>
            <a:r>
              <a:rPr lang="en-US" sz="2000" dirty="0" smtClean="0">
                <a:solidFill>
                  <a:schemeClr val="bg2"/>
                </a:solidFill>
              </a:rPr>
              <a:t>w</a:t>
            </a:r>
            <a:r>
              <a:rPr lang="en-US" sz="2000" dirty="0" smtClean="0"/>
              <a:t> at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dirB</a:t>
            </a:r>
            <a:r>
              <a:rPr lang="en-US" sz="2000" dirty="0" smtClean="0"/>
              <a:t>).</a:t>
            </a:r>
            <a:endParaRPr lang="en-US" sz="2000" dirty="0" smtClean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dirty="0" smtClean="0"/>
              <a:t>	</a:t>
            </a:r>
            <a:r>
              <a:rPr lang="en-US" sz="2000" dirty="0" smtClean="0"/>
              <a:t>- If you are not in the same group as the owner of </a:t>
            </a:r>
            <a:r>
              <a:rPr lang="en-US" sz="2000" dirty="0" err="1" smtClean="0">
                <a:solidFill>
                  <a:schemeClr val="bg2"/>
                </a:solidFill>
              </a:rPr>
              <a:t>fileB</a:t>
            </a:r>
            <a:r>
              <a:rPr lang="en-US" sz="2000" dirty="0" smtClean="0">
                <a:solidFill>
                  <a:schemeClr val="bg2"/>
                </a:solidFill>
              </a:rPr>
              <a:t>: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2000" dirty="0" smtClean="0"/>
              <a:t>you have no access to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fileB</a:t>
            </a:r>
            <a:r>
              <a:rPr lang="en-US" sz="2000" dirty="0" smtClean="0"/>
              <a:t> (no permission at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fileB</a:t>
            </a:r>
            <a:r>
              <a:rPr lang="en-US" sz="2000" dirty="0" smtClean="0"/>
              <a:t>, and no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US" sz="2000" dirty="0" smtClean="0"/>
              <a:t> at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dirB</a:t>
            </a:r>
            <a:r>
              <a:rPr lang="en-US" sz="2000" dirty="0" smtClean="0"/>
              <a:t> in order to see a listing of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fileB</a:t>
            </a:r>
            <a:r>
              <a:rPr lang="en-US" sz="2000" dirty="0" smtClean="0"/>
              <a:t>).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chmod </a:t>
            </a:r>
            <a:r>
              <a:rPr lang="en-US" sz="2800" smtClean="0">
                <a:solidFill>
                  <a:schemeClr val="tx1"/>
                </a:solidFill>
              </a:rPr>
              <a:t>- Symbolic Format </a:t>
            </a:r>
            <a:r>
              <a:rPr lang="en-US" sz="2000" smtClean="0">
                <a:solidFill>
                  <a:schemeClr val="tx1"/>
                </a:solidFill>
              </a:rPr>
              <a:t>(1 of 3)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78486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A file permission can be changed only by the owner of the file or by system admin with </a:t>
            </a:r>
            <a:r>
              <a:rPr lang="en-US" sz="2000" dirty="0" err="1" smtClean="0">
                <a:solidFill>
                  <a:schemeClr val="bg2"/>
                </a:solidFill>
              </a:rPr>
              <a:t>superuser</a:t>
            </a:r>
            <a:r>
              <a:rPr lang="en-US" sz="2000" dirty="0" smtClean="0"/>
              <a:t> (or </a:t>
            </a:r>
            <a:r>
              <a:rPr lang="en-US" sz="2000" dirty="0" smtClean="0">
                <a:solidFill>
                  <a:schemeClr val="bg2"/>
                </a:solidFill>
              </a:rPr>
              <a:t>root</a:t>
            </a:r>
            <a:r>
              <a:rPr lang="en-US" sz="2000" dirty="0" smtClean="0"/>
              <a:t>) </a:t>
            </a:r>
            <a:r>
              <a:rPr lang="en-US" sz="2000" dirty="0" smtClean="0"/>
              <a:t>privilege.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2000" dirty="0" err="1" smtClean="0">
                <a:solidFill>
                  <a:schemeClr val="hlink"/>
                </a:solidFill>
              </a:rPr>
              <a:t>chmod</a:t>
            </a:r>
            <a:r>
              <a:rPr lang="en-US" sz="2000" dirty="0" smtClean="0"/>
              <a:t>: (for </a:t>
            </a:r>
            <a:r>
              <a:rPr lang="en-US" sz="2000" b="1" u="sng" dirty="0" smtClean="0"/>
              <a:t>ch</a:t>
            </a:r>
            <a:r>
              <a:rPr lang="en-US" sz="2000" dirty="0" smtClean="0"/>
              <a:t>ange </a:t>
            </a:r>
            <a:r>
              <a:rPr lang="en-US" sz="2000" b="1" u="sng" dirty="0" smtClean="0"/>
              <a:t>mod</a:t>
            </a:r>
            <a:r>
              <a:rPr lang="en-US" sz="2000" dirty="0" smtClean="0"/>
              <a:t>e) changes the permission of a </a:t>
            </a:r>
            <a:r>
              <a:rPr lang="en-US" sz="2000" dirty="0" smtClean="0"/>
              <a:t>file.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2000" dirty="0" smtClean="0"/>
              <a:t>2 ways to use </a:t>
            </a:r>
            <a:r>
              <a:rPr lang="en-US" sz="2000" dirty="0" err="1" smtClean="0">
                <a:solidFill>
                  <a:schemeClr val="hlink"/>
                </a:solidFill>
              </a:rPr>
              <a:t>chmod</a:t>
            </a:r>
            <a:r>
              <a:rPr lang="en-US" sz="2000" dirty="0" smtClean="0"/>
              <a:t>:  symbolic and </a:t>
            </a:r>
            <a:r>
              <a:rPr lang="en-US" sz="2000" dirty="0" smtClean="0"/>
              <a:t>absolute.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2000" dirty="0" smtClean="0"/>
              <a:t>Symbolic format for </a:t>
            </a:r>
            <a:r>
              <a:rPr lang="en-US" sz="2000" dirty="0" err="1" smtClean="0">
                <a:solidFill>
                  <a:schemeClr val="hlink"/>
                </a:solidFill>
              </a:rPr>
              <a:t>chmod</a:t>
            </a:r>
            <a:r>
              <a:rPr lang="en-US" sz="2000" dirty="0" smtClean="0"/>
              <a:t>:                                                   	</a:t>
            </a:r>
            <a:r>
              <a:rPr lang="en-US" sz="2000" dirty="0" err="1" smtClean="0">
                <a:solidFill>
                  <a:schemeClr val="hlink"/>
                </a:solidFill>
              </a:rPr>
              <a:t>chmod</a:t>
            </a:r>
            <a:r>
              <a:rPr lang="en-US" sz="2000" dirty="0" smtClean="0">
                <a:solidFill>
                  <a:schemeClr val="hlink"/>
                </a:solidFill>
              </a:rPr>
              <a:t>   who   operator   permission   filename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where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>
                <a:solidFill>
                  <a:schemeClr val="bg2"/>
                </a:solidFill>
              </a:rPr>
              <a:t>who</a:t>
            </a:r>
            <a:r>
              <a:rPr lang="en-US" sz="2000" dirty="0" smtClean="0"/>
              <a:t>:   </a:t>
            </a:r>
            <a:r>
              <a:rPr lang="en-US" sz="2000" dirty="0" smtClean="0">
                <a:solidFill>
                  <a:schemeClr val="hlink"/>
                </a:solidFill>
              </a:rPr>
              <a:t>u</a:t>
            </a:r>
            <a:r>
              <a:rPr lang="en-US" sz="2000" dirty="0" smtClean="0"/>
              <a:t> (</a:t>
            </a:r>
            <a:r>
              <a:rPr lang="en-US" sz="2000" b="1" u="sng" dirty="0" smtClean="0"/>
              <a:t>u</a:t>
            </a:r>
            <a:r>
              <a:rPr lang="en-US" sz="2000" dirty="0" smtClean="0"/>
              <a:t>ser), </a:t>
            </a:r>
            <a:r>
              <a:rPr lang="en-US" sz="2000" dirty="0" smtClean="0">
                <a:solidFill>
                  <a:schemeClr val="hlink"/>
                </a:solidFill>
              </a:rPr>
              <a:t>g</a:t>
            </a:r>
            <a:r>
              <a:rPr lang="en-US" sz="2000" dirty="0" smtClean="0"/>
              <a:t> (</a:t>
            </a:r>
            <a:r>
              <a:rPr lang="en-US" sz="2000" b="1" u="sng" dirty="0" smtClean="0"/>
              <a:t>g</a:t>
            </a:r>
            <a:r>
              <a:rPr lang="en-US" sz="2000" dirty="0" smtClean="0"/>
              <a:t>roup), </a:t>
            </a:r>
            <a:r>
              <a:rPr lang="en-US" sz="2000" dirty="0" smtClean="0">
                <a:solidFill>
                  <a:schemeClr val="hlink"/>
                </a:solidFill>
              </a:rPr>
              <a:t>o</a:t>
            </a:r>
            <a:r>
              <a:rPr lang="en-US" sz="2000" dirty="0" smtClean="0"/>
              <a:t> (</a:t>
            </a:r>
            <a:r>
              <a:rPr lang="en-US" sz="2000" b="1" u="sng" dirty="0" smtClean="0"/>
              <a:t>o</a:t>
            </a:r>
            <a:r>
              <a:rPr lang="en-US" sz="2000" dirty="0" smtClean="0"/>
              <a:t>ther), </a:t>
            </a:r>
            <a:r>
              <a:rPr lang="en-US" sz="2000" dirty="0" smtClean="0">
                <a:solidFill>
                  <a:schemeClr val="hlink"/>
                </a:solidFill>
              </a:rPr>
              <a:t>a</a:t>
            </a:r>
            <a:r>
              <a:rPr lang="en-US" sz="2000" dirty="0" smtClean="0"/>
              <a:t> (</a:t>
            </a:r>
            <a:r>
              <a:rPr lang="en-US" sz="2000" b="1" u="sng" dirty="0" smtClean="0"/>
              <a:t>a</a:t>
            </a:r>
            <a:r>
              <a:rPr lang="en-US" sz="2000" dirty="0" smtClean="0"/>
              <a:t>ll)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a</a:t>
            </a:r>
            <a:r>
              <a:rPr lang="en-US" sz="2000" dirty="0" smtClean="0"/>
              <a:t> means </a:t>
            </a:r>
            <a:r>
              <a:rPr lang="en-US" sz="2000" dirty="0" smtClean="0">
                <a:solidFill>
                  <a:schemeClr val="hlink"/>
                </a:solidFill>
              </a:rPr>
              <a:t>u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hlink"/>
                </a:solidFill>
              </a:rPr>
              <a:t>g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hlink"/>
                </a:solidFill>
              </a:rPr>
              <a:t>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>
                <a:solidFill>
                  <a:schemeClr val="bg2"/>
                </a:solidFill>
              </a:rPr>
              <a:t>operator</a:t>
            </a:r>
            <a:r>
              <a:rPr lang="en-US" sz="2000" dirty="0" smtClean="0"/>
              <a:t>:  </a:t>
            </a:r>
            <a:r>
              <a:rPr lang="en-US" sz="2000" dirty="0" smtClean="0">
                <a:solidFill>
                  <a:schemeClr val="hlink"/>
                </a:solidFill>
              </a:rPr>
              <a:t>+</a:t>
            </a:r>
            <a:r>
              <a:rPr lang="en-US" sz="2000" dirty="0" smtClean="0"/>
              <a:t> (add), </a:t>
            </a:r>
            <a:r>
              <a:rPr lang="en-US" sz="2000" dirty="0" smtClean="0">
                <a:solidFill>
                  <a:schemeClr val="hlink"/>
                </a:solidFill>
              </a:rPr>
              <a:t>-</a:t>
            </a:r>
            <a:r>
              <a:rPr lang="en-US" sz="2000" dirty="0" smtClean="0"/>
              <a:t> (remove), </a:t>
            </a:r>
            <a:r>
              <a:rPr lang="en-US" sz="2000" dirty="0" smtClean="0">
                <a:solidFill>
                  <a:schemeClr val="hlink"/>
                </a:solidFill>
              </a:rPr>
              <a:t>=</a:t>
            </a:r>
            <a:r>
              <a:rPr lang="en-US" sz="2000" dirty="0" smtClean="0"/>
              <a:t> (set)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dirty="0" smtClean="0"/>
              <a:t>For add and remove, the existing permission is modified by the specified add or </a:t>
            </a:r>
            <a:r>
              <a:rPr lang="en-US" sz="2000" dirty="0" smtClean="0"/>
              <a:t>remove.</a:t>
            </a:r>
            <a:endParaRPr lang="en-US" sz="2000" dirty="0" smtClean="0"/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dirty="0" smtClean="0"/>
              <a:t>For set, the existing permission is overwritten by the specified </a:t>
            </a:r>
            <a:r>
              <a:rPr lang="en-US" sz="2000" dirty="0" smtClean="0"/>
              <a:t>permission.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>
                <a:solidFill>
                  <a:schemeClr val="bg2"/>
                </a:solidFill>
              </a:rPr>
              <a:t>permission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chemeClr val="hlink"/>
                </a:solidFill>
              </a:rPr>
              <a:t>r</a:t>
            </a:r>
            <a:r>
              <a:rPr lang="en-US" sz="2000" dirty="0" smtClean="0"/>
              <a:t> (</a:t>
            </a:r>
            <a:r>
              <a:rPr lang="en-US" sz="2000" b="1" u="sng" dirty="0" smtClean="0"/>
              <a:t>r</a:t>
            </a:r>
            <a:r>
              <a:rPr lang="en-US" sz="2000" dirty="0" smtClean="0"/>
              <a:t>ead), </a:t>
            </a:r>
            <a:r>
              <a:rPr lang="en-US" sz="2000" dirty="0" smtClean="0">
                <a:solidFill>
                  <a:schemeClr val="hlink"/>
                </a:solidFill>
              </a:rPr>
              <a:t>w</a:t>
            </a:r>
            <a:r>
              <a:rPr lang="en-US" sz="2000" dirty="0" smtClean="0"/>
              <a:t> (</a:t>
            </a:r>
            <a:r>
              <a:rPr lang="en-US" sz="2000" b="1" u="sng" dirty="0" smtClean="0"/>
              <a:t>w</a:t>
            </a:r>
            <a:r>
              <a:rPr lang="en-US" sz="2000" dirty="0" smtClean="0"/>
              <a:t>rite), </a:t>
            </a:r>
            <a:r>
              <a:rPr lang="en-US" sz="2000" dirty="0" smtClean="0">
                <a:solidFill>
                  <a:schemeClr val="hlink"/>
                </a:solidFill>
              </a:rPr>
              <a:t>x</a:t>
            </a:r>
            <a:r>
              <a:rPr lang="en-US" sz="2000" dirty="0" smtClean="0"/>
              <a:t> (e</a:t>
            </a:r>
            <a:r>
              <a:rPr lang="en-US" sz="2000" b="1" u="sng" dirty="0" smtClean="0"/>
              <a:t>x</a:t>
            </a:r>
            <a:r>
              <a:rPr lang="en-US" sz="2000" dirty="0" smtClean="0"/>
              <a:t>ecute)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>
                <a:solidFill>
                  <a:schemeClr val="bg2"/>
                </a:solidFill>
              </a:rPr>
              <a:t>filename:</a:t>
            </a:r>
            <a:r>
              <a:rPr lang="en-US" sz="2000" dirty="0" smtClean="0"/>
              <a:t> can contain a path and/or can be a file </a:t>
            </a:r>
            <a:r>
              <a:rPr lang="en-US" sz="2000" dirty="0" smtClean="0"/>
              <a:t>list.</a:t>
            </a:r>
            <a:r>
              <a:rPr lang="en-US" sz="2000" dirty="0" smtClean="0"/>
              <a:t>	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who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operator</a:t>
            </a:r>
            <a:r>
              <a:rPr lang="en-US" sz="2000" dirty="0" smtClean="0"/>
              <a:t>, and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permission</a:t>
            </a:r>
            <a:r>
              <a:rPr lang="en-US" sz="2000" dirty="0" smtClean="0"/>
              <a:t> arguments have no space in between them on the command </a:t>
            </a:r>
            <a:r>
              <a:rPr lang="en-US" sz="2000" dirty="0" smtClean="0"/>
              <a:t>line.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1133</Words>
  <Application>Microsoft Office PowerPoint</Application>
  <PresentationFormat>On-screen Show (4:3)</PresentationFormat>
  <Paragraphs>170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Slide 1</vt:lpstr>
      <vt:lpstr>Topics</vt:lpstr>
      <vt:lpstr>File Permissions</vt:lpstr>
      <vt:lpstr>Types of Permissions</vt:lpstr>
      <vt:lpstr>Levels of Permissions</vt:lpstr>
      <vt:lpstr>Mode</vt:lpstr>
      <vt:lpstr>To See the File Permission</vt:lpstr>
      <vt:lpstr>File Access Rights</vt:lpstr>
      <vt:lpstr>chmod - Symbolic Format (1 of 3)</vt:lpstr>
      <vt:lpstr>chmod - Symbolic Format (2 of 3)</vt:lpstr>
      <vt:lpstr>chmod - Symbolic Format (3 of 3)</vt:lpstr>
      <vt:lpstr>chmod – Absolute Format (1 of 2)</vt:lpstr>
      <vt:lpstr>chmod – Absolute Format (2 of 2)</vt:lpstr>
      <vt:lpstr>Default Permission</vt:lpstr>
      <vt:lpstr>umask (1 of 2)</vt:lpstr>
      <vt:lpstr>umask (2 of 2)</vt:lpstr>
    </vt:vector>
  </TitlesOfParts>
  <Company>De Anza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18A Introduction to Linux / Unix</dc:title>
  <dc:creator>cnguyen</dc:creator>
  <cp:lastModifiedBy>Clare</cp:lastModifiedBy>
  <cp:revision>44</cp:revision>
  <dcterms:created xsi:type="dcterms:W3CDTF">2008-07-16T21:48:08Z</dcterms:created>
  <dcterms:modified xsi:type="dcterms:W3CDTF">2016-09-18T18:03:34Z</dcterms:modified>
</cp:coreProperties>
</file>