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58" r:id="rId5"/>
    <p:sldId id="259" r:id="rId6"/>
    <p:sldId id="305" r:id="rId7"/>
    <p:sldId id="260" r:id="rId8"/>
    <p:sldId id="261" r:id="rId9"/>
    <p:sldId id="262" r:id="rId10"/>
    <p:sldId id="264" r:id="rId11"/>
    <p:sldId id="304" r:id="rId12"/>
    <p:sldId id="265" r:id="rId13"/>
    <p:sldId id="306" r:id="rId14"/>
    <p:sldId id="307" r:id="rId15"/>
    <p:sldId id="267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B2158-9FD2-4621-AF36-3B60169F8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E634-6157-486A-9932-27B7A8CF0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F6C4C-C0CA-4F14-9413-FCC662EB7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15-F4D1-4648-AC07-1D552C842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6FD6-CE26-43D1-A515-CB40A2026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3BB5A-1976-464C-A052-FC8528CF8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7C30-8985-4F3A-999C-0CBF47554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B1053-D672-4DD3-9635-D75FB9B84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E42C-D567-46CF-A61A-0743C00BB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903B-BF6D-49D5-A291-B79EF9242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110B-8060-41F1-A59F-67167040C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AB37931-ECFB-4BCC-8810-EF66560E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ourID@voyager.deanza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Communication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Check for Mail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To start:   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</a:p>
          <a:p>
            <a:pPr lvl="1" eaLnBrk="1" hangingPunct="1">
              <a:defRPr/>
            </a:pPr>
            <a:r>
              <a:rPr lang="en-US" sz="2000" dirty="0" smtClean="0"/>
              <a:t>Without an argument,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will be in receive </a:t>
            </a:r>
            <a:r>
              <a:rPr lang="en-US" sz="2000" dirty="0" smtClean="0"/>
              <a:t>mode.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You will </a:t>
            </a:r>
            <a:r>
              <a:rPr lang="en-US" sz="2000" dirty="0" smtClean="0"/>
              <a:t>get a </a:t>
            </a:r>
            <a:r>
              <a:rPr lang="en-US" sz="2000" dirty="0" smtClean="0"/>
              <a:t>message   </a:t>
            </a:r>
            <a:r>
              <a:rPr lang="en-US" sz="2000" dirty="0" smtClean="0">
                <a:solidFill>
                  <a:schemeClr val="bg2"/>
                </a:solidFill>
              </a:rPr>
              <a:t>no mail for </a:t>
            </a:r>
            <a:r>
              <a:rPr lang="en-US" sz="2000" dirty="0" err="1" smtClean="0">
                <a:solidFill>
                  <a:schemeClr val="bg2"/>
                </a:solidFill>
              </a:rPr>
              <a:t>yourID</a:t>
            </a:r>
            <a:r>
              <a:rPr lang="en-US" sz="2000" dirty="0" smtClean="0"/>
              <a:t>     or </a:t>
            </a:r>
            <a:r>
              <a:rPr lang="en-US" sz="2000" dirty="0" smtClean="0"/>
              <a:t>you </a:t>
            </a:r>
            <a:r>
              <a:rPr lang="en-US" sz="2000" dirty="0" smtClean="0"/>
              <a:t>will see a </a:t>
            </a:r>
            <a:r>
              <a:rPr lang="en-US" sz="2000" dirty="0" smtClean="0"/>
              <a:t>mail receive mode header.</a:t>
            </a:r>
          </a:p>
          <a:p>
            <a:pPr eaLnBrk="1" hangingPunct="1">
              <a:defRPr/>
            </a:pPr>
            <a:r>
              <a:rPr lang="en-US" sz="2000" dirty="0" smtClean="0"/>
              <a:t>The header has the fields</a:t>
            </a:r>
            <a:r>
              <a:rPr lang="en-US" sz="2000" dirty="0" smtClean="0"/>
              <a:t>:                             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status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message_num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senderID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date    size    subject</a:t>
            </a:r>
          </a:p>
          <a:p>
            <a:pPr lvl="1" eaLnBrk="1" hangingPunct="1">
              <a:defRPr/>
            </a:pPr>
            <a:r>
              <a:rPr lang="en-US" sz="2000" dirty="0" smtClean="0"/>
              <a:t>The symbol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000" dirty="0" smtClean="0"/>
              <a:t> in front of one of the messages indicates it is the current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status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for new, </a:t>
            </a:r>
            <a:r>
              <a:rPr lang="en-US" sz="2000" dirty="0" smtClean="0">
                <a:solidFill>
                  <a:schemeClr val="bg2"/>
                </a:solidFill>
              </a:rPr>
              <a:t>U</a:t>
            </a:r>
            <a:r>
              <a:rPr lang="en-US" sz="2000" dirty="0" smtClean="0"/>
              <a:t> for unread, </a:t>
            </a:r>
            <a:r>
              <a:rPr lang="en-US" sz="2000" dirty="0" smtClean="0">
                <a:solidFill>
                  <a:schemeClr val="bg2"/>
                </a:solidFill>
              </a:rPr>
              <a:t>blank</a:t>
            </a:r>
            <a:r>
              <a:rPr lang="en-US" sz="2000" dirty="0" smtClean="0"/>
              <a:t> for already </a:t>
            </a:r>
            <a:r>
              <a:rPr lang="en-US" sz="2000" dirty="0" smtClean="0"/>
              <a:t>read.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message_num</a:t>
            </a:r>
            <a:r>
              <a:rPr lang="en-US" sz="2000" dirty="0" smtClean="0"/>
              <a:t> : a number, the numbers are in the order that the mail was </a:t>
            </a:r>
            <a:r>
              <a:rPr lang="en-US" sz="2000" dirty="0" smtClean="0"/>
              <a:t>received.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err="1" smtClean="0">
                <a:solidFill>
                  <a:schemeClr val="bg2"/>
                </a:solidFill>
              </a:rPr>
              <a:t>senderID</a:t>
            </a:r>
            <a:r>
              <a:rPr lang="en-US" sz="2000" dirty="0" smtClean="0"/>
              <a:t> : email address of the person who sent the </a:t>
            </a:r>
            <a:r>
              <a:rPr lang="en-US" sz="2000" dirty="0" smtClean="0"/>
              <a:t>mail.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date</a:t>
            </a:r>
            <a:r>
              <a:rPr lang="en-US" sz="2000" dirty="0" smtClean="0"/>
              <a:t> : the time and date </a:t>
            </a:r>
            <a:r>
              <a:rPr lang="en-US" sz="2000" dirty="0" smtClean="0"/>
              <a:t>received.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size</a:t>
            </a:r>
            <a:r>
              <a:rPr lang="en-US" sz="2000" dirty="0" smtClean="0"/>
              <a:t> : number of lines / </a:t>
            </a:r>
            <a:r>
              <a:rPr lang="en-US" sz="2000" dirty="0" smtClean="0"/>
              <a:t>characters.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subject</a:t>
            </a:r>
            <a:r>
              <a:rPr lang="en-US" sz="2000" dirty="0" smtClean="0"/>
              <a:t> : what the sender put in the subject </a:t>
            </a:r>
            <a:r>
              <a:rPr lang="en-US" sz="2000" dirty="0" smtClean="0"/>
              <a:t>field.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Following the header, you will get the prompt </a:t>
            </a:r>
            <a:r>
              <a:rPr lang="en-US" sz="2000" dirty="0" smtClean="0">
                <a:solidFill>
                  <a:schemeClr val="bg2"/>
                </a:solidFill>
              </a:rPr>
              <a:t>&amp;, </a:t>
            </a:r>
            <a:r>
              <a:rPr lang="en-US" sz="2000" dirty="0" smtClean="0"/>
              <a:t>this means mail is ready for the mail receive mode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Message Number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848600" cy="46783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receive mode commands can optionally accept a message </a:t>
            </a:r>
            <a:r>
              <a:rPr lang="en-US" sz="2000" dirty="0" smtClean="0"/>
              <a:t>number.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If no message number is given, the command applies only to the current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If there is a message number, it can follow the command immediately or with 1 or more space in </a:t>
            </a:r>
            <a:r>
              <a:rPr lang="en-US" sz="2000" dirty="0" smtClean="0"/>
              <a:t>between.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How to use a message number: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8		 </a:t>
            </a:r>
            <a:r>
              <a:rPr lang="en-US" sz="2000" dirty="0" smtClean="0"/>
              <a:t>command will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apply to message </a:t>
            </a:r>
            <a:r>
              <a:rPr lang="en-US" sz="2000" dirty="0" smtClean="0">
                <a:solidFill>
                  <a:schemeClr val="bg2"/>
                </a:solidFill>
              </a:rPr>
              <a:t>8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1,8,6	 </a:t>
            </a:r>
            <a:r>
              <a:rPr lang="en-US" sz="2000" dirty="0" smtClean="0"/>
              <a:t>command will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apply to messages </a:t>
            </a:r>
            <a:r>
              <a:rPr lang="en-US" sz="2000" dirty="0" smtClean="0">
                <a:solidFill>
                  <a:schemeClr val="bg2"/>
                </a:solidFill>
              </a:rPr>
              <a:t>1,8,6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2-5	 </a:t>
            </a:r>
            <a:r>
              <a:rPr lang="en-US" sz="2000" dirty="0" smtClean="0"/>
              <a:t>command will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apply to messages </a:t>
            </a:r>
            <a:r>
              <a:rPr lang="en-US" sz="2000" dirty="0" smtClean="0">
                <a:solidFill>
                  <a:schemeClr val="bg2"/>
                </a:solidFill>
              </a:rPr>
              <a:t>2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chemeClr val="bg2"/>
                </a:solidFill>
              </a:rPr>
              <a:t>5</a:t>
            </a:r>
            <a:r>
              <a:rPr lang="en-US" sz="2000" dirty="0" smtClean="0"/>
              <a:t>, inclusive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$		 </a:t>
            </a:r>
            <a:r>
              <a:rPr lang="en-US" sz="2000" dirty="0" smtClean="0"/>
              <a:t>command will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apply to last message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*		 </a:t>
            </a:r>
            <a:r>
              <a:rPr lang="en-US" sz="2000" dirty="0" smtClean="0"/>
              <a:t>command will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apply to all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Commands </a:t>
            </a:r>
            <a:r>
              <a:rPr lang="en-US" sz="200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Receive mode commands  (the [ ] indicates optional field):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read a message		</a:t>
            </a:r>
            <a:r>
              <a:rPr lang="pt-BR" sz="2000" dirty="0" smtClean="0">
                <a:solidFill>
                  <a:schemeClr val="hlink"/>
                </a:solidFill>
              </a:rPr>
              <a:t>[message_num]  &lt;enter key&gt;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- The message will appear on screen and end with the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pt-BR" sz="2000" dirty="0" smtClean="0"/>
              <a:t>prompt.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see the mail header	</a:t>
            </a:r>
            <a:r>
              <a:rPr lang="pt-BR" sz="2000" dirty="0" smtClean="0">
                <a:solidFill>
                  <a:schemeClr val="hlink"/>
                </a:solidFill>
              </a:rPr>
              <a:t>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- The mail header shows all messages and their </a:t>
            </a:r>
            <a:r>
              <a:rPr lang="pt-BR" sz="2000" dirty="0" smtClean="0"/>
              <a:t>status.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delete			</a:t>
            </a:r>
            <a:r>
              <a:rPr lang="pt-BR" sz="2000" dirty="0" smtClean="0">
                <a:solidFill>
                  <a:schemeClr val="hlink"/>
                </a:solidFill>
              </a:rPr>
              <a:t>d  [message_num]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undo a delete		</a:t>
            </a:r>
            <a:r>
              <a:rPr lang="pt-BR" sz="2000" dirty="0" smtClean="0">
                <a:solidFill>
                  <a:schemeClr val="hlink"/>
                </a:solidFill>
              </a:rPr>
              <a:t>u  [message_num]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	</a:t>
            </a:r>
            <a:r>
              <a:rPr lang="pt-BR" sz="2000" dirty="0" smtClean="0"/>
              <a:t>- Can undo as many deleted messages as you have deleted in the </a:t>
            </a:r>
            <a:r>
              <a:rPr lang="pt-BR" sz="2000" dirty="0" smtClean="0"/>
              <a:t>session.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reply to sender only	</a:t>
            </a:r>
            <a:r>
              <a:rPr lang="pt-BR" sz="2000" dirty="0" smtClean="0">
                <a:solidFill>
                  <a:schemeClr val="hlink"/>
                </a:solidFill>
              </a:rPr>
              <a:t>R  [message_num]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reply to all  		</a:t>
            </a:r>
            <a:r>
              <a:rPr lang="pt-BR" sz="2000" dirty="0" smtClean="0">
                <a:solidFill>
                  <a:schemeClr val="hlink"/>
                </a:solidFill>
              </a:rPr>
              <a:t>r  [message_num]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dirty="0" smtClean="0"/>
              <a:t>Both reply commands will take you to send mode, where you can type your </a:t>
            </a:r>
            <a:r>
              <a:rPr lang="pt-BR" sz="2000" dirty="0" smtClean="0"/>
              <a:t>reply.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dirty="0" smtClean="0"/>
              <a:t>When you send the reply and get out of send mode, you’ll be back in the current receive </a:t>
            </a:r>
            <a:r>
              <a:rPr lang="pt-BR" sz="2000" dirty="0" smtClean="0"/>
              <a:t>mode.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dirty="0" smtClean="0"/>
              <a:t>To bring the original mail into your reply email, use </a:t>
            </a:r>
            <a:r>
              <a:rPr lang="pt-BR" sz="2000" dirty="0" smtClean="0">
                <a:solidFill>
                  <a:schemeClr val="hlink"/>
                </a:solidFill>
              </a:rPr>
              <a:t>~m</a:t>
            </a:r>
            <a:r>
              <a:rPr lang="pt-BR" sz="2000" dirty="0" smtClean="0"/>
              <a:t> in your reply to bring it </a:t>
            </a:r>
            <a:r>
              <a:rPr lang="pt-BR" sz="2000" dirty="0" smtClean="0"/>
              <a:t>in.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pt-BR" sz="20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Commands </a:t>
            </a:r>
            <a:r>
              <a:rPr lang="en-US" sz="200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20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Receive mode commands  (the [ ] indicates optional field):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To forward mail 		</a:t>
            </a:r>
            <a:r>
              <a:rPr lang="pt-BR" sz="2000" dirty="0" smtClean="0">
                <a:solidFill>
                  <a:schemeClr val="hlink"/>
                </a:solidFill>
              </a:rPr>
              <a:t>m  email_addr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This takes you to send </a:t>
            </a:r>
            <a:r>
              <a:rPr lang="pt-BR" sz="2000" dirty="0" smtClean="0"/>
              <a:t>mode.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Then use the </a:t>
            </a:r>
            <a:r>
              <a:rPr lang="pt-BR" sz="2000" dirty="0" smtClean="0">
                <a:solidFill>
                  <a:schemeClr val="hlink"/>
                </a:solidFill>
              </a:rPr>
              <a:t>~m</a:t>
            </a:r>
            <a:r>
              <a:rPr lang="pt-BR" sz="2000" dirty="0" smtClean="0"/>
              <a:t> command of send mode to bring in the message you want to </a:t>
            </a:r>
            <a:r>
              <a:rPr lang="pt-BR" sz="2000" dirty="0" smtClean="0"/>
              <a:t>forward.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You can add any extra message of your own before send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When you send the forwarded message, you’ll get out of send mode and be back in receive </a:t>
            </a:r>
            <a:r>
              <a:rPr lang="pt-BR" sz="2000" dirty="0" smtClean="0"/>
              <a:t>mode.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Save Mail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543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000" dirty="0" smtClean="0"/>
              <a:t>To save and email to a mail folder: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dirty="0" smtClean="0"/>
              <a:t>			      </a:t>
            </a:r>
            <a:r>
              <a:rPr lang="pt-BR" sz="2000" dirty="0" smtClean="0">
                <a:solidFill>
                  <a:schemeClr val="hlink"/>
                </a:solidFill>
              </a:rPr>
              <a:t>s  [msg_num]   folder_name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A mail folder is a text file created by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when you save a mail </a:t>
            </a:r>
            <a:r>
              <a:rPr lang="pt-BR" sz="2000" dirty="0" smtClean="0"/>
              <a:t>message.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If the </a:t>
            </a:r>
            <a:r>
              <a:rPr lang="pt-BR" sz="2000" dirty="0" smtClean="0">
                <a:solidFill>
                  <a:schemeClr val="bg2"/>
                </a:solidFill>
              </a:rPr>
              <a:t>folder_name</a:t>
            </a:r>
            <a:r>
              <a:rPr lang="pt-BR" sz="2000" dirty="0" smtClean="0"/>
              <a:t> is new, the new text file is </a:t>
            </a:r>
            <a:r>
              <a:rPr lang="pt-BR" sz="2000" dirty="0" smtClean="0"/>
              <a:t>created.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If </a:t>
            </a:r>
            <a:r>
              <a:rPr lang="pt-BR" sz="2000" dirty="0" smtClean="0">
                <a:solidFill>
                  <a:schemeClr val="bg2"/>
                </a:solidFill>
              </a:rPr>
              <a:t>folder_name</a:t>
            </a:r>
            <a:r>
              <a:rPr lang="pt-BR" sz="2000" dirty="0" smtClean="0"/>
              <a:t> already exists,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will append the mail message to the text </a:t>
            </a:r>
            <a:r>
              <a:rPr lang="pt-BR" sz="2000" dirty="0" smtClean="0"/>
              <a:t>file.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This text file can be opened by any utility that can open a text file, but it can also conveniently be read by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</a:t>
            </a:r>
            <a:r>
              <a:rPr lang="pt-BR" sz="2000" dirty="0" smtClean="0"/>
              <a:t>itself.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To use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to read this mail folder: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            mail   –f   folder_name</a:t>
            </a:r>
            <a:r>
              <a:rPr lang="pt-BR" sz="2000" dirty="0" smtClean="0"/>
              <a:t>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dirty="0" smtClean="0"/>
              <a:t>	The option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–f</a:t>
            </a:r>
            <a:r>
              <a:rPr lang="pt-BR" sz="2000" dirty="0" smtClean="0"/>
              <a:t> is for </a:t>
            </a:r>
            <a:r>
              <a:rPr lang="pt-BR" sz="2000" dirty="0" smtClean="0"/>
              <a:t>file.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sz="2000" dirty="0" smtClean="0"/>
              <a:t>	Each mail message in the file is displayed like in the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receive </a:t>
            </a:r>
            <a:r>
              <a:rPr lang="pt-BR" sz="2000" dirty="0" smtClean="0"/>
              <a:t>mode.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 dirty="0" smtClean="0"/>
              <a:t>This provides a convenient way for you to sort your email into separate folders and view it with </a:t>
            </a:r>
            <a:r>
              <a:rPr lang="pt-BR" sz="2000" dirty="0" smtClean="0">
                <a:solidFill>
                  <a:schemeClr val="hlink"/>
                </a:solidFill>
              </a:rPr>
              <a:t>mail.</a:t>
            </a:r>
            <a:endParaRPr lang="pt-BR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Exit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000" dirty="0" smtClean="0"/>
              <a:t>To exit out of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  <a:r>
              <a:rPr lang="pt-BR" sz="2000" dirty="0" smtClean="0"/>
              <a:t>: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pt-BR" sz="2000" dirty="0" smtClean="0">
                <a:solidFill>
                  <a:schemeClr val="hlink"/>
                </a:solidFill>
              </a:rPr>
              <a:t>x</a:t>
            </a:r>
            <a:r>
              <a:rPr lang="pt-BR" sz="2000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When you </a:t>
            </a:r>
            <a:r>
              <a:rPr lang="pt-BR" sz="2000" u="sng" dirty="0" smtClean="0"/>
              <a:t>exit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  <a:r>
              <a:rPr lang="pt-BR" sz="2000" dirty="0" smtClean="0"/>
              <a:t> will act as if you had </a:t>
            </a:r>
            <a:r>
              <a:rPr lang="pt-BR" sz="2000" u="sng" dirty="0" smtClean="0"/>
              <a:t>not</a:t>
            </a:r>
            <a:r>
              <a:rPr lang="pt-BR" sz="2000" dirty="0" smtClean="0"/>
              <a:t> opened the current mail </a:t>
            </a:r>
            <a:r>
              <a:rPr lang="pt-BR" sz="2000" dirty="0" smtClean="0"/>
              <a:t>session.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Messages with status N will still be </a:t>
            </a:r>
            <a:r>
              <a:rPr lang="pt-BR" sz="2000" dirty="0" smtClean="0"/>
              <a:t>N.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Messages with status U will still be </a:t>
            </a:r>
            <a:r>
              <a:rPr lang="pt-BR" sz="2000" dirty="0" smtClean="0"/>
              <a:t>U.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Messages that are deleted will be </a:t>
            </a:r>
            <a:r>
              <a:rPr lang="pt-BR" sz="2000" dirty="0" smtClean="0"/>
              <a:t>restored.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Messages that are read will keep their status (U or N</a:t>
            </a:r>
            <a:r>
              <a:rPr lang="pt-BR" sz="2000" dirty="0" smtClean="0"/>
              <a:t>).</a:t>
            </a:r>
            <a:endParaRPr lang="pt-BR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pt-BR" sz="2000" dirty="0" smtClean="0"/>
              <a:t>However, messages that are sent or saved in a folder will still have been sent or saved in a </a:t>
            </a:r>
            <a:r>
              <a:rPr lang="pt-BR" sz="2000" dirty="0" smtClean="0"/>
              <a:t>folder.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				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Receive Mode: Quit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/>
              <a:t>To quit out of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  <a:r>
              <a:rPr lang="pt-BR" sz="2000" dirty="0" smtClean="0"/>
              <a:t>: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pt-BR" sz="2000" dirty="0" smtClean="0">
                <a:solidFill>
                  <a:schemeClr val="hlink"/>
                </a:solidFill>
              </a:rPr>
              <a:t>q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When you </a:t>
            </a:r>
            <a:r>
              <a:rPr lang="en-US" sz="2000" u="sng" dirty="0" smtClean="0"/>
              <a:t>quit,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keeps track of the status of the current </a:t>
            </a:r>
            <a:r>
              <a:rPr lang="en-US" sz="2000" dirty="0" smtClean="0"/>
              <a:t>session.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Therefore messages will have updated </a:t>
            </a:r>
            <a:r>
              <a:rPr lang="en-US" sz="2000" dirty="0" smtClean="0"/>
              <a:t>status.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Messages that are read: go into a folder called </a:t>
            </a:r>
            <a:r>
              <a:rPr lang="en-US" sz="2000" dirty="0" err="1" smtClean="0">
                <a:solidFill>
                  <a:schemeClr val="bg2"/>
                </a:solidFill>
              </a:rPr>
              <a:t>mbox</a:t>
            </a:r>
            <a:r>
              <a:rPr lang="en-US" sz="2000" dirty="0" smtClean="0"/>
              <a:t>, created by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automatically in your home </a:t>
            </a:r>
            <a:r>
              <a:rPr lang="en-US" sz="2000" dirty="0" smtClean="0"/>
              <a:t>directory.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To see these messages, use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to open the folder </a:t>
            </a:r>
            <a:r>
              <a:rPr lang="en-US" sz="2000" dirty="0" err="1" smtClean="0">
                <a:solidFill>
                  <a:schemeClr val="bg2"/>
                </a:solidFill>
              </a:rPr>
              <a:t>mbox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		mail  –f</a:t>
            </a:r>
            <a:r>
              <a:rPr lang="en-US" sz="2000" dirty="0" smtClean="0"/>
              <a:t>      (with no argument)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Messages that are not read: stay in your inbox and marked with status </a:t>
            </a:r>
            <a:r>
              <a:rPr lang="en-US" sz="2000" dirty="0" smtClean="0">
                <a:solidFill>
                  <a:schemeClr val="bg2"/>
                </a:solidFill>
              </a:rPr>
              <a:t>U.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Messages that are saved: go to the folder that you saved </a:t>
            </a:r>
            <a:r>
              <a:rPr lang="en-US" sz="2000" dirty="0" smtClean="0"/>
              <a:t>in.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Messages that are deleted</a:t>
            </a:r>
            <a:r>
              <a:rPr lang="en-US" sz="2000" smtClean="0"/>
              <a:t>: </a:t>
            </a:r>
            <a:r>
              <a:rPr lang="en-US" sz="2000" smtClean="0"/>
              <a:t>gone.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Next Stop: The 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2800" smtClean="0"/>
              <a:t>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743200" y="1447800"/>
            <a:ext cx="4114800" cy="15240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Messaging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write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talk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  <a:r>
              <a:rPr lang="en-US" sz="2000" dirty="0" smtClean="0"/>
              <a:t> send mode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mail</a:t>
            </a:r>
            <a:r>
              <a:rPr lang="en-US" sz="2000" dirty="0" smtClean="0"/>
              <a:t> receive mode</a:t>
            </a:r>
          </a:p>
          <a:p>
            <a:pPr>
              <a:defRPr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Communication with Other Users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Linux is designed to be a multi-user system, so it is appropriate to have utilities that help users communicate within the system as well as outside the </a:t>
            </a:r>
            <a:r>
              <a:rPr lang="en-US" sz="2000" dirty="0" smtClean="0"/>
              <a:t>system.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For quick communication with users within the </a:t>
            </a:r>
            <a:r>
              <a:rPr lang="en-US" sz="2000" dirty="0" smtClean="0"/>
              <a:t>system: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Useful for a quick message between users. The “original” instant messaging </a:t>
            </a:r>
            <a:r>
              <a:rPr lang="en-US" sz="2000" dirty="0" smtClean="0"/>
              <a:t>tool.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Require that both users are currently logged </a:t>
            </a:r>
            <a:r>
              <a:rPr lang="en-US" sz="2000" dirty="0" smtClean="0"/>
              <a:t>in.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Will take over the screen of both </a:t>
            </a:r>
            <a:r>
              <a:rPr lang="en-US" sz="2000" dirty="0" smtClean="0"/>
              <a:t>users.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Since this is not a GUI environment where you can have a window for your work and a different window for messages, </a:t>
            </a:r>
            <a:r>
              <a:rPr lang="en-US" sz="1800" dirty="0" smtClean="0"/>
              <a:t>when </a:t>
            </a:r>
            <a:r>
              <a:rPr lang="en-US" sz="1800" dirty="0" smtClean="0">
                <a:solidFill>
                  <a:schemeClr val="hlink"/>
                </a:solidFill>
              </a:rPr>
              <a:t>write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chemeClr val="hlink"/>
                </a:solidFill>
              </a:rPr>
              <a:t>talk</a:t>
            </a:r>
            <a:r>
              <a:rPr lang="en-US" sz="1800" dirty="0" smtClean="0"/>
              <a:t> runs, your work screen will be suspended </a:t>
            </a:r>
            <a:r>
              <a:rPr lang="en-US" sz="1800" dirty="0" smtClean="0"/>
              <a:t>by messages </a:t>
            </a:r>
            <a:r>
              <a:rPr lang="en-US" sz="1800" dirty="0" smtClean="0"/>
              <a:t>from </a:t>
            </a:r>
            <a:r>
              <a:rPr lang="en-US" sz="1800" dirty="0" smtClean="0">
                <a:solidFill>
                  <a:schemeClr val="hlink"/>
                </a:solidFill>
              </a:rPr>
              <a:t>write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chemeClr val="hlink"/>
                </a:solidFill>
              </a:rPr>
              <a:t>talk.</a:t>
            </a:r>
            <a:endParaRPr 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To communicate with users within the system and outside the </a:t>
            </a:r>
            <a:r>
              <a:rPr lang="en-US" sz="2000" dirty="0" smtClean="0"/>
              <a:t>system: 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This is an email </a:t>
            </a:r>
            <a:r>
              <a:rPr lang="en-US" sz="2000" dirty="0" smtClean="0"/>
              <a:t>tool.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dirty="0" smtClean="0"/>
              <a:t>Only the email sender needs to be currently logged </a:t>
            </a:r>
            <a:r>
              <a:rPr lang="en-US" sz="2000" dirty="0" smtClean="0"/>
              <a:t>in.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write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To start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, type:    </a:t>
            </a:r>
            <a:r>
              <a:rPr lang="en-US" sz="2000" dirty="0" smtClean="0">
                <a:solidFill>
                  <a:schemeClr val="hlink"/>
                </a:solidFill>
              </a:rPr>
              <a:t>write  </a:t>
            </a:r>
            <a:r>
              <a:rPr lang="en-US" sz="2000" dirty="0" err="1" smtClean="0">
                <a:solidFill>
                  <a:schemeClr val="hlink"/>
                </a:solidFill>
              </a:rPr>
              <a:t>userID</a:t>
            </a:r>
            <a:r>
              <a:rPr lang="en-US" sz="2400" dirty="0" smtClean="0"/>
              <a:t>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your work screen is suspended and </a:t>
            </a:r>
            <a:r>
              <a:rPr lang="en-US" sz="2000" dirty="0" smtClean="0"/>
              <a:t>is reserved </a:t>
            </a:r>
            <a:r>
              <a:rPr lang="en-US" sz="2000" dirty="0" smtClean="0"/>
              <a:t>for </a:t>
            </a:r>
            <a:r>
              <a:rPr lang="en-US" sz="2000" dirty="0" smtClean="0"/>
              <a:t>write.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then you type your line of text </a:t>
            </a:r>
            <a:r>
              <a:rPr lang="en-US" sz="2000" dirty="0" smtClean="0"/>
              <a:t>message.    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other user will: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see on screen a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 request message with your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and your text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other user can: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respond by typing  </a:t>
            </a:r>
            <a:r>
              <a:rPr lang="en-US" sz="2000" dirty="0" smtClean="0">
                <a:solidFill>
                  <a:schemeClr val="hlink"/>
                </a:solidFill>
              </a:rPr>
              <a:t>write  </a:t>
            </a:r>
            <a:r>
              <a:rPr lang="en-US" sz="2000" dirty="0" err="1" smtClean="0">
                <a:solidFill>
                  <a:schemeClr val="hlink"/>
                </a:solidFill>
              </a:rPr>
              <a:t>yourID</a:t>
            </a:r>
            <a:r>
              <a:rPr lang="en-US" sz="2000" dirty="0" smtClean="0"/>
              <a:t>    and reply with his/her text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you both now are running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 and can send messages to each </a:t>
            </a:r>
            <a:r>
              <a:rPr lang="en-US" sz="2000" dirty="0" smtClean="0"/>
              <a:t>other.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Or the other user can: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ignore you, in which case you don’t get a message back but you are still in </a:t>
            </a:r>
            <a:r>
              <a:rPr lang="en-US" sz="2000" dirty="0" smtClean="0">
                <a:solidFill>
                  <a:schemeClr val="hlink"/>
                </a:solidFill>
              </a:rPr>
              <a:t>write.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you can choose to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 another message, or ‘get the hint’ and quit </a:t>
            </a:r>
            <a:r>
              <a:rPr lang="en-US" sz="2000" dirty="0" smtClean="0">
                <a:solidFill>
                  <a:schemeClr val="hlink"/>
                </a:solidFill>
              </a:rPr>
              <a:t>write.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To end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control-d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talk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0772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To start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r>
              <a:rPr lang="en-US" sz="2000" dirty="0" smtClean="0"/>
              <a:t>, type: </a:t>
            </a:r>
            <a:r>
              <a:rPr lang="en-US" sz="2000" dirty="0" smtClean="0">
                <a:solidFill>
                  <a:schemeClr val="hlink"/>
                </a:solidFill>
              </a:rPr>
              <a:t>talk </a:t>
            </a:r>
            <a:r>
              <a:rPr lang="en-US" sz="2000" dirty="0" err="1" smtClean="0">
                <a:solidFill>
                  <a:schemeClr val="hlink"/>
                </a:solidFill>
              </a:rPr>
              <a:t>userID</a:t>
            </a:r>
            <a:r>
              <a:rPr lang="en-US" sz="2800" dirty="0" smtClean="0"/>
              <a:t>      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Your work screen is suspended and </a:t>
            </a:r>
            <a:r>
              <a:rPr lang="en-US" sz="2000" dirty="0" smtClean="0"/>
              <a:t>is reserved </a:t>
            </a:r>
            <a:r>
              <a:rPr lang="en-US" sz="2000" dirty="0" smtClean="0"/>
              <a:t>for talk. It is split into 2 halves, for you and for the other </a:t>
            </a:r>
            <a:r>
              <a:rPr lang="en-US" sz="2000" dirty="0" smtClean="0"/>
              <a:t>person.</a:t>
            </a:r>
            <a:endParaRPr lang="en-US" sz="2000" dirty="0" smtClean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Then you type your line of text </a:t>
            </a:r>
            <a:r>
              <a:rPr lang="en-US" sz="2000" dirty="0" smtClean="0"/>
              <a:t>message.     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The other user will: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see a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r>
              <a:rPr lang="en-US" sz="2000" dirty="0" smtClean="0"/>
              <a:t> request message with your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and your text </a:t>
            </a:r>
            <a:r>
              <a:rPr lang="en-US" sz="2000" dirty="0" smtClean="0"/>
              <a:t>message. 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The other user can: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respond by typing  </a:t>
            </a:r>
            <a:r>
              <a:rPr lang="en-US" sz="2000" dirty="0" smtClean="0">
                <a:solidFill>
                  <a:schemeClr val="hlink"/>
                </a:solidFill>
              </a:rPr>
              <a:t>talk  </a:t>
            </a:r>
            <a:r>
              <a:rPr lang="en-US" sz="2000" dirty="0" err="1" smtClean="0">
                <a:solidFill>
                  <a:schemeClr val="hlink"/>
                </a:solidFill>
              </a:rPr>
              <a:t>yourID</a:t>
            </a:r>
            <a:r>
              <a:rPr lang="en-US" sz="2000" dirty="0" smtClean="0"/>
              <a:t>    and reply with his/her text message. His/her screen is also split into 2 halves to show the </a:t>
            </a:r>
            <a:r>
              <a:rPr lang="en-US" sz="2000" dirty="0" smtClean="0"/>
              <a:t>correspondence.</a:t>
            </a:r>
            <a:endParaRPr lang="en-US" sz="2000" dirty="0" smtClean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you both are now using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talk</a:t>
            </a:r>
            <a:r>
              <a:rPr lang="en-US" sz="2000" dirty="0" smtClean="0"/>
              <a:t> to send </a:t>
            </a:r>
            <a:r>
              <a:rPr lang="en-US" sz="2000" dirty="0" smtClean="0"/>
              <a:t>messages.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Or the other user can: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 smtClean="0"/>
              <a:t>ignore you, in which case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r>
              <a:rPr lang="en-US" sz="2000" dirty="0" smtClean="0"/>
              <a:t> will keep requesting a response from this user until you choose to quit out of </a:t>
            </a:r>
            <a:r>
              <a:rPr lang="en-US" sz="2000" dirty="0" smtClean="0">
                <a:solidFill>
                  <a:schemeClr val="hlink"/>
                </a:solidFill>
              </a:rPr>
              <a:t>talk.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sz="2000" dirty="0" smtClean="0"/>
              <a:t>To end: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control-c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mesg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257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To prevent other users from interrupting your work with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r>
              <a:rPr lang="en-US" sz="2000" dirty="0" smtClean="0"/>
              <a:t>, use </a:t>
            </a:r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(for </a:t>
            </a:r>
            <a:r>
              <a:rPr lang="en-US" sz="2000" b="1" u="sng" dirty="0" smtClean="0"/>
              <a:t>mes</a:t>
            </a:r>
            <a:r>
              <a:rPr lang="en-US" sz="2000" dirty="0" smtClean="0"/>
              <a:t>sa</a:t>
            </a:r>
            <a:r>
              <a:rPr lang="en-US" sz="2000" b="1" u="sng" dirty="0" smtClean="0"/>
              <a:t>g</a:t>
            </a:r>
            <a:r>
              <a:rPr lang="en-US" sz="2000" u="sng" dirty="0" smtClean="0"/>
              <a:t>i</a:t>
            </a:r>
            <a:r>
              <a:rPr lang="en-US" sz="2000" dirty="0" smtClean="0"/>
              <a:t>ng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2 ways to use </a:t>
            </a:r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 eaLnBrk="1" hangingPunct="1">
              <a:buFontTx/>
              <a:buChar char="-"/>
            </a:pPr>
            <a:r>
              <a:rPr lang="en-US" sz="2000" dirty="0" smtClean="0"/>
              <a:t>With no argument: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/>
              <a:t>      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2000" dirty="0" smtClean="0"/>
              <a:t>C</a:t>
            </a:r>
            <a:r>
              <a:rPr lang="en-US" sz="2000" dirty="0" smtClean="0"/>
              <a:t>hecking </a:t>
            </a:r>
            <a:r>
              <a:rPr lang="en-US" sz="2000" dirty="0" smtClean="0"/>
              <a:t>messaging status, </a:t>
            </a:r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/>
              <a:t> will return:</a:t>
            </a:r>
          </a:p>
          <a:p>
            <a:pPr lvl="3"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y</a:t>
            </a:r>
            <a:r>
              <a:rPr lang="en-US" dirty="0" smtClean="0"/>
              <a:t>    which means you can receive messages</a:t>
            </a:r>
          </a:p>
          <a:p>
            <a:pPr lvl="3" eaLnBrk="1" hangingPunct="1"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  which means you refuse messages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-   With one argument:</a:t>
            </a:r>
          </a:p>
          <a:p>
            <a:pPr lvl="2" eaLnBrk="1" hangingPunct="1"/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>
                <a:solidFill>
                  <a:schemeClr val="hlink"/>
                </a:solidFill>
              </a:rPr>
              <a:t>  y</a:t>
            </a:r>
            <a:r>
              <a:rPr lang="en-US" sz="2000" dirty="0" smtClean="0"/>
              <a:t>   set messaging to on so you can receive messages (only applies to current session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2" eaLnBrk="1" hangingPunct="1"/>
            <a:r>
              <a:rPr lang="en-US" sz="2000" dirty="0" err="1" smtClean="0">
                <a:solidFill>
                  <a:schemeClr val="hlink"/>
                </a:solidFill>
              </a:rPr>
              <a:t>mesg</a:t>
            </a:r>
            <a:r>
              <a:rPr lang="en-US" sz="2000" dirty="0" smtClean="0">
                <a:solidFill>
                  <a:schemeClr val="hlink"/>
                </a:solidFill>
              </a:rPr>
              <a:t>  n</a:t>
            </a:r>
            <a:r>
              <a:rPr lang="en-US" sz="2000" dirty="0" smtClean="0"/>
              <a:t>   set messaging to off so no messages </a:t>
            </a:r>
            <a:r>
              <a:rPr lang="en-US" sz="2000" dirty="0" smtClean="0"/>
              <a:t>will </a:t>
            </a:r>
            <a:r>
              <a:rPr lang="en-US" sz="2000" dirty="0" smtClean="0"/>
              <a:t>get through (only applies to current session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S</a:t>
            </a:r>
            <a:r>
              <a:rPr lang="en-US" sz="2000" dirty="0" smtClean="0"/>
              <a:t>ee </a:t>
            </a:r>
            <a:r>
              <a:rPr lang="en-US" sz="2000" dirty="0" smtClean="0"/>
              <a:t>The Shell class notes to make this setting apply </a:t>
            </a:r>
            <a:r>
              <a:rPr lang="en-US" sz="2000" dirty="0" smtClean="0"/>
              <a:t>permanently.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</a:t>
            </a: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: the “original” email tool. It is only for emailing text and cannot accept </a:t>
            </a:r>
            <a:r>
              <a:rPr lang="en-US" sz="2000" dirty="0" smtClean="0"/>
              <a:t>attachments.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But it is the basic email that comes with every Linux system, so you can use it when “fancier” emails are not / cannot be </a:t>
            </a:r>
            <a:r>
              <a:rPr lang="en-US" sz="2000" dirty="0" smtClean="0"/>
              <a:t>installed.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On voyager, you have an email account that comes with your Linux account. Your email address is: </a:t>
            </a:r>
            <a:r>
              <a:rPr lang="en-US" sz="2000" dirty="0" smtClean="0">
                <a:hlinkClick r:id="rId2"/>
              </a:rPr>
              <a:t>yourID@voyager.deanza.edu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You can send email to someone within voyager as well as outside </a:t>
            </a:r>
            <a:r>
              <a:rPr lang="en-US" sz="2000" dirty="0" smtClean="0"/>
              <a:t>voyager.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As with other email tool, and unlike </a:t>
            </a:r>
            <a:r>
              <a:rPr lang="en-US" sz="2000" dirty="0" smtClean="0">
                <a:solidFill>
                  <a:schemeClr val="hlink"/>
                </a:solidFill>
              </a:rPr>
              <a:t>write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talk</a:t>
            </a:r>
            <a:r>
              <a:rPr lang="en-US" sz="2000" dirty="0" smtClean="0"/>
              <a:t>, the user you send email to doesn’t have to be currently logged in and his/her messaging status doesn’t affect </a:t>
            </a:r>
            <a:r>
              <a:rPr lang="en-US" sz="2000" dirty="0" smtClean="0"/>
              <a:t>email.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2 modes: </a:t>
            </a:r>
            <a:r>
              <a:rPr lang="en-US" sz="2000" i="1" dirty="0" smtClean="0">
                <a:solidFill>
                  <a:schemeClr val="bg2"/>
                </a:solidFill>
              </a:rPr>
              <a:t>send</a:t>
            </a:r>
            <a:r>
              <a:rPr lang="en-US" sz="2000" dirty="0" smtClean="0"/>
              <a:t> and </a:t>
            </a:r>
            <a:r>
              <a:rPr lang="en-US" sz="2000" i="1" dirty="0" smtClean="0">
                <a:solidFill>
                  <a:schemeClr val="bg2"/>
                </a:solidFill>
              </a:rPr>
              <a:t>receive</a:t>
            </a:r>
          </a:p>
          <a:p>
            <a:pPr eaLnBrk="1" hangingPunct="1"/>
            <a:r>
              <a:rPr lang="en-US" sz="2000" dirty="0" smtClean="0"/>
              <a:t>The mail commands in the next slides are either send mode commands or receive mode </a:t>
            </a:r>
            <a:r>
              <a:rPr lang="en-US" sz="2000" dirty="0" smtClean="0"/>
              <a:t>commands.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Send Mode: How to Send Mail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772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Send mode is used to send </a:t>
            </a:r>
            <a:r>
              <a:rPr lang="en-US" sz="2000" dirty="0" smtClean="0"/>
              <a:t>mail.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To start: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mail   </a:t>
            </a:r>
            <a:r>
              <a:rPr lang="en-US" sz="2000" dirty="0" err="1" smtClean="0">
                <a:solidFill>
                  <a:schemeClr val="hlink"/>
                </a:solidFill>
              </a:rPr>
              <a:t>userID</a:t>
            </a:r>
            <a:r>
              <a:rPr lang="en-US" sz="2000" dirty="0" smtClean="0"/>
              <a:t>        for sending email to a user in the same system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mail   </a:t>
            </a:r>
            <a:r>
              <a:rPr lang="en-US" sz="2000" dirty="0" err="1" smtClean="0">
                <a:solidFill>
                  <a:schemeClr val="hlink"/>
                </a:solidFill>
              </a:rPr>
              <a:t>full_email_address</a:t>
            </a:r>
            <a:r>
              <a:rPr lang="en-US" sz="2000" dirty="0" smtClean="0"/>
              <a:t>     for sending email to someone outside 			            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will respond with: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subject:</a:t>
            </a:r>
            <a:r>
              <a:rPr lang="en-US" sz="2000" dirty="0" smtClean="0"/>
              <a:t>         you can fill in the subject or hit </a:t>
            </a:r>
            <a:r>
              <a:rPr lang="en-US" sz="2000" dirty="0" smtClean="0">
                <a:solidFill>
                  <a:schemeClr val="bg2"/>
                </a:solidFill>
              </a:rPr>
              <a:t>enter</a:t>
            </a:r>
            <a:r>
              <a:rPr lang="en-US" sz="2000" dirty="0" smtClean="0"/>
              <a:t> for no </a:t>
            </a:r>
            <a:r>
              <a:rPr lang="en-US" sz="2000" dirty="0" smtClean="0"/>
              <a:t>subject.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Then start typing the text for your mail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When done: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control-d</a:t>
            </a:r>
            <a:r>
              <a:rPr lang="en-US" sz="2000" dirty="0" smtClean="0"/>
              <a:t>       to send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- </a:t>
            </a:r>
            <a:r>
              <a:rPr lang="en-US" sz="2000" dirty="0" smtClean="0">
                <a:solidFill>
                  <a:schemeClr val="hlink"/>
                </a:solidFill>
              </a:rPr>
              <a:t>mail</a:t>
            </a:r>
            <a:r>
              <a:rPr lang="en-US" sz="2000" dirty="0" smtClean="0"/>
              <a:t> will respond with </a:t>
            </a:r>
            <a:r>
              <a:rPr lang="en-US" sz="2000" dirty="0" smtClean="0">
                <a:solidFill>
                  <a:schemeClr val="hlink"/>
                </a:solidFill>
              </a:rPr>
              <a:t>cc:</a:t>
            </a:r>
            <a:r>
              <a:rPr lang="en-US" sz="2000" dirty="0" smtClean="0"/>
              <a:t>   	you can add addresses for cc,               				or hit </a:t>
            </a:r>
            <a:r>
              <a:rPr lang="en-US" sz="2000" dirty="0" smtClean="0">
                <a:solidFill>
                  <a:schemeClr val="bg2"/>
                </a:solidFill>
              </a:rPr>
              <a:t>enter</a:t>
            </a:r>
            <a:r>
              <a:rPr lang="en-US" sz="2000" dirty="0" smtClean="0"/>
              <a:t> to leave it blank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control-c</a:t>
            </a:r>
            <a:r>
              <a:rPr lang="en-US" sz="2000" dirty="0" smtClean="0"/>
              <a:t>       to cancel and not send (to “kill” a message in Linux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- you will be asked to do </a:t>
            </a:r>
            <a:r>
              <a:rPr lang="en-US" sz="2000" dirty="0" smtClean="0">
                <a:solidFill>
                  <a:schemeClr val="hlink"/>
                </a:solidFill>
              </a:rPr>
              <a:t>control-c</a:t>
            </a:r>
            <a:r>
              <a:rPr lang="en-US" sz="2000" dirty="0" smtClean="0"/>
              <a:t> twice to </a:t>
            </a:r>
            <a:r>
              <a:rPr lang="en-US" sz="2000" dirty="0" smtClean="0"/>
              <a:t>confirm.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Char char="-"/>
            </a:pPr>
            <a:r>
              <a:rPr lang="en-US" sz="2000" dirty="0" smtClean="0"/>
              <a:t>a </a:t>
            </a:r>
            <a:r>
              <a:rPr lang="en-US" sz="2000" dirty="0" smtClean="0"/>
              <a:t>message that is killed will be appended to the file </a:t>
            </a:r>
            <a:r>
              <a:rPr lang="en-US" sz="2000" dirty="0" err="1" smtClean="0">
                <a:solidFill>
                  <a:schemeClr val="bg2"/>
                </a:solidFill>
              </a:rPr>
              <a:t>dead.letter</a:t>
            </a:r>
            <a:r>
              <a:rPr lang="en-US" sz="2000" dirty="0" smtClean="0"/>
              <a:t> in your home </a:t>
            </a:r>
            <a:r>
              <a:rPr lang="en-US" sz="2000" dirty="0" smtClean="0"/>
              <a:t>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4873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mail </a:t>
            </a:r>
            <a:r>
              <a:rPr lang="en-US" sz="2800" smtClean="0">
                <a:solidFill>
                  <a:schemeClr val="tx1"/>
                </a:solidFill>
              </a:rPr>
              <a:t>Send Mode: Commands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Send Mode commands: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Each send mode </a:t>
            </a:r>
            <a:r>
              <a:rPr lang="en-US" sz="2000" dirty="0" smtClean="0"/>
              <a:t>command: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2000" dirty="0" smtClean="0"/>
              <a:t>can be used in the body of the text message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2000" dirty="0" smtClean="0"/>
              <a:t>has to appear on a line by itself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2000" dirty="0" smtClean="0"/>
              <a:t>starts with  </a:t>
            </a:r>
            <a:r>
              <a:rPr lang="en-US" sz="2000" dirty="0" smtClean="0">
                <a:solidFill>
                  <a:schemeClr val="hlink"/>
                </a:solidFill>
              </a:rPr>
              <a:t>~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~v</a:t>
            </a:r>
            <a:r>
              <a:rPr lang="pt-BR" sz="2000" dirty="0" smtClean="0"/>
              <a:t>	use </a:t>
            </a:r>
            <a:r>
              <a:rPr lang="pt-BR" sz="2000" b="1" u="sng" dirty="0" smtClean="0">
                <a:solidFill>
                  <a:schemeClr val="hlink"/>
                </a:solidFill>
              </a:rPr>
              <a:t>v</a:t>
            </a:r>
            <a:r>
              <a:rPr lang="pt-BR" sz="2000" dirty="0" smtClean="0">
                <a:solidFill>
                  <a:schemeClr val="hlink"/>
                </a:solidFill>
              </a:rPr>
              <a:t>i</a:t>
            </a:r>
            <a:r>
              <a:rPr lang="pt-BR" sz="2000" dirty="0" smtClean="0"/>
              <a:t> to edit or to view the mail </a:t>
            </a:r>
            <a:r>
              <a:rPr lang="pt-BR" sz="2000" dirty="0" smtClean="0"/>
              <a:t>message. 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	When done use </a:t>
            </a:r>
            <a:r>
              <a:rPr lang="pt-BR" sz="2000" dirty="0" smtClean="0">
                <a:solidFill>
                  <a:schemeClr val="hlink"/>
                </a:solidFill>
              </a:rPr>
              <a:t>:wq</a:t>
            </a:r>
            <a:r>
              <a:rPr lang="pt-BR" sz="2000" dirty="0" smtClean="0"/>
              <a:t> to exit out of </a:t>
            </a:r>
            <a:r>
              <a:rPr lang="pt-BR" sz="2000" dirty="0" smtClean="0">
                <a:solidFill>
                  <a:schemeClr val="hlink"/>
                </a:solidFill>
              </a:rPr>
              <a:t>vi</a:t>
            </a:r>
            <a:r>
              <a:rPr lang="pt-BR" sz="2000" dirty="0" smtClean="0"/>
              <a:t> and return to </a:t>
            </a:r>
            <a:r>
              <a:rPr lang="pt-BR" sz="2000" dirty="0" smtClean="0">
                <a:solidFill>
                  <a:schemeClr val="hlink"/>
                </a:solidFill>
              </a:rPr>
              <a:t>mail</a:t>
            </a:r>
            <a:r>
              <a:rPr lang="pt-BR" sz="2000" dirty="0" smtClean="0"/>
              <a:t> send 	</a:t>
            </a:r>
            <a:r>
              <a:rPr lang="pt-BR" sz="2000" dirty="0" smtClean="0"/>
              <a:t>mode.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~h</a:t>
            </a:r>
            <a:r>
              <a:rPr lang="pt-BR" sz="2000" dirty="0" smtClean="0"/>
              <a:t>	edit the </a:t>
            </a:r>
            <a:r>
              <a:rPr lang="pt-BR" sz="2000" b="1" u="sng" dirty="0" smtClean="0"/>
              <a:t>h</a:t>
            </a:r>
            <a:r>
              <a:rPr lang="pt-BR" sz="2000" dirty="0" smtClean="0"/>
              <a:t>eader of the mail message.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	You will be prompted to edit the fields: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cc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bcc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~r  filename</a:t>
            </a:r>
            <a:r>
              <a:rPr lang="pt-BR" sz="2000" dirty="0" smtClean="0"/>
              <a:t>	 </a:t>
            </a:r>
            <a:r>
              <a:rPr lang="pt-BR" sz="2000" b="1" u="sng" dirty="0" smtClean="0"/>
              <a:t>r</a:t>
            </a:r>
            <a:r>
              <a:rPr lang="pt-BR" sz="2000" dirty="0" smtClean="0"/>
              <a:t>ead (bring in) an existing text file into the current 		 email </a:t>
            </a:r>
            <a:r>
              <a:rPr lang="pt-BR" sz="2000" dirty="0" smtClean="0"/>
              <a:t>message.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		 </a:t>
            </a:r>
            <a:r>
              <a:rPr lang="pt-BR" sz="2000" dirty="0" smtClean="0">
                <a:solidFill>
                  <a:schemeClr val="bg2"/>
                </a:solidFill>
              </a:rPr>
              <a:t>filename</a:t>
            </a:r>
            <a:r>
              <a:rPr lang="pt-BR" sz="2000" dirty="0" smtClean="0"/>
              <a:t> can have a </a:t>
            </a:r>
            <a:r>
              <a:rPr lang="pt-BR" sz="2000" dirty="0" smtClean="0"/>
              <a:t>path.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pt-BR" sz="2000" dirty="0" smtClean="0">
                <a:solidFill>
                  <a:schemeClr val="hlink"/>
                </a:solidFill>
              </a:rPr>
              <a:t>~m mesg_num</a:t>
            </a:r>
            <a:r>
              <a:rPr lang="pt-BR" sz="2000" dirty="0" smtClean="0"/>
              <a:t>    </a:t>
            </a:r>
            <a:r>
              <a:rPr lang="pt-BR" sz="2000" b="1" u="sng" dirty="0" smtClean="0"/>
              <a:t>m</a:t>
            </a:r>
            <a:r>
              <a:rPr lang="pt-BR" sz="2000" dirty="0" smtClean="0"/>
              <a:t>ail (bring in) an existing email into the current 		       email </a:t>
            </a:r>
            <a:r>
              <a:rPr lang="pt-BR" sz="2000" dirty="0" smtClean="0"/>
              <a:t>message.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000" dirty="0" smtClean="0"/>
              <a:t>			       </a:t>
            </a:r>
            <a:r>
              <a:rPr lang="pt-BR" sz="2000" dirty="0" smtClean="0">
                <a:solidFill>
                  <a:schemeClr val="bg2"/>
                </a:solidFill>
              </a:rPr>
              <a:t>mesg_num</a:t>
            </a:r>
            <a:r>
              <a:rPr lang="pt-BR" sz="2000" dirty="0" smtClean="0"/>
              <a:t> is the </a:t>
            </a:r>
            <a:r>
              <a:rPr lang="pt-BR" sz="2000" dirty="0" smtClean="0"/>
              <a:t>number </a:t>
            </a:r>
            <a:r>
              <a:rPr lang="pt-BR" sz="2000" dirty="0" smtClean="0"/>
              <a:t>of the existing email in 		       the 	receive </a:t>
            </a:r>
            <a:r>
              <a:rPr lang="pt-BR" sz="2000" dirty="0" smtClean="0"/>
              <a:t>mode.</a:t>
            </a:r>
            <a:endParaRPr lang="pt-BR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1005</Words>
  <Application>Microsoft Office PowerPoint</Application>
  <PresentationFormat>On-screen Show (4:3)</PresentationFormat>
  <Paragraphs>174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Topics</vt:lpstr>
      <vt:lpstr>Communication with Other Users</vt:lpstr>
      <vt:lpstr>write</vt:lpstr>
      <vt:lpstr>talk</vt:lpstr>
      <vt:lpstr>mesg</vt:lpstr>
      <vt:lpstr>mail</vt:lpstr>
      <vt:lpstr>mail Send Mode: How to Send Mail</vt:lpstr>
      <vt:lpstr>mail Send Mode: Commands</vt:lpstr>
      <vt:lpstr>mail Receive Mode: Check for Mail</vt:lpstr>
      <vt:lpstr>mail Receive Mode: Message Number</vt:lpstr>
      <vt:lpstr>mail Receive Mode: Commands (1 of 2)</vt:lpstr>
      <vt:lpstr>mail Receive Mode: Commands (2 of 2)</vt:lpstr>
      <vt:lpstr>mail Receive Mode: Save Mail</vt:lpstr>
      <vt:lpstr>mail Receive Mode: Exit</vt:lpstr>
      <vt:lpstr>mail Receive Mode: Quit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41</cp:revision>
  <dcterms:created xsi:type="dcterms:W3CDTF">2008-07-16T21:48:08Z</dcterms:created>
  <dcterms:modified xsi:type="dcterms:W3CDTF">2016-09-18T21:25:40Z</dcterms:modified>
</cp:coreProperties>
</file>