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7" r:id="rId4"/>
    <p:sldId id="258" r:id="rId5"/>
    <p:sldId id="259" r:id="rId6"/>
    <p:sldId id="260" r:id="rId7"/>
    <p:sldId id="261" r:id="rId8"/>
    <p:sldId id="262" r:id="rId9"/>
    <p:sldId id="263" r:id="rId10"/>
    <p:sldId id="304" r:id="rId11"/>
    <p:sldId id="264" r:id="rId12"/>
    <p:sldId id="265" r:id="rId13"/>
    <p:sldId id="305" r:id="rId14"/>
    <p:sldId id="267" r:id="rId15"/>
    <p:sldId id="268" r:id="rId16"/>
    <p:sldId id="269" r:id="rId17"/>
    <p:sldId id="270" r:id="rId18"/>
    <p:sldId id="271" r:id="rId19"/>
    <p:sldId id="272" r:id="rId20"/>
    <p:sldId id="273" r:id="rId21"/>
    <p:sldId id="274" r:id="rId22"/>
    <p:sldId id="275" r:id="rId23"/>
    <p:sldId id="276" r:id="rId24"/>
    <p:sldId id="306" r:id="rId25"/>
    <p:sldId id="277" r:id="rId26"/>
    <p:sldId id="278" r:id="rId27"/>
    <p:sldId id="279" r:id="rId28"/>
    <p:sldId id="28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43"/>
  </p:normalViewPr>
  <p:slideViewPr>
    <p:cSldViewPr>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F90DC9-D0EC-451B-ADC7-D7672094F43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0A2ED1-EB53-47A9-AD81-9E7ED6F5AB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955909-FA30-4FE2-B757-3D13CA49E0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71F612-DA3E-49B5-ACE5-A71CDB233B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A756D5-5505-4A85-BF44-C74700977C9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28AEAB-34B1-4B88-B45D-5F2842509AF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E4CFE06-7B06-4A2A-B612-9133A583036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4A9C24-3293-4E12-A9F9-F14CD849CA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A3A79E7-4BEA-4A9A-9CCD-6DF8FB5AFB2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0768C0-8F55-4A0F-ADB1-08F6B198842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2C2D78-9BD8-4870-AC6E-CE8B6ABF3B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473EFD0D-E657-4E47-8EFB-08836850A9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a:solidFill>
                  <a:schemeClr val="tx2"/>
                </a:solidFill>
              </a:rPr>
              <a:t>CIS 18A</a:t>
            </a:r>
            <a:br>
              <a:rPr lang="en-US" sz="2800">
                <a:solidFill>
                  <a:schemeClr val="tx2"/>
                </a:solidFill>
              </a:rPr>
            </a:br>
            <a:r>
              <a:rPr lang="en-US" sz="2800">
                <a:solidFill>
                  <a:schemeClr val="tx2"/>
                </a:solidFill>
              </a:rPr>
              <a:t>Introduction to Linux / Unix</a:t>
            </a:r>
            <a:r>
              <a:rPr lang="en-US" sz="3200">
                <a:solidFill>
                  <a:schemeClr val="tx2"/>
                </a:solidFill>
              </a:rPr>
              <a:t/>
            </a:r>
            <a:br>
              <a:rPr lang="en-US" sz="3200">
                <a:solidFill>
                  <a:schemeClr val="tx2"/>
                </a:solidFill>
              </a:rPr>
            </a:br>
            <a:r>
              <a:rPr lang="en-US" sz="3200">
                <a:solidFill>
                  <a:schemeClr val="tx2"/>
                </a:solidFill>
              </a:rPr>
              <a:t/>
            </a:r>
            <a:br>
              <a:rPr lang="en-US" sz="3200">
                <a:solidFill>
                  <a:schemeClr val="tx2"/>
                </a:solidFill>
              </a:rPr>
            </a:br>
            <a:r>
              <a:rPr lang="en-US" sz="3200">
                <a:solidFill>
                  <a:schemeClr val="tx2"/>
                </a:solidFill>
              </a:rPr>
              <a:t>The Shell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487362"/>
          </a:xfrm>
        </p:spPr>
        <p:txBody>
          <a:bodyPr/>
          <a:lstStyle/>
          <a:p>
            <a:pPr eaLnBrk="1" hangingPunct="1"/>
            <a:r>
              <a:rPr lang="en-US" sz="2800" smtClean="0"/>
              <a:t>Multiple Commands on a Command Line </a:t>
            </a:r>
            <a:r>
              <a:rPr lang="en-US" sz="2000" smtClean="0"/>
              <a:t>(2 of 2)</a:t>
            </a:r>
          </a:p>
        </p:txBody>
      </p:sp>
      <p:sp>
        <p:nvSpPr>
          <p:cNvPr id="11267" name="Rectangle 3"/>
          <p:cNvSpPr>
            <a:spLocks noGrp="1" noChangeArrowheads="1"/>
          </p:cNvSpPr>
          <p:nvPr>
            <p:ph type="body" idx="1"/>
          </p:nvPr>
        </p:nvSpPr>
        <p:spPr>
          <a:xfrm>
            <a:off x="457200" y="762000"/>
            <a:ext cx="8229600" cy="5715000"/>
          </a:xfrm>
        </p:spPr>
        <p:txBody>
          <a:bodyPr/>
          <a:lstStyle/>
          <a:p>
            <a:pPr eaLnBrk="1" hangingPunct="1">
              <a:lnSpc>
                <a:spcPct val="90000"/>
              </a:lnSpc>
              <a:buFontTx/>
              <a:buNone/>
            </a:pPr>
            <a:r>
              <a:rPr lang="en-US" sz="2000" u="sng" dirty="0" smtClean="0"/>
              <a:t>B.  Commands that are independent from each other</a:t>
            </a:r>
          </a:p>
          <a:p>
            <a:pPr eaLnBrk="1" hangingPunct="1">
              <a:lnSpc>
                <a:spcPct val="90000"/>
              </a:lnSpc>
            </a:pPr>
            <a:r>
              <a:rPr lang="en-US" sz="2000" dirty="0" smtClean="0"/>
              <a:t>You can have multiple commands on the same command line, but the commands are </a:t>
            </a:r>
            <a:r>
              <a:rPr lang="en-US" sz="2000" i="1" dirty="0" smtClean="0"/>
              <a:t>independent</a:t>
            </a:r>
            <a:r>
              <a:rPr lang="en-US" sz="2000" dirty="0" smtClean="0"/>
              <a:t> from each other. </a:t>
            </a:r>
          </a:p>
          <a:p>
            <a:pPr eaLnBrk="1" hangingPunct="1">
              <a:lnSpc>
                <a:spcPct val="90000"/>
              </a:lnSpc>
            </a:pPr>
            <a:r>
              <a:rPr lang="en-US" sz="2000" dirty="0" smtClean="0"/>
              <a:t>Format:   </a:t>
            </a:r>
            <a:r>
              <a:rPr lang="en-US" sz="2000" dirty="0" smtClean="0">
                <a:solidFill>
                  <a:schemeClr val="hlink"/>
                </a:solidFill>
              </a:rPr>
              <a:t>command1 ;  command2  ;   command3</a:t>
            </a:r>
          </a:p>
          <a:p>
            <a:pPr lvl="1" eaLnBrk="1" hangingPunct="1">
              <a:lnSpc>
                <a:spcPct val="90000"/>
              </a:lnSpc>
              <a:spcBef>
                <a:spcPct val="10000"/>
              </a:spcBef>
            </a:pPr>
            <a:r>
              <a:rPr lang="en-US" sz="2000" dirty="0" smtClean="0">
                <a:solidFill>
                  <a:schemeClr val="bg2"/>
                </a:solidFill>
              </a:rPr>
              <a:t>command1</a:t>
            </a:r>
            <a:r>
              <a:rPr lang="en-US" sz="2000" dirty="0" smtClean="0"/>
              <a:t>, </a:t>
            </a:r>
            <a:r>
              <a:rPr lang="en-US" sz="2000" dirty="0" smtClean="0">
                <a:solidFill>
                  <a:schemeClr val="bg2"/>
                </a:solidFill>
              </a:rPr>
              <a:t>command2</a:t>
            </a:r>
            <a:r>
              <a:rPr lang="en-US" sz="2000" dirty="0" smtClean="0"/>
              <a:t>, </a:t>
            </a:r>
            <a:r>
              <a:rPr lang="en-US" sz="2000" dirty="0" smtClean="0">
                <a:solidFill>
                  <a:schemeClr val="bg2"/>
                </a:solidFill>
              </a:rPr>
              <a:t>command3</a:t>
            </a:r>
            <a:r>
              <a:rPr lang="en-US" sz="2000" dirty="0" smtClean="0"/>
              <a:t> are different commands with options and arguments, if necessary.</a:t>
            </a:r>
          </a:p>
          <a:p>
            <a:pPr lvl="1" eaLnBrk="1" hangingPunct="1">
              <a:lnSpc>
                <a:spcPct val="90000"/>
              </a:lnSpc>
              <a:spcBef>
                <a:spcPct val="10000"/>
              </a:spcBef>
            </a:pPr>
            <a:r>
              <a:rPr lang="en-US" sz="2000" dirty="0" smtClean="0"/>
              <a:t>The command line above runs the same way as if you type the 3 commands on 3 separate command lines.</a:t>
            </a:r>
          </a:p>
          <a:p>
            <a:pPr eaLnBrk="1" hangingPunct="1">
              <a:lnSpc>
                <a:spcPct val="90000"/>
              </a:lnSpc>
            </a:pPr>
            <a:r>
              <a:rPr lang="en-US" sz="2000" dirty="0" smtClean="0"/>
              <a:t>Most of the time, each independent command should be put on a separate command line. This causes the output of each command to immediately follow the command line, making it easier to distinguish the output.</a:t>
            </a:r>
          </a:p>
          <a:p>
            <a:pPr eaLnBrk="1" hangingPunct="1">
              <a:lnSpc>
                <a:spcPct val="90000"/>
              </a:lnSpc>
            </a:pPr>
            <a:r>
              <a:rPr lang="en-US" sz="2000" dirty="0" smtClean="0"/>
              <a:t>Putting 2 or more independent commands on the same command line is useful when:</a:t>
            </a:r>
          </a:p>
          <a:p>
            <a:pPr lvl="1" eaLnBrk="1" hangingPunct="1">
              <a:lnSpc>
                <a:spcPct val="90000"/>
              </a:lnSpc>
              <a:spcBef>
                <a:spcPct val="10000"/>
              </a:spcBef>
            </a:pPr>
            <a:r>
              <a:rPr lang="en-US" sz="2000" dirty="0" smtClean="0"/>
              <a:t>the 2 commands complement each other and there aren’t that many output lines combined.  For example:    </a:t>
            </a:r>
            <a:r>
              <a:rPr lang="en-US" sz="2000" dirty="0" err="1" smtClean="0">
                <a:solidFill>
                  <a:schemeClr val="hlink"/>
                </a:solidFill>
              </a:rPr>
              <a:t>cd</a:t>
            </a:r>
            <a:r>
              <a:rPr lang="en-US" sz="2000" dirty="0" smtClean="0">
                <a:solidFill>
                  <a:schemeClr val="hlink"/>
                </a:solidFill>
              </a:rPr>
              <a:t>;  </a:t>
            </a:r>
            <a:r>
              <a:rPr lang="en-US" sz="2000" dirty="0" err="1" smtClean="0">
                <a:solidFill>
                  <a:schemeClr val="hlink"/>
                </a:solidFill>
              </a:rPr>
              <a:t>pwd</a:t>
            </a:r>
            <a:endParaRPr lang="en-US" sz="2000" dirty="0" smtClean="0">
              <a:solidFill>
                <a:schemeClr val="hlink"/>
              </a:solidFill>
            </a:endParaRPr>
          </a:p>
          <a:p>
            <a:pPr lvl="1" eaLnBrk="1" hangingPunct="1">
              <a:lnSpc>
                <a:spcPct val="90000"/>
              </a:lnSpc>
              <a:spcBef>
                <a:spcPct val="10000"/>
              </a:spcBef>
            </a:pPr>
            <a:r>
              <a:rPr lang="en-US" sz="2000" dirty="0" smtClean="0"/>
              <a:t>The independent commands all have output or error that should be redirected together into 1 file.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487362"/>
          </a:xfrm>
        </p:spPr>
        <p:txBody>
          <a:bodyPr/>
          <a:lstStyle/>
          <a:p>
            <a:pPr eaLnBrk="1" hangingPunct="1"/>
            <a:r>
              <a:rPr lang="en-US" sz="2800" smtClean="0"/>
              <a:t>Command Grouping</a:t>
            </a:r>
          </a:p>
        </p:txBody>
      </p:sp>
      <p:sp>
        <p:nvSpPr>
          <p:cNvPr id="12291" name="Rectangle 3"/>
          <p:cNvSpPr>
            <a:spLocks noGrp="1" noChangeArrowheads="1"/>
          </p:cNvSpPr>
          <p:nvPr>
            <p:ph type="body" idx="1"/>
          </p:nvPr>
        </p:nvSpPr>
        <p:spPr>
          <a:xfrm>
            <a:off x="685800" y="914400"/>
            <a:ext cx="7924800" cy="4525963"/>
          </a:xfrm>
        </p:spPr>
        <p:txBody>
          <a:bodyPr/>
          <a:lstStyle/>
          <a:p>
            <a:pPr eaLnBrk="1" hangingPunct="1"/>
            <a:r>
              <a:rPr lang="en-US" sz="2000" dirty="0" smtClean="0"/>
              <a:t>When multiple, independent commands need to have all their output or all their error redirected to the same file, use command grouping.</a:t>
            </a:r>
          </a:p>
          <a:p>
            <a:pPr eaLnBrk="1" hangingPunct="1"/>
            <a:r>
              <a:rPr lang="en-US" sz="2000" dirty="0" smtClean="0"/>
              <a:t>Format:   </a:t>
            </a:r>
            <a:r>
              <a:rPr lang="en-US" sz="2000" dirty="0" smtClean="0">
                <a:solidFill>
                  <a:schemeClr val="hlink"/>
                </a:solidFill>
              </a:rPr>
              <a:t>( command1;  command2 )  &gt;   </a:t>
            </a:r>
            <a:r>
              <a:rPr lang="en-US" sz="2000" dirty="0" err="1" smtClean="0">
                <a:solidFill>
                  <a:schemeClr val="hlink"/>
                </a:solidFill>
              </a:rPr>
              <a:t>outputFile</a:t>
            </a:r>
            <a:endParaRPr lang="en-US" sz="2000" dirty="0" smtClean="0">
              <a:solidFill>
                <a:schemeClr val="hlink"/>
              </a:solidFill>
            </a:endParaRPr>
          </a:p>
          <a:p>
            <a:pPr lvl="1" eaLnBrk="1" hangingPunct="1">
              <a:spcBef>
                <a:spcPct val="10000"/>
              </a:spcBef>
            </a:pPr>
            <a:r>
              <a:rPr lang="en-US" sz="2000" dirty="0" smtClean="0">
                <a:solidFill>
                  <a:schemeClr val="bg2"/>
                </a:solidFill>
              </a:rPr>
              <a:t>command1</a:t>
            </a:r>
            <a:r>
              <a:rPr lang="en-US" sz="2000" dirty="0" smtClean="0"/>
              <a:t>, </a:t>
            </a:r>
            <a:r>
              <a:rPr lang="en-US" sz="2000" dirty="0" smtClean="0">
                <a:solidFill>
                  <a:schemeClr val="bg2"/>
                </a:solidFill>
              </a:rPr>
              <a:t>command2 </a:t>
            </a:r>
            <a:r>
              <a:rPr lang="en-US" sz="2000" dirty="0" smtClean="0"/>
              <a:t>are different commands with options and arguments, if necessary.</a:t>
            </a:r>
          </a:p>
          <a:p>
            <a:pPr lvl="1" eaLnBrk="1" hangingPunct="1">
              <a:spcBef>
                <a:spcPct val="10000"/>
              </a:spcBef>
            </a:pPr>
            <a:r>
              <a:rPr lang="en-US" sz="2000" dirty="0" smtClean="0"/>
              <a:t>The parentheses </a:t>
            </a:r>
            <a:r>
              <a:rPr lang="en-US" sz="2000" dirty="0" smtClean="0">
                <a:solidFill>
                  <a:schemeClr val="hlink"/>
                </a:solidFill>
              </a:rPr>
              <a:t>( )</a:t>
            </a:r>
            <a:r>
              <a:rPr lang="en-US" sz="2000" dirty="0" smtClean="0"/>
              <a:t> tell the shell to group the commands together.</a:t>
            </a:r>
          </a:p>
          <a:p>
            <a:pPr lvl="1" eaLnBrk="1" hangingPunct="1"/>
            <a:r>
              <a:rPr lang="en-US" sz="2000" dirty="0" smtClean="0"/>
              <a:t>The shell runs </a:t>
            </a:r>
            <a:r>
              <a:rPr lang="en-US" sz="2000" dirty="0" smtClean="0">
                <a:solidFill>
                  <a:schemeClr val="bg2"/>
                </a:solidFill>
              </a:rPr>
              <a:t>command1</a:t>
            </a:r>
            <a:r>
              <a:rPr lang="en-US" sz="2000" dirty="0" smtClean="0"/>
              <a:t> and then runs </a:t>
            </a:r>
            <a:r>
              <a:rPr lang="en-US" sz="2000" dirty="0" smtClean="0">
                <a:solidFill>
                  <a:schemeClr val="bg2"/>
                </a:solidFill>
              </a:rPr>
              <a:t>command2</a:t>
            </a:r>
            <a:r>
              <a:rPr lang="en-US" sz="2000" dirty="0" smtClean="0"/>
              <a:t>. The output of </a:t>
            </a:r>
            <a:r>
              <a:rPr lang="en-US" sz="2000" dirty="0" smtClean="0">
                <a:solidFill>
                  <a:schemeClr val="bg2"/>
                </a:solidFill>
              </a:rPr>
              <a:t>command1</a:t>
            </a:r>
            <a:r>
              <a:rPr lang="en-US" sz="2000" dirty="0" smtClean="0"/>
              <a:t> is redirected to </a:t>
            </a:r>
            <a:r>
              <a:rPr lang="en-US" sz="2000" dirty="0" err="1" smtClean="0">
                <a:solidFill>
                  <a:schemeClr val="bg2"/>
                </a:solidFill>
              </a:rPr>
              <a:t>outputFile</a:t>
            </a:r>
            <a:r>
              <a:rPr lang="en-US" sz="2000" dirty="0" smtClean="0"/>
              <a:t> and the output. of </a:t>
            </a:r>
            <a:r>
              <a:rPr lang="en-US" sz="2000" dirty="0" smtClean="0">
                <a:solidFill>
                  <a:schemeClr val="bg2"/>
                </a:solidFill>
              </a:rPr>
              <a:t>command2</a:t>
            </a:r>
            <a:r>
              <a:rPr lang="en-US" sz="2000" dirty="0" smtClean="0"/>
              <a:t> is automatically appended to </a:t>
            </a:r>
            <a:r>
              <a:rPr lang="en-US" sz="2000" dirty="0" err="1" smtClean="0">
                <a:solidFill>
                  <a:schemeClr val="bg2"/>
                </a:solidFill>
              </a:rPr>
              <a:t>outputFile</a:t>
            </a:r>
            <a:r>
              <a:rPr lang="en-US" sz="2000" dirty="0" smtClean="0"/>
              <a:t>, right after the output of </a:t>
            </a:r>
            <a:r>
              <a:rPr lang="en-US" sz="2000" dirty="0" smtClean="0">
                <a:solidFill>
                  <a:schemeClr val="bg2"/>
                </a:solidFill>
              </a:rPr>
              <a:t>command1</a:t>
            </a:r>
            <a:r>
              <a:rPr lang="en-US" sz="2000" dirty="0" smtClean="0"/>
              <a:t>.</a:t>
            </a:r>
          </a:p>
          <a:p>
            <a:pPr lvl="1" eaLnBrk="1" hangingPunct="1"/>
            <a:r>
              <a:rPr lang="en-US" sz="2000" dirty="0" smtClean="0"/>
              <a:t>You can group as  many commands together as necessary.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563562"/>
          </a:xfrm>
        </p:spPr>
        <p:txBody>
          <a:bodyPr/>
          <a:lstStyle/>
          <a:p>
            <a:pPr eaLnBrk="1" hangingPunct="1"/>
            <a:r>
              <a:rPr lang="en-US" sz="2800" smtClean="0"/>
              <a:t>Preserving Command Arguments </a:t>
            </a:r>
            <a:r>
              <a:rPr lang="en-US" sz="2000" smtClean="0"/>
              <a:t>(1 of 2)</a:t>
            </a:r>
          </a:p>
        </p:txBody>
      </p:sp>
      <p:sp>
        <p:nvSpPr>
          <p:cNvPr id="13315" name="Rectangle 3"/>
          <p:cNvSpPr>
            <a:spLocks noGrp="1" noChangeArrowheads="1"/>
          </p:cNvSpPr>
          <p:nvPr>
            <p:ph type="body" idx="1"/>
          </p:nvPr>
        </p:nvSpPr>
        <p:spPr>
          <a:xfrm>
            <a:off x="457200" y="914400"/>
            <a:ext cx="8153400" cy="5486400"/>
          </a:xfrm>
        </p:spPr>
        <p:txBody>
          <a:bodyPr/>
          <a:lstStyle/>
          <a:p>
            <a:pPr eaLnBrk="1" hangingPunct="1"/>
            <a:r>
              <a:rPr lang="en-US" sz="2000" dirty="0" smtClean="0"/>
              <a:t>Command arguments typically don’t have quotes around them.</a:t>
            </a:r>
          </a:p>
          <a:p>
            <a:pPr eaLnBrk="1" hangingPunct="1"/>
            <a:r>
              <a:rPr lang="en-US" sz="2000" dirty="0" smtClean="0"/>
              <a:t>But single quotes or double quotes can be used around arguments.</a:t>
            </a:r>
          </a:p>
          <a:p>
            <a:pPr eaLnBrk="1" hangingPunct="1"/>
            <a:r>
              <a:rPr lang="en-US" sz="2000" dirty="0" smtClean="0"/>
              <a:t>The majority of the time, quoting the arguments doesn’t affect how the command runs, so quoting is not used.</a:t>
            </a:r>
          </a:p>
          <a:p>
            <a:pPr eaLnBrk="1" hangingPunct="1"/>
            <a:r>
              <a:rPr lang="en-US" sz="2000" dirty="0" smtClean="0"/>
              <a:t>There are some cases where quoting the argument is necessary:</a:t>
            </a:r>
          </a:p>
          <a:p>
            <a:pPr lvl="1" eaLnBrk="1" hangingPunct="1">
              <a:buFontTx/>
              <a:buAutoNum type="arabicPeriod"/>
            </a:pPr>
            <a:r>
              <a:rPr lang="en-US" sz="2000" dirty="0" smtClean="0"/>
              <a:t>To preserve white spaces in the argument.</a:t>
            </a:r>
          </a:p>
          <a:p>
            <a:pPr lvl="2" eaLnBrk="1" hangingPunct="1"/>
            <a:r>
              <a:rPr lang="en-US" sz="2000" dirty="0" smtClean="0"/>
              <a:t>Without quotes, extra white spaces will be ignored by the shell and will appear as a single white space.</a:t>
            </a:r>
          </a:p>
          <a:p>
            <a:pPr lvl="2" eaLnBrk="1" hangingPunct="1"/>
            <a:r>
              <a:rPr lang="en-US" sz="2000" dirty="0" smtClean="0"/>
              <a:t>You can use single or double quotes to preserve space.</a:t>
            </a:r>
          </a:p>
          <a:p>
            <a:pPr lvl="1" eaLnBrk="1" hangingPunct="1">
              <a:buFont typeface="Arial" charset="0"/>
              <a:buAutoNum type="arabicPeriod"/>
            </a:pPr>
            <a:r>
              <a:rPr lang="en-US" sz="2000" dirty="0" smtClean="0"/>
              <a:t>To preserve quotes in the argument.</a:t>
            </a:r>
          </a:p>
          <a:p>
            <a:pPr lvl="2" eaLnBrk="1" hangingPunct="1"/>
            <a:r>
              <a:rPr lang="en-US" sz="2000" dirty="0" smtClean="0"/>
              <a:t>If the argument is a text string with quotes:</a:t>
            </a:r>
          </a:p>
          <a:p>
            <a:pPr lvl="3" eaLnBrk="1" hangingPunct="1"/>
            <a:r>
              <a:rPr lang="en-US" dirty="0" smtClean="0"/>
              <a:t>use a pair of  </a:t>
            </a:r>
            <a:r>
              <a:rPr lang="en-US" dirty="0" smtClean="0">
                <a:solidFill>
                  <a:schemeClr val="hlink"/>
                </a:solidFill>
              </a:rPr>
              <a:t>‘</a:t>
            </a:r>
            <a:r>
              <a:rPr lang="en-US" dirty="0" smtClean="0"/>
              <a:t>  around the “ to preserve the “</a:t>
            </a:r>
          </a:p>
          <a:p>
            <a:pPr lvl="3" eaLnBrk="1" hangingPunct="1"/>
            <a:r>
              <a:rPr lang="en-US" dirty="0" smtClean="0"/>
              <a:t>use a pair of  </a:t>
            </a:r>
            <a:r>
              <a:rPr lang="en-US" dirty="0" smtClean="0">
                <a:solidFill>
                  <a:schemeClr val="hlink"/>
                </a:solidFill>
              </a:rPr>
              <a:t>“</a:t>
            </a:r>
            <a:r>
              <a:rPr lang="en-US" dirty="0" smtClean="0"/>
              <a:t>  around the ‘ to preserve the ‘</a:t>
            </a:r>
          </a:p>
          <a:p>
            <a:pPr lvl="3" eaLnBrk="1" hangingPunct="1"/>
            <a:r>
              <a:rPr lang="en-US" dirty="0" smtClean="0"/>
              <a:t>use </a:t>
            </a:r>
            <a:r>
              <a:rPr lang="en-US" dirty="0" smtClean="0">
                <a:solidFill>
                  <a:schemeClr val="hlink"/>
                </a:solidFill>
              </a:rPr>
              <a:t>\</a:t>
            </a:r>
            <a:r>
              <a:rPr lang="en-US" dirty="0" smtClean="0"/>
              <a:t>  in front  ‘ or  “ to preserve both quotes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487362"/>
          </a:xfrm>
        </p:spPr>
        <p:txBody>
          <a:bodyPr/>
          <a:lstStyle/>
          <a:p>
            <a:pPr eaLnBrk="1" hangingPunct="1"/>
            <a:r>
              <a:rPr lang="en-US" sz="2800" smtClean="0"/>
              <a:t>Preserving Command Arguments </a:t>
            </a:r>
            <a:r>
              <a:rPr lang="en-US" sz="2000" smtClean="0"/>
              <a:t>(2 of 2)</a:t>
            </a:r>
          </a:p>
        </p:txBody>
      </p:sp>
      <p:sp>
        <p:nvSpPr>
          <p:cNvPr id="13315" name="Rectangle 3"/>
          <p:cNvSpPr>
            <a:spLocks noGrp="1" noChangeArrowheads="1"/>
          </p:cNvSpPr>
          <p:nvPr>
            <p:ph type="body" idx="1"/>
          </p:nvPr>
        </p:nvSpPr>
        <p:spPr>
          <a:xfrm>
            <a:off x="457200" y="762000"/>
            <a:ext cx="8305800" cy="5562600"/>
          </a:xfrm>
        </p:spPr>
        <p:txBody>
          <a:bodyPr/>
          <a:lstStyle/>
          <a:p>
            <a:pPr marL="857250" lvl="1" indent="-457200" eaLnBrk="1" hangingPunct="1">
              <a:lnSpc>
                <a:spcPct val="80000"/>
              </a:lnSpc>
              <a:spcBef>
                <a:spcPct val="40000"/>
              </a:spcBef>
              <a:buFontTx/>
              <a:buAutoNum type="arabicPeriod" startAt="3"/>
              <a:defRPr/>
            </a:pPr>
            <a:r>
              <a:rPr lang="en-US" sz="2000" dirty="0" smtClean="0"/>
              <a:t>To preserve shell special characters in an argument.</a:t>
            </a:r>
          </a:p>
          <a:p>
            <a:pPr lvl="2" eaLnBrk="1" hangingPunct="1">
              <a:lnSpc>
                <a:spcPct val="80000"/>
              </a:lnSpc>
              <a:defRPr/>
            </a:pPr>
            <a:r>
              <a:rPr lang="en-US" sz="2000" dirty="0" smtClean="0"/>
              <a:t>Shell special characters, called </a:t>
            </a:r>
            <a:r>
              <a:rPr lang="en-US" sz="2000" i="1" dirty="0" err="1" smtClean="0">
                <a:solidFill>
                  <a:schemeClr val="bg2"/>
                </a:solidFill>
              </a:rPr>
              <a:t>metacharacters</a:t>
            </a:r>
            <a:r>
              <a:rPr lang="en-US" sz="2000" dirty="0" smtClean="0"/>
              <a:t>, cause the shell to interpret the character as special instruction from you. </a:t>
            </a:r>
          </a:p>
          <a:p>
            <a:pPr lvl="2" eaLnBrk="1" hangingPunct="1">
              <a:lnSpc>
                <a:spcPct val="80000"/>
              </a:lnSpc>
              <a:buFontTx/>
              <a:buNone/>
              <a:defRPr/>
            </a:pPr>
            <a:r>
              <a:rPr lang="en-US" sz="2000" dirty="0" smtClean="0"/>
              <a:t>	For example, </a:t>
            </a:r>
            <a:r>
              <a:rPr lang="en-US" sz="2000" dirty="0" smtClean="0">
                <a:solidFill>
                  <a:schemeClr val="hlink"/>
                </a:solidFill>
              </a:rPr>
              <a:t>&gt;</a:t>
            </a:r>
            <a:r>
              <a:rPr lang="en-US" sz="2000" dirty="0" smtClean="0"/>
              <a:t> on the command line means redirection, and not a literal  </a:t>
            </a:r>
            <a:r>
              <a:rPr lang="en-US" sz="2000" dirty="0" smtClean="0">
                <a:solidFill>
                  <a:schemeClr val="bg2"/>
                </a:solidFill>
              </a:rPr>
              <a:t>&gt; </a:t>
            </a:r>
            <a:r>
              <a:rPr lang="en-US" sz="2000" dirty="0" smtClean="0"/>
              <a:t>symbol.</a:t>
            </a:r>
          </a:p>
          <a:p>
            <a:pPr lvl="2" eaLnBrk="1" hangingPunct="1">
              <a:lnSpc>
                <a:spcPct val="80000"/>
              </a:lnSpc>
              <a:defRPr/>
            </a:pPr>
            <a:r>
              <a:rPr lang="en-US" sz="2000" dirty="0" smtClean="0"/>
              <a:t>Sometime an argument can contain a </a:t>
            </a:r>
            <a:r>
              <a:rPr lang="en-US" sz="2000" dirty="0" err="1" smtClean="0"/>
              <a:t>metacharacter</a:t>
            </a:r>
            <a:r>
              <a:rPr lang="en-US" sz="2000" dirty="0" smtClean="0"/>
              <a:t>, and you want to keep the literal meaning of that character.</a:t>
            </a:r>
          </a:p>
          <a:p>
            <a:pPr lvl="2" eaLnBrk="1" hangingPunct="1">
              <a:lnSpc>
                <a:spcPct val="80000"/>
              </a:lnSpc>
              <a:defRPr/>
            </a:pPr>
            <a:r>
              <a:rPr lang="en-US" sz="2000" dirty="0" smtClean="0"/>
              <a:t>To tell the shell to keep the literal meaning of </a:t>
            </a:r>
            <a:r>
              <a:rPr lang="en-US" sz="2000" dirty="0" err="1" smtClean="0"/>
              <a:t>metacharacters</a:t>
            </a:r>
            <a:r>
              <a:rPr lang="en-US" sz="2000" dirty="0" smtClean="0"/>
              <a:t> in the argument:   Use </a:t>
            </a:r>
            <a:r>
              <a:rPr lang="en-US" sz="2000" dirty="0" smtClean="0">
                <a:solidFill>
                  <a:schemeClr val="hlink"/>
                </a:solidFill>
              </a:rPr>
              <a:t>\</a:t>
            </a:r>
            <a:r>
              <a:rPr lang="en-US" sz="2000" dirty="0" smtClean="0"/>
              <a:t>  in front of each </a:t>
            </a:r>
            <a:r>
              <a:rPr lang="en-US" sz="2000" dirty="0" err="1" smtClean="0"/>
              <a:t>metacharacter</a:t>
            </a:r>
            <a:r>
              <a:rPr lang="en-US" sz="2000" dirty="0" smtClean="0"/>
              <a:t>. </a:t>
            </a:r>
          </a:p>
          <a:p>
            <a:pPr lvl="2" eaLnBrk="1" hangingPunct="1">
              <a:lnSpc>
                <a:spcPct val="80000"/>
              </a:lnSpc>
              <a:defRPr/>
            </a:pPr>
            <a:r>
              <a:rPr lang="en-US" sz="2000" dirty="0" err="1" smtClean="0"/>
              <a:t>Metacharacters</a:t>
            </a:r>
            <a:r>
              <a:rPr lang="en-US" sz="2000" dirty="0" smtClean="0"/>
              <a:t> are: </a:t>
            </a:r>
          </a:p>
          <a:p>
            <a:pPr lvl="2" eaLnBrk="1" hangingPunct="1">
              <a:lnSpc>
                <a:spcPct val="80000"/>
              </a:lnSpc>
              <a:buFontTx/>
              <a:buNone/>
              <a:defRPr/>
            </a:pPr>
            <a:r>
              <a:rPr lang="en-US" sz="2000" dirty="0" smtClean="0"/>
              <a:t>	</a:t>
            </a:r>
            <a:r>
              <a:rPr lang="en-US" sz="2000" dirty="0" smtClean="0">
                <a:solidFill>
                  <a:srgbClr val="3C8C93"/>
                </a:solidFill>
              </a:rPr>
              <a:t>&amp;   ;   |   *   ?   ~   !   $   ^   #   /   \   ‘   “   `   [  ]  (  )  {  }   &lt;  &gt;  space </a:t>
            </a:r>
            <a:r>
              <a:rPr lang="en-US" sz="2000" dirty="0" smtClean="0"/>
              <a:t>and </a:t>
            </a:r>
            <a:r>
              <a:rPr lang="en-US" sz="2000" dirty="0" smtClean="0">
                <a:solidFill>
                  <a:srgbClr val="3C8C93"/>
                </a:solidFill>
              </a:rPr>
              <a:t>newline</a:t>
            </a:r>
            <a:r>
              <a:rPr lang="en-US" sz="2000" dirty="0" smtClean="0"/>
              <a:t> (the enter key)</a:t>
            </a:r>
          </a:p>
          <a:p>
            <a:pPr marL="457200" indent="-457200" eaLnBrk="1" hangingPunct="1">
              <a:lnSpc>
                <a:spcPct val="80000"/>
              </a:lnSpc>
              <a:spcBef>
                <a:spcPts val="1200"/>
              </a:spcBef>
              <a:defRPr/>
            </a:pPr>
            <a:r>
              <a:rPr lang="en-US" sz="2000" dirty="0" smtClean="0"/>
              <a:t>Difference between single and double quotes:</a:t>
            </a:r>
          </a:p>
          <a:p>
            <a:pPr lvl="1" eaLnBrk="1" hangingPunct="1">
              <a:lnSpc>
                <a:spcPct val="80000"/>
              </a:lnSpc>
              <a:defRPr/>
            </a:pPr>
            <a:r>
              <a:rPr lang="en-US" sz="2000" dirty="0" smtClean="0"/>
              <a:t>In double quotes, the </a:t>
            </a:r>
            <a:r>
              <a:rPr lang="en-US" sz="2000" dirty="0" err="1" smtClean="0"/>
              <a:t>metacharacters</a:t>
            </a:r>
            <a:r>
              <a:rPr lang="en-US" sz="2000" dirty="0" smtClean="0"/>
              <a:t> </a:t>
            </a:r>
            <a:r>
              <a:rPr lang="en-US" sz="2000" dirty="0" smtClean="0">
                <a:solidFill>
                  <a:schemeClr val="hlink"/>
                </a:solidFill>
              </a:rPr>
              <a:t>$</a:t>
            </a:r>
            <a:r>
              <a:rPr lang="en-US" sz="2000" dirty="0" smtClean="0"/>
              <a:t> and </a:t>
            </a:r>
            <a:r>
              <a:rPr lang="en-US" sz="2000" dirty="0" smtClean="0">
                <a:solidFill>
                  <a:schemeClr val="hlink"/>
                </a:solidFill>
              </a:rPr>
              <a:t>!  </a:t>
            </a:r>
            <a:r>
              <a:rPr lang="en-US" sz="2000" dirty="0" smtClean="0"/>
              <a:t>still have their special meaning, just like with no quotes.</a:t>
            </a:r>
          </a:p>
          <a:p>
            <a:pPr lvl="1" eaLnBrk="1" hangingPunct="1">
              <a:lnSpc>
                <a:spcPct val="80000"/>
              </a:lnSpc>
              <a:defRPr/>
            </a:pPr>
            <a:r>
              <a:rPr lang="en-US" sz="2000" dirty="0" smtClean="0"/>
              <a:t>In single quotes, the characters </a:t>
            </a:r>
            <a:r>
              <a:rPr lang="en-US" sz="2000" dirty="0" smtClean="0">
                <a:solidFill>
                  <a:schemeClr val="hlink"/>
                </a:solidFill>
              </a:rPr>
              <a:t>$</a:t>
            </a:r>
            <a:r>
              <a:rPr lang="en-US" sz="2000" dirty="0" smtClean="0"/>
              <a:t> and </a:t>
            </a:r>
            <a:r>
              <a:rPr lang="en-US" sz="2000" dirty="0" smtClean="0">
                <a:solidFill>
                  <a:schemeClr val="hlink"/>
                </a:solidFill>
              </a:rPr>
              <a:t>!  </a:t>
            </a:r>
            <a:r>
              <a:rPr lang="en-US" sz="2000" dirty="0" smtClean="0"/>
              <a:t>have their</a:t>
            </a:r>
            <a:r>
              <a:rPr lang="en-US" sz="2000" dirty="0" smtClean="0">
                <a:solidFill>
                  <a:schemeClr val="hlink"/>
                </a:solidFill>
              </a:rPr>
              <a:t> </a:t>
            </a:r>
            <a:r>
              <a:rPr lang="en-US" sz="2000" dirty="0" smtClean="0"/>
              <a:t>literal meaning.</a:t>
            </a:r>
          </a:p>
          <a:p>
            <a:pPr lvl="1" eaLnBrk="1" hangingPunct="1">
              <a:lnSpc>
                <a:spcPct val="80000"/>
              </a:lnSpc>
              <a:defRPr/>
            </a:pPr>
            <a:r>
              <a:rPr lang="en-US" sz="2000" dirty="0" smtClean="0"/>
              <a:t>Generally, if you want all characters to keep their literal meaning, it’s safest to use single quotes around them.</a:t>
            </a:r>
          </a:p>
          <a:p>
            <a:pPr lvl="1"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533400"/>
          </a:xfrm>
        </p:spPr>
        <p:txBody>
          <a:bodyPr/>
          <a:lstStyle/>
          <a:p>
            <a:pPr eaLnBrk="1" hangingPunct="1"/>
            <a:r>
              <a:rPr lang="en-US" sz="2800" smtClean="0"/>
              <a:t>Command Substitution</a:t>
            </a:r>
          </a:p>
        </p:txBody>
      </p:sp>
      <p:sp>
        <p:nvSpPr>
          <p:cNvPr id="15363" name="Rectangle 3"/>
          <p:cNvSpPr>
            <a:spLocks noGrp="1" noChangeArrowheads="1"/>
          </p:cNvSpPr>
          <p:nvPr>
            <p:ph type="body" idx="1"/>
          </p:nvPr>
        </p:nvSpPr>
        <p:spPr>
          <a:xfrm>
            <a:off x="457200" y="762000"/>
            <a:ext cx="8153400" cy="5562600"/>
          </a:xfrm>
        </p:spPr>
        <p:txBody>
          <a:bodyPr/>
          <a:lstStyle/>
          <a:p>
            <a:pPr eaLnBrk="1" hangingPunct="1">
              <a:lnSpc>
                <a:spcPct val="90000"/>
              </a:lnSpc>
            </a:pPr>
            <a:r>
              <a:rPr lang="en-US" sz="2000" dirty="0" smtClean="0"/>
              <a:t>Command substitution asks the shell to run a command and store the output in a string, which is then used as input to another command or to store in a variable.</a:t>
            </a:r>
          </a:p>
          <a:p>
            <a:pPr eaLnBrk="1" hangingPunct="1">
              <a:lnSpc>
                <a:spcPct val="90000"/>
              </a:lnSpc>
            </a:pPr>
            <a:r>
              <a:rPr lang="en-US" sz="2000" dirty="0" smtClean="0"/>
              <a:t>Format:   </a:t>
            </a:r>
            <a:r>
              <a:rPr lang="en-US" sz="2000" dirty="0" smtClean="0">
                <a:solidFill>
                  <a:schemeClr val="hlink"/>
                </a:solidFill>
              </a:rPr>
              <a:t>command1  `command2`</a:t>
            </a:r>
          </a:p>
          <a:p>
            <a:pPr eaLnBrk="1" hangingPunct="1">
              <a:lnSpc>
                <a:spcPct val="90000"/>
              </a:lnSpc>
              <a:spcBef>
                <a:spcPct val="10000"/>
              </a:spcBef>
              <a:buFontTx/>
              <a:buNone/>
            </a:pPr>
            <a:r>
              <a:rPr lang="en-US" sz="2000" dirty="0" smtClean="0"/>
              <a:t>		Or   </a:t>
            </a:r>
            <a:r>
              <a:rPr lang="en-US" sz="2000" dirty="0" smtClean="0">
                <a:solidFill>
                  <a:schemeClr val="hlink"/>
                </a:solidFill>
              </a:rPr>
              <a:t>command1 $(command2)</a:t>
            </a:r>
          </a:p>
          <a:p>
            <a:pPr lvl="1" eaLnBrk="1" hangingPunct="1">
              <a:lnSpc>
                <a:spcPct val="90000"/>
              </a:lnSpc>
            </a:pPr>
            <a:r>
              <a:rPr lang="en-US" sz="2000" dirty="0" smtClean="0"/>
              <a:t>The </a:t>
            </a:r>
            <a:r>
              <a:rPr lang="en-US" sz="2000" dirty="0" smtClean="0">
                <a:solidFill>
                  <a:schemeClr val="hlink"/>
                </a:solidFill>
              </a:rPr>
              <a:t>`</a:t>
            </a:r>
            <a:r>
              <a:rPr lang="en-US" sz="2000" dirty="0" smtClean="0"/>
              <a:t>  in the first format is the back quote, it is not a single quote.</a:t>
            </a:r>
          </a:p>
          <a:p>
            <a:pPr lvl="1" eaLnBrk="1" hangingPunct="1">
              <a:lnSpc>
                <a:spcPct val="90000"/>
              </a:lnSpc>
            </a:pPr>
            <a:r>
              <a:rPr lang="en-US" sz="2000" dirty="0" smtClean="0"/>
              <a:t>In the second format, there is no space between the </a:t>
            </a:r>
            <a:r>
              <a:rPr lang="en-US" sz="2000" dirty="0" smtClean="0">
                <a:solidFill>
                  <a:schemeClr val="hlink"/>
                </a:solidFill>
              </a:rPr>
              <a:t>$</a:t>
            </a:r>
            <a:r>
              <a:rPr lang="en-US" sz="2000" dirty="0" smtClean="0"/>
              <a:t> and the </a:t>
            </a:r>
            <a:r>
              <a:rPr lang="en-US" sz="2000" dirty="0" smtClean="0">
                <a:solidFill>
                  <a:schemeClr val="hlink"/>
                </a:solidFill>
              </a:rPr>
              <a:t>(</a:t>
            </a:r>
          </a:p>
          <a:p>
            <a:pPr lvl="1" eaLnBrk="1" hangingPunct="1">
              <a:lnSpc>
                <a:spcPct val="90000"/>
              </a:lnSpc>
            </a:pPr>
            <a:r>
              <a:rPr lang="en-US" sz="2000" dirty="0" smtClean="0">
                <a:solidFill>
                  <a:schemeClr val="bg2"/>
                </a:solidFill>
              </a:rPr>
              <a:t>command1</a:t>
            </a:r>
            <a:r>
              <a:rPr lang="en-US" sz="2000" dirty="0" smtClean="0"/>
              <a:t>, </a:t>
            </a:r>
            <a:r>
              <a:rPr lang="en-US" sz="2000" dirty="0" smtClean="0">
                <a:solidFill>
                  <a:schemeClr val="bg2"/>
                </a:solidFill>
              </a:rPr>
              <a:t>command2 </a:t>
            </a:r>
            <a:r>
              <a:rPr lang="en-US" sz="2000" dirty="0" smtClean="0"/>
              <a:t>are commands with options and arguments, if necessary.</a:t>
            </a:r>
          </a:p>
          <a:p>
            <a:pPr lvl="1" eaLnBrk="1" hangingPunct="1">
              <a:lnSpc>
                <a:spcPct val="90000"/>
              </a:lnSpc>
            </a:pPr>
            <a:r>
              <a:rPr lang="en-US" sz="2000" dirty="0" smtClean="0"/>
              <a:t>The output of </a:t>
            </a:r>
            <a:r>
              <a:rPr lang="en-US" sz="2000" dirty="0" smtClean="0">
                <a:solidFill>
                  <a:schemeClr val="bg2"/>
                </a:solidFill>
              </a:rPr>
              <a:t>command2</a:t>
            </a:r>
            <a:r>
              <a:rPr lang="en-US" sz="2000" dirty="0" smtClean="0"/>
              <a:t> is stored as a string and then used as an input argument for </a:t>
            </a:r>
            <a:r>
              <a:rPr lang="en-US" sz="2000" dirty="0" smtClean="0">
                <a:solidFill>
                  <a:schemeClr val="bg2"/>
                </a:solidFill>
              </a:rPr>
              <a:t>command1.</a:t>
            </a:r>
          </a:p>
          <a:p>
            <a:pPr eaLnBrk="1" hangingPunct="1">
              <a:lnSpc>
                <a:spcPct val="90000"/>
              </a:lnSpc>
            </a:pPr>
            <a:r>
              <a:rPr lang="en-US" sz="2000" dirty="0" smtClean="0"/>
              <a:t>Another use:   </a:t>
            </a:r>
            <a:r>
              <a:rPr lang="en-US" sz="2000" dirty="0" err="1" smtClean="0">
                <a:solidFill>
                  <a:schemeClr val="hlink"/>
                </a:solidFill>
              </a:rPr>
              <a:t>variable_name</a:t>
            </a:r>
            <a:r>
              <a:rPr lang="en-US" sz="2000" dirty="0" smtClean="0">
                <a:solidFill>
                  <a:schemeClr val="hlink"/>
                </a:solidFill>
              </a:rPr>
              <a:t>=`command`</a:t>
            </a:r>
          </a:p>
          <a:p>
            <a:pPr eaLnBrk="1" hangingPunct="1">
              <a:lnSpc>
                <a:spcPct val="90000"/>
              </a:lnSpc>
              <a:spcBef>
                <a:spcPct val="10000"/>
              </a:spcBef>
              <a:buFontTx/>
              <a:buNone/>
            </a:pPr>
            <a:r>
              <a:rPr lang="en-US" sz="2000" dirty="0" smtClean="0">
                <a:solidFill>
                  <a:schemeClr val="hlink"/>
                </a:solidFill>
              </a:rPr>
              <a:t>	</a:t>
            </a:r>
            <a:r>
              <a:rPr lang="en-US" sz="2000" dirty="0" smtClean="0"/>
              <a:t>	  Or </a:t>
            </a:r>
            <a:r>
              <a:rPr lang="en-US" sz="2000" dirty="0" smtClean="0">
                <a:solidFill>
                  <a:schemeClr val="hlink"/>
                </a:solidFill>
              </a:rPr>
              <a:t>        </a:t>
            </a:r>
            <a:r>
              <a:rPr lang="en-US" sz="2000" dirty="0" err="1" smtClean="0">
                <a:solidFill>
                  <a:schemeClr val="hlink"/>
                </a:solidFill>
              </a:rPr>
              <a:t>variable_name</a:t>
            </a:r>
            <a:r>
              <a:rPr lang="en-US" sz="2000" dirty="0" smtClean="0">
                <a:solidFill>
                  <a:schemeClr val="hlink"/>
                </a:solidFill>
              </a:rPr>
              <a:t>=$(command)</a:t>
            </a:r>
          </a:p>
          <a:p>
            <a:pPr lvl="1" eaLnBrk="1" hangingPunct="1">
              <a:lnSpc>
                <a:spcPct val="90000"/>
              </a:lnSpc>
            </a:pPr>
            <a:r>
              <a:rPr lang="en-US" sz="2000" dirty="0" smtClean="0">
                <a:solidFill>
                  <a:schemeClr val="bg2"/>
                </a:solidFill>
              </a:rPr>
              <a:t>command </a:t>
            </a:r>
            <a:r>
              <a:rPr lang="en-US" sz="2000" dirty="0" smtClean="0"/>
              <a:t>can have options and arguments, if necessary.</a:t>
            </a:r>
          </a:p>
          <a:p>
            <a:pPr lvl="1" eaLnBrk="1" hangingPunct="1">
              <a:lnSpc>
                <a:spcPct val="90000"/>
              </a:lnSpc>
            </a:pPr>
            <a:r>
              <a:rPr lang="en-US" sz="2000" dirty="0" smtClean="0"/>
              <a:t>The output of </a:t>
            </a:r>
            <a:r>
              <a:rPr lang="en-US" sz="2000" dirty="0" smtClean="0">
                <a:solidFill>
                  <a:schemeClr val="bg2"/>
                </a:solidFill>
              </a:rPr>
              <a:t>command</a:t>
            </a:r>
            <a:r>
              <a:rPr lang="en-US" sz="2000" dirty="0" smtClean="0"/>
              <a:t> is stored as a string in the variable </a:t>
            </a:r>
            <a:r>
              <a:rPr lang="en-US" sz="2000" dirty="0" err="1" smtClean="0">
                <a:solidFill>
                  <a:schemeClr val="bg2"/>
                </a:solidFill>
              </a:rPr>
              <a:t>var_name</a:t>
            </a:r>
            <a:r>
              <a:rPr lang="en-US" sz="2000" dirty="0" smtClean="0"/>
              <a:t> (more about variables in the Variable slides later).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15962"/>
          </a:xfrm>
        </p:spPr>
        <p:txBody>
          <a:bodyPr/>
          <a:lstStyle/>
          <a:p>
            <a:pPr eaLnBrk="1" hangingPunct="1"/>
            <a:r>
              <a:rPr lang="en-US" sz="2800" smtClean="0"/>
              <a:t>Foreground and Background Jobs</a:t>
            </a:r>
            <a:endParaRPr lang="en-US" sz="2000" smtClean="0"/>
          </a:p>
        </p:txBody>
      </p:sp>
      <p:sp>
        <p:nvSpPr>
          <p:cNvPr id="16387" name="Rectangle 3"/>
          <p:cNvSpPr>
            <a:spLocks noGrp="1" noChangeArrowheads="1"/>
          </p:cNvSpPr>
          <p:nvPr>
            <p:ph type="body" idx="1"/>
          </p:nvPr>
        </p:nvSpPr>
        <p:spPr>
          <a:xfrm>
            <a:off x="609600" y="990600"/>
            <a:ext cx="7924800" cy="4602163"/>
          </a:xfrm>
        </p:spPr>
        <p:txBody>
          <a:bodyPr/>
          <a:lstStyle/>
          <a:p>
            <a:pPr eaLnBrk="1" hangingPunct="1">
              <a:lnSpc>
                <a:spcPct val="90000"/>
              </a:lnSpc>
            </a:pPr>
            <a:r>
              <a:rPr lang="en-US" sz="2000" dirty="0" smtClean="0"/>
              <a:t>When the shell starts a process to run a utility or a shell script for you, the process is also called a job.</a:t>
            </a:r>
          </a:p>
          <a:p>
            <a:pPr eaLnBrk="1" hangingPunct="1">
              <a:lnSpc>
                <a:spcPct val="90000"/>
              </a:lnSpc>
            </a:pPr>
            <a:r>
              <a:rPr lang="en-US" sz="2000" dirty="0" smtClean="0"/>
              <a:t>The default way for the shell to run a job is to run it in the foreground, which means the shell doesn’t accept any other command from you while it’s waiting for the job to finish running.</a:t>
            </a:r>
          </a:p>
          <a:p>
            <a:pPr eaLnBrk="1" hangingPunct="1">
              <a:lnSpc>
                <a:spcPct val="90000"/>
              </a:lnSpc>
            </a:pPr>
            <a:r>
              <a:rPr lang="en-US" sz="2000" dirty="0" smtClean="0"/>
              <a:t>If the job that the shell is running in the foreground takes a long time to finish, it means you wait a long time before you can enter another command. When this happens, you want to run the job in the background instead.</a:t>
            </a:r>
          </a:p>
          <a:p>
            <a:pPr eaLnBrk="1" hangingPunct="1">
              <a:lnSpc>
                <a:spcPct val="90000"/>
              </a:lnSpc>
            </a:pPr>
            <a:r>
              <a:rPr lang="en-US" sz="2000" dirty="0" smtClean="0"/>
              <a:t>When the shell runs a job in the background, it starts the process to run the job, and then immediately prints the prompt to wait for your next command. When the background job finishes, the shell will print a message on screen to let you know that the job is finished.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639763"/>
          </a:xfrm>
        </p:spPr>
        <p:txBody>
          <a:bodyPr/>
          <a:lstStyle/>
          <a:p>
            <a:pPr eaLnBrk="1" hangingPunct="1"/>
            <a:r>
              <a:rPr lang="en-US" sz="2800" smtClean="0"/>
              <a:t>Running a Job in the Background</a:t>
            </a:r>
            <a:endParaRPr lang="en-US" sz="2000" smtClean="0"/>
          </a:p>
        </p:txBody>
      </p:sp>
      <p:sp>
        <p:nvSpPr>
          <p:cNvPr id="16387" name="Rectangle 3"/>
          <p:cNvSpPr>
            <a:spLocks noGrp="1" noChangeArrowheads="1"/>
          </p:cNvSpPr>
          <p:nvPr>
            <p:ph type="body" idx="1"/>
          </p:nvPr>
        </p:nvSpPr>
        <p:spPr>
          <a:xfrm>
            <a:off x="533400" y="685800"/>
            <a:ext cx="8229600" cy="5867400"/>
          </a:xfrm>
        </p:spPr>
        <p:txBody>
          <a:bodyPr/>
          <a:lstStyle/>
          <a:p>
            <a:pPr eaLnBrk="1" hangingPunct="1">
              <a:lnSpc>
                <a:spcPct val="90000"/>
              </a:lnSpc>
              <a:defRPr/>
            </a:pPr>
            <a:r>
              <a:rPr lang="en-US" sz="2000" dirty="0" smtClean="0"/>
              <a:t>To run a job in the background:    </a:t>
            </a:r>
            <a:r>
              <a:rPr lang="en-US" sz="2000" dirty="0" smtClean="0">
                <a:solidFill>
                  <a:schemeClr val="hlink"/>
                </a:solidFill>
              </a:rPr>
              <a:t>command &amp;</a:t>
            </a:r>
          </a:p>
          <a:p>
            <a:pPr lvl="1" eaLnBrk="1" hangingPunct="1">
              <a:lnSpc>
                <a:spcPct val="90000"/>
              </a:lnSpc>
              <a:defRPr/>
            </a:pPr>
            <a:r>
              <a:rPr lang="en-US" sz="2000" dirty="0" smtClean="0">
                <a:solidFill>
                  <a:schemeClr val="bg2"/>
                </a:solidFill>
              </a:rPr>
              <a:t>command</a:t>
            </a:r>
            <a:r>
              <a:rPr lang="en-US" sz="2000" dirty="0" smtClean="0"/>
              <a:t> can contain options and arguments and redirection.</a:t>
            </a:r>
          </a:p>
          <a:p>
            <a:pPr lvl="1" eaLnBrk="1" hangingPunct="1">
              <a:lnSpc>
                <a:spcPct val="90000"/>
              </a:lnSpc>
              <a:defRPr/>
            </a:pPr>
            <a:r>
              <a:rPr lang="en-US" sz="2000" dirty="0" smtClean="0"/>
              <a:t>if </a:t>
            </a:r>
            <a:r>
              <a:rPr lang="en-US" sz="2000" dirty="0" smtClean="0">
                <a:solidFill>
                  <a:schemeClr val="bg1">
                    <a:lumMod val="50000"/>
                  </a:schemeClr>
                </a:solidFill>
              </a:rPr>
              <a:t>command</a:t>
            </a:r>
            <a:r>
              <a:rPr lang="en-US" sz="2000" dirty="0" smtClean="0"/>
              <a:t> contains options and arguments, the </a:t>
            </a:r>
            <a:r>
              <a:rPr lang="en-US" sz="2000" dirty="0" smtClean="0">
                <a:solidFill>
                  <a:schemeClr val="accent1">
                    <a:lumMod val="50000"/>
                  </a:schemeClr>
                </a:solidFill>
              </a:rPr>
              <a:t>&amp;</a:t>
            </a:r>
            <a:r>
              <a:rPr lang="en-US" sz="2000" dirty="0" smtClean="0"/>
              <a:t> must be </a:t>
            </a:r>
            <a:r>
              <a:rPr lang="en-US" sz="2000" u="sng" dirty="0" smtClean="0"/>
              <a:t>at the end</a:t>
            </a:r>
            <a:r>
              <a:rPr lang="en-US" sz="2000" dirty="0" smtClean="0"/>
              <a:t> of the command line for the options and arguments to be in effect.</a:t>
            </a:r>
          </a:p>
          <a:p>
            <a:pPr eaLnBrk="1" hangingPunct="1">
              <a:lnSpc>
                <a:spcPct val="90000"/>
              </a:lnSpc>
              <a:defRPr/>
            </a:pPr>
            <a:r>
              <a:rPr lang="en-US" sz="2000" dirty="0" smtClean="0"/>
              <a:t>Examples of multiple commands on the same command line:</a:t>
            </a:r>
          </a:p>
          <a:p>
            <a:pPr lvl="1" eaLnBrk="1" hangingPunct="1">
              <a:lnSpc>
                <a:spcPct val="90000"/>
              </a:lnSpc>
              <a:buFontTx/>
              <a:buNone/>
              <a:defRPr/>
            </a:pPr>
            <a:r>
              <a:rPr lang="en-US" sz="2000" dirty="0" smtClean="0">
                <a:solidFill>
                  <a:schemeClr val="hlink"/>
                </a:solidFill>
              </a:rPr>
              <a:t>command1;  command2 &amp;</a:t>
            </a:r>
          </a:p>
          <a:p>
            <a:pPr lvl="1" eaLnBrk="1" hangingPunct="1">
              <a:lnSpc>
                <a:spcPct val="90000"/>
              </a:lnSpc>
              <a:spcBef>
                <a:spcPct val="0"/>
              </a:spcBef>
              <a:buFontTx/>
              <a:buNone/>
              <a:defRPr/>
            </a:pPr>
            <a:r>
              <a:rPr lang="en-US" sz="2000" dirty="0" smtClean="0"/>
              <a:t>	</a:t>
            </a:r>
            <a:r>
              <a:rPr lang="en-US" sz="2000" dirty="0" smtClean="0">
                <a:solidFill>
                  <a:schemeClr val="bg2"/>
                </a:solidFill>
              </a:rPr>
              <a:t>command1</a:t>
            </a:r>
            <a:r>
              <a:rPr lang="en-US" sz="2000" dirty="0" smtClean="0"/>
              <a:t> runs in foreground, </a:t>
            </a:r>
            <a:r>
              <a:rPr lang="en-US" sz="2000" dirty="0" smtClean="0">
                <a:solidFill>
                  <a:schemeClr val="bg2"/>
                </a:solidFill>
              </a:rPr>
              <a:t>command1</a:t>
            </a:r>
            <a:r>
              <a:rPr lang="en-US" sz="2000" dirty="0" smtClean="0"/>
              <a:t> finishes, then </a:t>
            </a:r>
            <a:r>
              <a:rPr lang="en-US" sz="2000" dirty="0" smtClean="0">
                <a:solidFill>
                  <a:schemeClr val="bg2"/>
                </a:solidFill>
              </a:rPr>
              <a:t>command2</a:t>
            </a:r>
            <a:r>
              <a:rPr lang="en-US" sz="2000" dirty="0" smtClean="0"/>
              <a:t> runs in the background.</a:t>
            </a:r>
          </a:p>
          <a:p>
            <a:pPr lvl="1" eaLnBrk="1" hangingPunct="1">
              <a:lnSpc>
                <a:spcPct val="90000"/>
              </a:lnSpc>
              <a:spcBef>
                <a:spcPct val="30000"/>
              </a:spcBef>
              <a:buFontTx/>
              <a:buNone/>
              <a:defRPr/>
            </a:pPr>
            <a:r>
              <a:rPr lang="en-US" sz="2000" dirty="0" smtClean="0">
                <a:solidFill>
                  <a:schemeClr val="hlink"/>
                </a:solidFill>
              </a:rPr>
              <a:t>(command1; command2) &amp;</a:t>
            </a:r>
          </a:p>
          <a:p>
            <a:pPr lvl="1" eaLnBrk="1" hangingPunct="1">
              <a:lnSpc>
                <a:spcPct val="90000"/>
              </a:lnSpc>
              <a:spcBef>
                <a:spcPct val="0"/>
              </a:spcBef>
              <a:buFontTx/>
              <a:buNone/>
              <a:defRPr/>
            </a:pPr>
            <a:r>
              <a:rPr lang="en-US" sz="2000" dirty="0" smtClean="0"/>
              <a:t>	</a:t>
            </a:r>
            <a:r>
              <a:rPr lang="en-US" sz="2000" dirty="0" smtClean="0">
                <a:solidFill>
                  <a:schemeClr val="bg2"/>
                </a:solidFill>
              </a:rPr>
              <a:t>command1</a:t>
            </a:r>
            <a:r>
              <a:rPr lang="en-US" sz="2000" dirty="0" smtClean="0"/>
              <a:t> runs in the background, finishes, then </a:t>
            </a:r>
            <a:r>
              <a:rPr lang="en-US" sz="2000" dirty="0" smtClean="0">
                <a:solidFill>
                  <a:schemeClr val="bg2"/>
                </a:solidFill>
              </a:rPr>
              <a:t>command2</a:t>
            </a:r>
            <a:r>
              <a:rPr lang="en-US" sz="2000" dirty="0" smtClean="0"/>
              <a:t> runs in the background.</a:t>
            </a:r>
          </a:p>
          <a:p>
            <a:pPr lvl="1" eaLnBrk="1" hangingPunct="1">
              <a:lnSpc>
                <a:spcPct val="90000"/>
              </a:lnSpc>
              <a:spcBef>
                <a:spcPct val="30000"/>
              </a:spcBef>
              <a:buFontTx/>
              <a:buNone/>
              <a:defRPr/>
            </a:pPr>
            <a:r>
              <a:rPr lang="en-US" sz="2000" dirty="0" smtClean="0">
                <a:solidFill>
                  <a:schemeClr val="hlink"/>
                </a:solidFill>
              </a:rPr>
              <a:t>command1 &amp;  command2 &amp;</a:t>
            </a:r>
          </a:p>
          <a:p>
            <a:pPr lvl="1" eaLnBrk="1" hangingPunct="1">
              <a:lnSpc>
                <a:spcPct val="90000"/>
              </a:lnSpc>
              <a:spcBef>
                <a:spcPct val="0"/>
              </a:spcBef>
              <a:buFontTx/>
              <a:buNone/>
              <a:defRPr/>
            </a:pPr>
            <a:r>
              <a:rPr lang="en-US" sz="2000" dirty="0" smtClean="0"/>
              <a:t>	</a:t>
            </a:r>
            <a:r>
              <a:rPr lang="en-US" sz="2000" dirty="0" smtClean="0">
                <a:solidFill>
                  <a:schemeClr val="bg2"/>
                </a:solidFill>
              </a:rPr>
              <a:t>command1</a:t>
            </a:r>
            <a:r>
              <a:rPr lang="en-US" sz="2000" dirty="0" smtClean="0"/>
              <a:t> and </a:t>
            </a:r>
            <a:r>
              <a:rPr lang="en-US" sz="2000" dirty="0" smtClean="0">
                <a:solidFill>
                  <a:schemeClr val="bg2"/>
                </a:solidFill>
              </a:rPr>
              <a:t>command2</a:t>
            </a:r>
            <a:r>
              <a:rPr lang="en-US" sz="2000" dirty="0" smtClean="0"/>
              <a:t> both run in the background, at the same time. Note that there is no </a:t>
            </a:r>
            <a:r>
              <a:rPr lang="en-US" sz="2000" dirty="0" smtClean="0">
                <a:solidFill>
                  <a:schemeClr val="hlink"/>
                </a:solidFill>
              </a:rPr>
              <a:t>;</a:t>
            </a:r>
            <a:r>
              <a:rPr lang="en-US" sz="2000" dirty="0" smtClean="0"/>
              <a:t>  to separate the 2 commands on the command line for this case.</a:t>
            </a:r>
          </a:p>
          <a:p>
            <a:pPr lvl="1" eaLnBrk="1" hangingPunct="1">
              <a:lnSpc>
                <a:spcPct val="90000"/>
              </a:lnSpc>
              <a:spcBef>
                <a:spcPct val="30000"/>
              </a:spcBef>
              <a:buFontTx/>
              <a:buNone/>
              <a:defRPr/>
            </a:pPr>
            <a:r>
              <a:rPr lang="en-US" sz="2000" dirty="0" smtClean="0">
                <a:solidFill>
                  <a:schemeClr val="hlink"/>
                </a:solidFill>
              </a:rPr>
              <a:t>command1 | command2 | command3 &amp;</a:t>
            </a:r>
          </a:p>
          <a:p>
            <a:pPr lvl="1" eaLnBrk="1" hangingPunct="1">
              <a:lnSpc>
                <a:spcPct val="90000"/>
              </a:lnSpc>
              <a:spcBef>
                <a:spcPct val="0"/>
              </a:spcBef>
              <a:buFontTx/>
              <a:buNone/>
              <a:defRPr/>
            </a:pPr>
            <a:r>
              <a:rPr lang="en-US" sz="2000" dirty="0" smtClean="0"/>
              <a:t>	the whole pipe (starting with </a:t>
            </a:r>
            <a:r>
              <a:rPr lang="en-US" sz="2000" dirty="0" smtClean="0">
                <a:solidFill>
                  <a:schemeClr val="bg2"/>
                </a:solidFill>
              </a:rPr>
              <a:t>command1</a:t>
            </a:r>
            <a:r>
              <a:rPr lang="en-US" sz="2000" dirty="0" smtClean="0"/>
              <a:t> and ending with </a:t>
            </a:r>
            <a:r>
              <a:rPr lang="en-US" sz="2000" dirty="0" smtClean="0">
                <a:solidFill>
                  <a:schemeClr val="bg2"/>
                </a:solidFill>
              </a:rPr>
              <a:t>command3</a:t>
            </a:r>
            <a:r>
              <a:rPr lang="en-US" sz="2000" dirty="0" smtClean="0"/>
              <a:t>) runs in the background.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639762"/>
          </a:xfrm>
        </p:spPr>
        <p:txBody>
          <a:bodyPr/>
          <a:lstStyle/>
          <a:p>
            <a:pPr eaLnBrk="1" hangingPunct="1"/>
            <a:r>
              <a:rPr lang="en-US" sz="2800" smtClean="0"/>
              <a:t>Job Control </a:t>
            </a:r>
            <a:r>
              <a:rPr lang="en-US" sz="2000" smtClean="0"/>
              <a:t>(1 of 2)</a:t>
            </a:r>
          </a:p>
        </p:txBody>
      </p:sp>
      <p:sp>
        <p:nvSpPr>
          <p:cNvPr id="18435" name="Rectangle 3"/>
          <p:cNvSpPr>
            <a:spLocks noGrp="1" noChangeArrowheads="1"/>
          </p:cNvSpPr>
          <p:nvPr>
            <p:ph type="body" idx="1"/>
          </p:nvPr>
        </p:nvSpPr>
        <p:spPr>
          <a:xfrm>
            <a:off x="685800" y="914400"/>
            <a:ext cx="7772400" cy="5334000"/>
          </a:xfrm>
        </p:spPr>
        <p:txBody>
          <a:bodyPr/>
          <a:lstStyle/>
          <a:p>
            <a:pPr eaLnBrk="1" hangingPunct="1">
              <a:lnSpc>
                <a:spcPct val="90000"/>
              </a:lnSpc>
            </a:pPr>
            <a:r>
              <a:rPr lang="en-US" sz="2000" dirty="0" smtClean="0"/>
              <a:t>To see the status of a job:   </a:t>
            </a:r>
            <a:r>
              <a:rPr lang="en-US" sz="2000" dirty="0" smtClean="0">
                <a:solidFill>
                  <a:schemeClr val="bg2"/>
                </a:solidFill>
              </a:rPr>
              <a:t>jobs</a:t>
            </a:r>
          </a:p>
          <a:p>
            <a:pPr eaLnBrk="1" hangingPunct="1">
              <a:lnSpc>
                <a:spcPct val="90000"/>
              </a:lnSpc>
            </a:pPr>
            <a:r>
              <a:rPr lang="en-US" sz="2000" dirty="0" smtClean="0">
                <a:solidFill>
                  <a:schemeClr val="bg2"/>
                </a:solidFill>
              </a:rPr>
              <a:t>jobs</a:t>
            </a:r>
            <a:r>
              <a:rPr lang="en-US" sz="2000" dirty="0" smtClean="0"/>
              <a:t> return the job number, command name (your request to start a job), and status of all jobs that are running by the shell.</a:t>
            </a:r>
          </a:p>
          <a:p>
            <a:pPr eaLnBrk="1" hangingPunct="1">
              <a:lnSpc>
                <a:spcPct val="90000"/>
              </a:lnSpc>
            </a:pPr>
            <a:r>
              <a:rPr lang="en-US" sz="2000" dirty="0" smtClean="0"/>
              <a:t>Status of a job:</a:t>
            </a:r>
          </a:p>
          <a:p>
            <a:pPr lvl="1" eaLnBrk="1" hangingPunct="1">
              <a:lnSpc>
                <a:spcPct val="90000"/>
              </a:lnSpc>
            </a:pPr>
            <a:r>
              <a:rPr lang="en-US" sz="2000" dirty="0" smtClean="0">
                <a:solidFill>
                  <a:schemeClr val="bg2"/>
                </a:solidFill>
              </a:rPr>
              <a:t>running in foreground</a:t>
            </a:r>
            <a:r>
              <a:rPr lang="en-US" sz="2000" dirty="0" smtClean="0"/>
              <a:t>: currently running and the shell is not accepting your input.</a:t>
            </a:r>
          </a:p>
          <a:p>
            <a:pPr lvl="1" eaLnBrk="1" hangingPunct="1">
              <a:lnSpc>
                <a:spcPct val="90000"/>
              </a:lnSpc>
            </a:pPr>
            <a:r>
              <a:rPr lang="en-US" sz="2000" dirty="0" smtClean="0">
                <a:solidFill>
                  <a:schemeClr val="bg2"/>
                </a:solidFill>
              </a:rPr>
              <a:t>running in background</a:t>
            </a:r>
            <a:r>
              <a:rPr lang="en-US" sz="2000" dirty="0" smtClean="0"/>
              <a:t>: currently running and the shell is waiting for your input.</a:t>
            </a:r>
          </a:p>
          <a:p>
            <a:pPr lvl="1" eaLnBrk="1" hangingPunct="1">
              <a:lnSpc>
                <a:spcPct val="90000"/>
              </a:lnSpc>
            </a:pPr>
            <a:r>
              <a:rPr lang="en-US" sz="2000" dirty="0" smtClean="0">
                <a:solidFill>
                  <a:schemeClr val="bg2"/>
                </a:solidFill>
              </a:rPr>
              <a:t>stopped</a:t>
            </a:r>
            <a:r>
              <a:rPr lang="en-US" sz="2000" dirty="0" smtClean="0"/>
              <a:t>: the job is suspended and all job status are saved. When the job runs again it will continue from when it was stopped.</a:t>
            </a:r>
          </a:p>
          <a:p>
            <a:pPr lvl="1" eaLnBrk="1" hangingPunct="1">
              <a:lnSpc>
                <a:spcPct val="90000"/>
              </a:lnSpc>
            </a:pPr>
            <a:r>
              <a:rPr lang="en-US" sz="2000" dirty="0" smtClean="0">
                <a:solidFill>
                  <a:schemeClr val="bg2"/>
                </a:solidFill>
              </a:rPr>
              <a:t>terminated</a:t>
            </a:r>
            <a:r>
              <a:rPr lang="en-US" sz="2000" dirty="0" smtClean="0"/>
              <a:t>: the process running the job is gone.</a:t>
            </a:r>
          </a:p>
          <a:p>
            <a:pPr eaLnBrk="1" hangingPunct="1">
              <a:lnSpc>
                <a:spcPct val="90000"/>
              </a:lnSpc>
            </a:pPr>
            <a:r>
              <a:rPr lang="en-US" sz="2000" dirty="0" smtClean="0">
                <a:solidFill>
                  <a:srgbClr val="FF0000"/>
                </a:solidFill>
              </a:rPr>
              <a:t>If you don’t have a job running in the foreground, you can change the status of a job by using shell commands.</a:t>
            </a:r>
          </a:p>
          <a:p>
            <a:pPr eaLnBrk="1" hangingPunct="1">
              <a:lnSpc>
                <a:spcPct val="90000"/>
              </a:lnSpc>
            </a:pPr>
            <a:r>
              <a:rPr lang="en-US" sz="2000" dirty="0" smtClean="0">
                <a:solidFill>
                  <a:srgbClr val="FF0000"/>
                </a:solidFill>
              </a:rPr>
              <a:t>If you have a job running in the foreground, you can change the status of a job by using interrupt signals</a:t>
            </a:r>
            <a:r>
              <a:rPr lang="en-US" sz="20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563562"/>
          </a:xfrm>
        </p:spPr>
        <p:txBody>
          <a:bodyPr/>
          <a:lstStyle/>
          <a:p>
            <a:pPr eaLnBrk="1" hangingPunct="1"/>
            <a:r>
              <a:rPr lang="en-US" sz="2800" smtClean="0"/>
              <a:t>Job Control </a:t>
            </a:r>
            <a:r>
              <a:rPr lang="en-US" sz="2000" smtClean="0"/>
              <a:t>(2 of 2)</a:t>
            </a:r>
          </a:p>
        </p:txBody>
      </p:sp>
      <p:sp>
        <p:nvSpPr>
          <p:cNvPr id="19459" name="Rectangle 3"/>
          <p:cNvSpPr>
            <a:spLocks noGrp="1" noChangeArrowheads="1"/>
          </p:cNvSpPr>
          <p:nvPr>
            <p:ph type="body" idx="1"/>
          </p:nvPr>
        </p:nvSpPr>
        <p:spPr>
          <a:xfrm>
            <a:off x="838200" y="762000"/>
            <a:ext cx="7391400" cy="533400"/>
          </a:xfrm>
        </p:spPr>
        <p:txBody>
          <a:bodyPr/>
          <a:lstStyle/>
          <a:p>
            <a:pPr eaLnBrk="1" hangingPunct="1"/>
            <a:r>
              <a:rPr lang="en-US" sz="2000" smtClean="0"/>
              <a:t>To switch from one job status to another:</a:t>
            </a:r>
            <a:endParaRPr lang="en-US" smtClean="0"/>
          </a:p>
        </p:txBody>
      </p:sp>
      <p:sp>
        <p:nvSpPr>
          <p:cNvPr id="19460" name="Text Box 8"/>
          <p:cNvSpPr txBox="1">
            <a:spLocks noChangeArrowheads="1"/>
          </p:cNvSpPr>
          <p:nvPr/>
        </p:nvSpPr>
        <p:spPr bwMode="auto">
          <a:xfrm>
            <a:off x="685800" y="4495800"/>
            <a:ext cx="7848600" cy="1938338"/>
          </a:xfrm>
          <a:prstGeom prst="rect">
            <a:avLst/>
          </a:prstGeom>
          <a:noFill/>
          <a:ln w="9525">
            <a:noFill/>
            <a:miter lim="800000"/>
            <a:headEnd/>
            <a:tailEnd/>
          </a:ln>
        </p:spPr>
        <p:txBody>
          <a:bodyPr>
            <a:spAutoFit/>
          </a:bodyPr>
          <a:lstStyle/>
          <a:p>
            <a:pPr indent="-457200"/>
            <a:r>
              <a:rPr lang="en-US" sz="2000" dirty="0"/>
              <a:t>-  </a:t>
            </a:r>
            <a:r>
              <a:rPr lang="en-US" sz="2000" dirty="0">
                <a:solidFill>
                  <a:schemeClr val="hlink"/>
                </a:solidFill>
              </a:rPr>
              <a:t>n</a:t>
            </a:r>
            <a:r>
              <a:rPr lang="en-US" sz="2000" dirty="0"/>
              <a:t> is the job number. If there is only one job, the </a:t>
            </a:r>
            <a:r>
              <a:rPr lang="en-US" sz="2000" dirty="0">
                <a:solidFill>
                  <a:schemeClr val="hlink"/>
                </a:solidFill>
              </a:rPr>
              <a:t>%n</a:t>
            </a:r>
            <a:r>
              <a:rPr lang="en-US" sz="2000" dirty="0"/>
              <a:t> argument is not needed for the commands </a:t>
            </a:r>
            <a:r>
              <a:rPr lang="en-US" sz="2000" dirty="0" err="1">
                <a:solidFill>
                  <a:schemeClr val="hlink"/>
                </a:solidFill>
              </a:rPr>
              <a:t>fg</a:t>
            </a:r>
            <a:r>
              <a:rPr lang="en-US" sz="2000" dirty="0"/>
              <a:t> and </a:t>
            </a:r>
            <a:r>
              <a:rPr lang="en-US" sz="2000" dirty="0">
                <a:solidFill>
                  <a:schemeClr val="hlink"/>
                </a:solidFill>
              </a:rPr>
              <a:t>bg</a:t>
            </a:r>
            <a:r>
              <a:rPr lang="en-US" sz="2000" dirty="0"/>
              <a:t>. It is always needed for the command </a:t>
            </a:r>
            <a:r>
              <a:rPr lang="en-US" sz="2000" dirty="0" smtClean="0">
                <a:solidFill>
                  <a:schemeClr val="hlink"/>
                </a:solidFill>
              </a:rPr>
              <a:t>kill.</a:t>
            </a:r>
            <a:endParaRPr lang="en-US" sz="2000" dirty="0">
              <a:solidFill>
                <a:schemeClr val="hlink"/>
              </a:solidFill>
            </a:endParaRPr>
          </a:p>
          <a:p>
            <a:pPr indent="-457200"/>
            <a:r>
              <a:rPr lang="en-US" sz="2000" dirty="0"/>
              <a:t>-  The </a:t>
            </a:r>
            <a:r>
              <a:rPr lang="en-US" sz="2000" dirty="0">
                <a:solidFill>
                  <a:schemeClr val="hlink"/>
                </a:solidFill>
              </a:rPr>
              <a:t>kill</a:t>
            </a:r>
            <a:r>
              <a:rPr lang="en-US" sz="2000" dirty="0"/>
              <a:t> command can </a:t>
            </a:r>
            <a:r>
              <a:rPr lang="en-US" sz="2000" dirty="0">
                <a:solidFill>
                  <a:srgbClr val="FF0000"/>
                </a:solidFill>
              </a:rPr>
              <a:t>accept multiple job </a:t>
            </a:r>
            <a:r>
              <a:rPr lang="en-US" sz="2000" dirty="0" smtClean="0">
                <a:solidFill>
                  <a:srgbClr val="FF0000"/>
                </a:solidFill>
              </a:rPr>
              <a:t>numbers</a:t>
            </a:r>
            <a:r>
              <a:rPr lang="en-US" sz="2000" dirty="0" smtClean="0"/>
              <a:t>.</a:t>
            </a:r>
            <a:endParaRPr lang="en-US" sz="2000" dirty="0">
              <a:solidFill>
                <a:schemeClr val="hlink"/>
              </a:solidFill>
            </a:endParaRPr>
          </a:p>
          <a:p>
            <a:pPr indent="-457200"/>
            <a:r>
              <a:rPr lang="en-US" sz="2000" dirty="0"/>
              <a:t>-  Switching the status does not change the input, output, or error </a:t>
            </a:r>
            <a:r>
              <a:rPr lang="en-US" sz="2000" dirty="0" smtClean="0"/>
              <a:t>destination.</a:t>
            </a:r>
            <a:endParaRPr lang="en-US" sz="2000" dirty="0"/>
          </a:p>
        </p:txBody>
      </p:sp>
      <p:grpSp>
        <p:nvGrpSpPr>
          <p:cNvPr id="19461" name="Group 22"/>
          <p:cNvGrpSpPr>
            <a:grpSpLocks/>
          </p:cNvGrpSpPr>
          <p:nvPr/>
        </p:nvGrpSpPr>
        <p:grpSpPr bwMode="auto">
          <a:xfrm>
            <a:off x="1295400" y="1295400"/>
            <a:ext cx="6477000" cy="3048000"/>
            <a:chOff x="1295400" y="1524000"/>
            <a:chExt cx="6477000" cy="3048000"/>
          </a:xfrm>
        </p:grpSpPr>
        <p:sp>
          <p:nvSpPr>
            <p:cNvPr id="19462" name="Oval 4"/>
            <p:cNvSpPr>
              <a:spLocks noChangeArrowheads="1"/>
            </p:cNvSpPr>
            <p:nvPr/>
          </p:nvSpPr>
          <p:spPr bwMode="auto">
            <a:xfrm>
              <a:off x="3962400" y="3657600"/>
              <a:ext cx="1447800" cy="914400"/>
            </a:xfrm>
            <a:prstGeom prst="ellipse">
              <a:avLst/>
            </a:prstGeom>
            <a:solidFill>
              <a:schemeClr val="accent1"/>
            </a:solidFill>
            <a:ln w="9525">
              <a:solidFill>
                <a:schemeClr val="tx1"/>
              </a:solidFill>
              <a:round/>
              <a:headEnd/>
              <a:tailEnd/>
            </a:ln>
          </p:spPr>
          <p:txBody>
            <a:bodyPr wrap="none" anchor="ctr"/>
            <a:lstStyle/>
            <a:p>
              <a:pPr algn="ctr"/>
              <a:r>
                <a:rPr lang="en-US"/>
                <a:t>terminated</a:t>
              </a:r>
            </a:p>
          </p:txBody>
        </p:sp>
        <p:sp>
          <p:nvSpPr>
            <p:cNvPr id="19463" name="Oval 5"/>
            <p:cNvSpPr>
              <a:spLocks noChangeArrowheads="1"/>
            </p:cNvSpPr>
            <p:nvPr/>
          </p:nvSpPr>
          <p:spPr bwMode="auto">
            <a:xfrm>
              <a:off x="6248400" y="2514600"/>
              <a:ext cx="1524000" cy="914400"/>
            </a:xfrm>
            <a:prstGeom prst="ellipse">
              <a:avLst/>
            </a:prstGeom>
            <a:solidFill>
              <a:schemeClr val="accent1"/>
            </a:solidFill>
            <a:ln w="9525">
              <a:solidFill>
                <a:schemeClr val="tx1"/>
              </a:solidFill>
              <a:round/>
              <a:headEnd/>
              <a:tailEnd/>
            </a:ln>
          </p:spPr>
          <p:txBody>
            <a:bodyPr wrap="none" anchor="ctr"/>
            <a:lstStyle/>
            <a:p>
              <a:pPr algn="ctr"/>
              <a:r>
                <a:rPr lang="en-US"/>
                <a:t>running in</a:t>
              </a:r>
            </a:p>
            <a:p>
              <a:pPr algn="ctr"/>
              <a:r>
                <a:rPr lang="en-US"/>
                <a:t> background</a:t>
              </a:r>
            </a:p>
          </p:txBody>
        </p:sp>
        <p:sp>
          <p:nvSpPr>
            <p:cNvPr id="19464" name="Oval 6"/>
            <p:cNvSpPr>
              <a:spLocks noChangeArrowheads="1"/>
            </p:cNvSpPr>
            <p:nvPr/>
          </p:nvSpPr>
          <p:spPr bwMode="auto">
            <a:xfrm>
              <a:off x="1295400" y="2514600"/>
              <a:ext cx="1600200" cy="914400"/>
            </a:xfrm>
            <a:prstGeom prst="ellipse">
              <a:avLst/>
            </a:prstGeom>
            <a:solidFill>
              <a:schemeClr val="accent1"/>
            </a:solidFill>
            <a:ln w="9525">
              <a:solidFill>
                <a:schemeClr val="tx1"/>
              </a:solidFill>
              <a:round/>
              <a:headEnd/>
              <a:tailEnd/>
            </a:ln>
          </p:spPr>
          <p:txBody>
            <a:bodyPr wrap="none" anchor="ctr"/>
            <a:lstStyle/>
            <a:p>
              <a:pPr algn="ctr"/>
              <a:r>
                <a:rPr lang="en-US"/>
                <a:t>running in </a:t>
              </a:r>
            </a:p>
            <a:p>
              <a:pPr algn="ctr"/>
              <a:r>
                <a:rPr lang="en-US"/>
                <a:t>foreground</a:t>
              </a:r>
            </a:p>
          </p:txBody>
        </p:sp>
        <p:sp>
          <p:nvSpPr>
            <p:cNvPr id="19465" name="Oval 9"/>
            <p:cNvSpPr>
              <a:spLocks noChangeArrowheads="1"/>
            </p:cNvSpPr>
            <p:nvPr/>
          </p:nvSpPr>
          <p:spPr bwMode="auto">
            <a:xfrm>
              <a:off x="3962400" y="1524000"/>
              <a:ext cx="1371600" cy="914400"/>
            </a:xfrm>
            <a:prstGeom prst="ellipse">
              <a:avLst/>
            </a:prstGeom>
            <a:solidFill>
              <a:schemeClr val="accent1"/>
            </a:solidFill>
            <a:ln w="9525">
              <a:solidFill>
                <a:schemeClr val="tx1"/>
              </a:solidFill>
              <a:round/>
              <a:headEnd/>
              <a:tailEnd/>
            </a:ln>
          </p:spPr>
          <p:txBody>
            <a:bodyPr wrap="none" anchor="ctr"/>
            <a:lstStyle/>
            <a:p>
              <a:pPr algn="ctr"/>
              <a:r>
                <a:rPr lang="en-US"/>
                <a:t>stopped</a:t>
              </a:r>
            </a:p>
          </p:txBody>
        </p:sp>
        <p:sp>
          <p:nvSpPr>
            <p:cNvPr id="19466" name="Line 14"/>
            <p:cNvSpPr>
              <a:spLocks noChangeShapeType="1"/>
            </p:cNvSpPr>
            <p:nvPr/>
          </p:nvSpPr>
          <p:spPr bwMode="auto">
            <a:xfrm flipV="1">
              <a:off x="2057400" y="1981200"/>
              <a:ext cx="1905000" cy="509588"/>
            </a:xfrm>
            <a:prstGeom prst="line">
              <a:avLst/>
            </a:prstGeom>
            <a:noFill/>
            <a:ln w="9525">
              <a:solidFill>
                <a:schemeClr val="tx1"/>
              </a:solidFill>
              <a:round/>
              <a:headEnd/>
              <a:tailEnd type="triangle" w="med" len="med"/>
            </a:ln>
          </p:spPr>
          <p:txBody>
            <a:bodyPr/>
            <a:lstStyle/>
            <a:p>
              <a:endParaRPr lang="en-US"/>
            </a:p>
          </p:txBody>
        </p:sp>
        <p:sp>
          <p:nvSpPr>
            <p:cNvPr id="19467" name="Line 15"/>
            <p:cNvSpPr>
              <a:spLocks noChangeShapeType="1"/>
            </p:cNvSpPr>
            <p:nvPr/>
          </p:nvSpPr>
          <p:spPr bwMode="auto">
            <a:xfrm>
              <a:off x="5334000" y="1981200"/>
              <a:ext cx="1371600" cy="533400"/>
            </a:xfrm>
            <a:prstGeom prst="line">
              <a:avLst/>
            </a:prstGeom>
            <a:noFill/>
            <a:ln w="9525">
              <a:solidFill>
                <a:schemeClr val="tx1"/>
              </a:solidFill>
              <a:round/>
              <a:headEnd/>
              <a:tailEnd type="triangle" w="med" len="med"/>
            </a:ln>
          </p:spPr>
          <p:txBody>
            <a:bodyPr/>
            <a:lstStyle/>
            <a:p>
              <a:endParaRPr lang="en-US"/>
            </a:p>
          </p:txBody>
        </p:sp>
        <p:sp>
          <p:nvSpPr>
            <p:cNvPr id="19468" name="Line 16"/>
            <p:cNvSpPr>
              <a:spLocks noChangeShapeType="1"/>
            </p:cNvSpPr>
            <p:nvPr/>
          </p:nvSpPr>
          <p:spPr bwMode="auto">
            <a:xfrm>
              <a:off x="2133600" y="3429000"/>
              <a:ext cx="1828800" cy="533400"/>
            </a:xfrm>
            <a:prstGeom prst="line">
              <a:avLst/>
            </a:prstGeom>
            <a:noFill/>
            <a:ln w="9525">
              <a:solidFill>
                <a:schemeClr val="tx1"/>
              </a:solidFill>
              <a:round/>
              <a:headEnd/>
              <a:tailEnd type="triangle" w="med" len="med"/>
            </a:ln>
          </p:spPr>
          <p:txBody>
            <a:bodyPr/>
            <a:lstStyle/>
            <a:p>
              <a:endParaRPr lang="en-US"/>
            </a:p>
          </p:txBody>
        </p:sp>
        <p:sp>
          <p:nvSpPr>
            <p:cNvPr id="19469" name="Line 17"/>
            <p:cNvSpPr>
              <a:spLocks noChangeShapeType="1"/>
            </p:cNvSpPr>
            <p:nvPr/>
          </p:nvSpPr>
          <p:spPr bwMode="auto">
            <a:xfrm flipH="1">
              <a:off x="5410200" y="3352800"/>
              <a:ext cx="1143000" cy="685800"/>
            </a:xfrm>
            <a:prstGeom prst="line">
              <a:avLst/>
            </a:prstGeom>
            <a:noFill/>
            <a:ln w="9525">
              <a:solidFill>
                <a:schemeClr val="tx1"/>
              </a:solidFill>
              <a:round/>
              <a:headEnd/>
              <a:tailEnd type="triangle" w="med" len="med"/>
            </a:ln>
          </p:spPr>
          <p:txBody>
            <a:bodyPr/>
            <a:lstStyle/>
            <a:p>
              <a:endParaRPr lang="en-US"/>
            </a:p>
          </p:txBody>
        </p:sp>
        <p:sp>
          <p:nvSpPr>
            <p:cNvPr id="19470" name="Line 18"/>
            <p:cNvSpPr>
              <a:spLocks noChangeShapeType="1"/>
            </p:cNvSpPr>
            <p:nvPr/>
          </p:nvSpPr>
          <p:spPr bwMode="auto">
            <a:xfrm flipH="1">
              <a:off x="2895600" y="2971800"/>
              <a:ext cx="3352800" cy="0"/>
            </a:xfrm>
            <a:prstGeom prst="line">
              <a:avLst/>
            </a:prstGeom>
            <a:noFill/>
            <a:ln w="9525">
              <a:solidFill>
                <a:schemeClr val="tx1"/>
              </a:solidFill>
              <a:round/>
              <a:headEnd/>
              <a:tailEnd type="triangle" w="med" len="med"/>
            </a:ln>
          </p:spPr>
          <p:txBody>
            <a:bodyPr/>
            <a:lstStyle/>
            <a:p>
              <a:endParaRPr lang="en-US"/>
            </a:p>
          </p:txBody>
        </p:sp>
        <p:sp>
          <p:nvSpPr>
            <p:cNvPr id="19471" name="Line 19"/>
            <p:cNvSpPr>
              <a:spLocks noChangeShapeType="1"/>
            </p:cNvSpPr>
            <p:nvPr/>
          </p:nvSpPr>
          <p:spPr bwMode="auto">
            <a:xfrm flipH="1">
              <a:off x="2667000" y="2209800"/>
              <a:ext cx="1371600" cy="381000"/>
            </a:xfrm>
            <a:prstGeom prst="line">
              <a:avLst/>
            </a:prstGeom>
            <a:noFill/>
            <a:ln w="9525">
              <a:solidFill>
                <a:schemeClr val="tx1"/>
              </a:solidFill>
              <a:round/>
              <a:headEnd/>
              <a:tailEnd type="triangle" w="med" len="med"/>
            </a:ln>
          </p:spPr>
          <p:txBody>
            <a:bodyPr/>
            <a:lstStyle/>
            <a:p>
              <a:endParaRPr lang="en-US"/>
            </a:p>
          </p:txBody>
        </p:sp>
        <p:sp>
          <p:nvSpPr>
            <p:cNvPr id="19472" name="Line 20"/>
            <p:cNvSpPr>
              <a:spLocks noChangeShapeType="1"/>
            </p:cNvSpPr>
            <p:nvPr/>
          </p:nvSpPr>
          <p:spPr bwMode="auto">
            <a:xfrm>
              <a:off x="4648200" y="2438400"/>
              <a:ext cx="0" cy="1219200"/>
            </a:xfrm>
            <a:prstGeom prst="line">
              <a:avLst/>
            </a:prstGeom>
            <a:noFill/>
            <a:ln w="9525">
              <a:solidFill>
                <a:schemeClr val="tx1"/>
              </a:solidFill>
              <a:round/>
              <a:headEnd/>
              <a:tailEnd type="triangle" w="med" len="med"/>
            </a:ln>
          </p:spPr>
          <p:txBody>
            <a:bodyPr/>
            <a:lstStyle/>
            <a:p>
              <a:endParaRPr lang="en-US"/>
            </a:p>
          </p:txBody>
        </p:sp>
        <p:sp>
          <p:nvSpPr>
            <p:cNvPr id="19473" name="Text Box 21"/>
            <p:cNvSpPr txBox="1">
              <a:spLocks noChangeArrowheads="1"/>
            </p:cNvSpPr>
            <p:nvPr/>
          </p:nvSpPr>
          <p:spPr bwMode="auto">
            <a:xfrm>
              <a:off x="2209800" y="1905000"/>
              <a:ext cx="990600" cy="304800"/>
            </a:xfrm>
            <a:prstGeom prst="rect">
              <a:avLst/>
            </a:prstGeom>
            <a:noFill/>
            <a:ln w="9525">
              <a:noFill/>
              <a:miter lim="800000"/>
              <a:headEnd/>
              <a:tailEnd/>
            </a:ln>
          </p:spPr>
          <p:txBody>
            <a:bodyPr>
              <a:spAutoFit/>
            </a:bodyPr>
            <a:lstStyle/>
            <a:p>
              <a:r>
                <a:rPr lang="en-US" sz="1400" b="1"/>
                <a:t>control-z</a:t>
              </a:r>
            </a:p>
          </p:txBody>
        </p:sp>
        <p:sp>
          <p:nvSpPr>
            <p:cNvPr id="19474" name="Text Box 22"/>
            <p:cNvSpPr txBox="1">
              <a:spLocks noChangeArrowheads="1"/>
            </p:cNvSpPr>
            <p:nvPr/>
          </p:nvSpPr>
          <p:spPr bwMode="auto">
            <a:xfrm>
              <a:off x="2286000" y="3733800"/>
              <a:ext cx="990600" cy="304800"/>
            </a:xfrm>
            <a:prstGeom prst="rect">
              <a:avLst/>
            </a:prstGeom>
            <a:noFill/>
            <a:ln w="9525">
              <a:noFill/>
              <a:miter lim="800000"/>
              <a:headEnd/>
              <a:tailEnd/>
            </a:ln>
          </p:spPr>
          <p:txBody>
            <a:bodyPr>
              <a:spAutoFit/>
            </a:bodyPr>
            <a:lstStyle/>
            <a:p>
              <a:r>
                <a:rPr lang="en-US" sz="1400" b="1"/>
                <a:t>control-c</a:t>
              </a:r>
            </a:p>
          </p:txBody>
        </p:sp>
        <p:sp>
          <p:nvSpPr>
            <p:cNvPr id="19475" name="Text Box 23"/>
            <p:cNvSpPr txBox="1">
              <a:spLocks noChangeArrowheads="1"/>
            </p:cNvSpPr>
            <p:nvPr/>
          </p:nvSpPr>
          <p:spPr bwMode="auto">
            <a:xfrm>
              <a:off x="5715000" y="1905000"/>
              <a:ext cx="762000" cy="304800"/>
            </a:xfrm>
            <a:prstGeom prst="rect">
              <a:avLst/>
            </a:prstGeom>
            <a:noFill/>
            <a:ln w="9525">
              <a:noFill/>
              <a:miter lim="800000"/>
              <a:headEnd/>
              <a:tailEnd/>
            </a:ln>
          </p:spPr>
          <p:txBody>
            <a:bodyPr>
              <a:spAutoFit/>
            </a:bodyPr>
            <a:lstStyle/>
            <a:p>
              <a:r>
                <a:rPr lang="en-US" sz="1400" b="1">
                  <a:solidFill>
                    <a:schemeClr val="hlink"/>
                  </a:solidFill>
                </a:rPr>
                <a:t>bg %n</a:t>
              </a:r>
            </a:p>
          </p:txBody>
        </p:sp>
        <p:sp>
          <p:nvSpPr>
            <p:cNvPr id="19476" name="Text Box 24"/>
            <p:cNvSpPr txBox="1">
              <a:spLocks noChangeArrowheads="1"/>
            </p:cNvSpPr>
            <p:nvPr/>
          </p:nvSpPr>
          <p:spPr bwMode="auto">
            <a:xfrm>
              <a:off x="2971800" y="2438400"/>
              <a:ext cx="685800" cy="304800"/>
            </a:xfrm>
            <a:prstGeom prst="rect">
              <a:avLst/>
            </a:prstGeom>
            <a:noFill/>
            <a:ln w="9525">
              <a:noFill/>
              <a:miter lim="800000"/>
              <a:headEnd/>
              <a:tailEnd/>
            </a:ln>
          </p:spPr>
          <p:txBody>
            <a:bodyPr>
              <a:spAutoFit/>
            </a:bodyPr>
            <a:lstStyle/>
            <a:p>
              <a:r>
                <a:rPr lang="en-US" sz="1400" b="1">
                  <a:solidFill>
                    <a:schemeClr val="hlink"/>
                  </a:solidFill>
                </a:rPr>
                <a:t>fg %n</a:t>
              </a:r>
            </a:p>
          </p:txBody>
        </p:sp>
        <p:sp>
          <p:nvSpPr>
            <p:cNvPr id="19477" name="Text Box 25"/>
            <p:cNvSpPr txBox="1">
              <a:spLocks noChangeArrowheads="1"/>
            </p:cNvSpPr>
            <p:nvPr/>
          </p:nvSpPr>
          <p:spPr bwMode="auto">
            <a:xfrm>
              <a:off x="4572000" y="2438400"/>
              <a:ext cx="838200" cy="304800"/>
            </a:xfrm>
            <a:prstGeom prst="rect">
              <a:avLst/>
            </a:prstGeom>
            <a:noFill/>
            <a:ln w="9525">
              <a:noFill/>
              <a:miter lim="800000"/>
              <a:headEnd/>
              <a:tailEnd/>
            </a:ln>
          </p:spPr>
          <p:txBody>
            <a:bodyPr>
              <a:spAutoFit/>
            </a:bodyPr>
            <a:lstStyle/>
            <a:p>
              <a:r>
                <a:rPr lang="en-US" sz="1400" b="1">
                  <a:solidFill>
                    <a:schemeClr val="hlink"/>
                  </a:solidFill>
                </a:rPr>
                <a:t>kill %n</a:t>
              </a:r>
            </a:p>
          </p:txBody>
        </p:sp>
        <p:sp>
          <p:nvSpPr>
            <p:cNvPr id="19478" name="Text Box 26"/>
            <p:cNvSpPr txBox="1">
              <a:spLocks noChangeArrowheads="1"/>
            </p:cNvSpPr>
            <p:nvPr/>
          </p:nvSpPr>
          <p:spPr bwMode="auto">
            <a:xfrm>
              <a:off x="3505200" y="2895600"/>
              <a:ext cx="685800" cy="304800"/>
            </a:xfrm>
            <a:prstGeom prst="rect">
              <a:avLst/>
            </a:prstGeom>
            <a:noFill/>
            <a:ln w="9525">
              <a:noFill/>
              <a:miter lim="800000"/>
              <a:headEnd/>
              <a:tailEnd/>
            </a:ln>
          </p:spPr>
          <p:txBody>
            <a:bodyPr>
              <a:spAutoFit/>
            </a:bodyPr>
            <a:lstStyle/>
            <a:p>
              <a:r>
                <a:rPr lang="en-US" sz="1400" b="1">
                  <a:solidFill>
                    <a:schemeClr val="hlink"/>
                  </a:solidFill>
                </a:rPr>
                <a:t>fg %n</a:t>
              </a:r>
            </a:p>
          </p:txBody>
        </p:sp>
        <p:sp>
          <p:nvSpPr>
            <p:cNvPr id="19479" name="Text Box 27"/>
            <p:cNvSpPr txBox="1">
              <a:spLocks noChangeArrowheads="1"/>
            </p:cNvSpPr>
            <p:nvPr/>
          </p:nvSpPr>
          <p:spPr bwMode="auto">
            <a:xfrm>
              <a:off x="5791200" y="3657600"/>
              <a:ext cx="990600" cy="304800"/>
            </a:xfrm>
            <a:prstGeom prst="rect">
              <a:avLst/>
            </a:prstGeom>
            <a:noFill/>
            <a:ln w="9525">
              <a:noFill/>
              <a:miter lim="800000"/>
              <a:headEnd/>
              <a:tailEnd/>
            </a:ln>
          </p:spPr>
          <p:txBody>
            <a:bodyPr>
              <a:spAutoFit/>
            </a:bodyPr>
            <a:lstStyle/>
            <a:p>
              <a:r>
                <a:rPr lang="en-US" sz="1400" b="1">
                  <a:solidFill>
                    <a:schemeClr val="hlink"/>
                  </a:solidFill>
                </a:rPr>
                <a:t>kill %n</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639762"/>
          </a:xfrm>
        </p:spPr>
        <p:txBody>
          <a:bodyPr/>
          <a:lstStyle/>
          <a:p>
            <a:pPr eaLnBrk="1" hangingPunct="1"/>
            <a:r>
              <a:rPr lang="en-US" sz="2800" smtClean="0">
                <a:solidFill>
                  <a:schemeClr val="hlink"/>
                </a:solidFill>
              </a:rPr>
              <a:t>alias</a:t>
            </a:r>
          </a:p>
        </p:txBody>
      </p:sp>
      <p:sp>
        <p:nvSpPr>
          <p:cNvPr id="19459" name="Rectangle 3"/>
          <p:cNvSpPr>
            <a:spLocks noGrp="1" noChangeArrowheads="1"/>
          </p:cNvSpPr>
          <p:nvPr>
            <p:ph type="body" idx="1"/>
          </p:nvPr>
        </p:nvSpPr>
        <p:spPr>
          <a:xfrm>
            <a:off x="609600" y="838200"/>
            <a:ext cx="8001000" cy="5105400"/>
          </a:xfrm>
        </p:spPr>
        <p:txBody>
          <a:bodyPr/>
          <a:lstStyle/>
          <a:p>
            <a:pPr eaLnBrk="1" hangingPunct="1">
              <a:lnSpc>
                <a:spcPct val="80000"/>
              </a:lnSpc>
              <a:defRPr/>
            </a:pPr>
            <a:r>
              <a:rPr lang="en-US" sz="2000" dirty="0" smtClean="0"/>
              <a:t>Use </a:t>
            </a:r>
            <a:r>
              <a:rPr lang="en-US" sz="2000" dirty="0" smtClean="0">
                <a:solidFill>
                  <a:schemeClr val="hlink"/>
                </a:solidFill>
              </a:rPr>
              <a:t>alias</a:t>
            </a:r>
            <a:r>
              <a:rPr lang="en-US" sz="2000" dirty="0" smtClean="0"/>
              <a:t> to customize a command.</a:t>
            </a:r>
          </a:p>
          <a:p>
            <a:pPr eaLnBrk="1" hangingPunct="1">
              <a:lnSpc>
                <a:spcPct val="80000"/>
              </a:lnSpc>
              <a:defRPr/>
            </a:pPr>
            <a:r>
              <a:rPr lang="en-US" sz="2000" dirty="0" smtClean="0"/>
              <a:t>2 common reasons to customize a command:</a:t>
            </a:r>
          </a:p>
          <a:p>
            <a:pPr lvl="1" eaLnBrk="1" hangingPunct="1">
              <a:lnSpc>
                <a:spcPct val="80000"/>
              </a:lnSpc>
              <a:defRPr/>
            </a:pPr>
            <a:r>
              <a:rPr lang="en-US" sz="2000" dirty="0" smtClean="0"/>
              <a:t>change the command name to something you like.</a:t>
            </a:r>
          </a:p>
          <a:p>
            <a:pPr lvl="1" eaLnBrk="1" hangingPunct="1">
              <a:lnSpc>
                <a:spcPct val="80000"/>
              </a:lnSpc>
              <a:defRPr/>
            </a:pPr>
            <a:r>
              <a:rPr lang="en-US" sz="2000" dirty="0" smtClean="0"/>
              <a:t>have the command always run with the options you like.</a:t>
            </a:r>
          </a:p>
          <a:p>
            <a:pPr eaLnBrk="1" hangingPunct="1">
              <a:lnSpc>
                <a:spcPct val="80000"/>
              </a:lnSpc>
              <a:defRPr/>
            </a:pPr>
            <a:r>
              <a:rPr lang="en-US" sz="2000" dirty="0" smtClean="0"/>
              <a:t>To create a command alias:    </a:t>
            </a:r>
          </a:p>
          <a:p>
            <a:pPr eaLnBrk="1" hangingPunct="1">
              <a:lnSpc>
                <a:spcPct val="80000"/>
              </a:lnSpc>
              <a:buFontTx/>
              <a:buNone/>
              <a:defRPr/>
            </a:pPr>
            <a:r>
              <a:rPr lang="en-US" sz="2000" dirty="0" smtClean="0"/>
              <a:t>		</a:t>
            </a:r>
            <a:r>
              <a:rPr lang="en-US" sz="2000" dirty="0" smtClean="0">
                <a:solidFill>
                  <a:schemeClr val="hlink"/>
                </a:solidFill>
              </a:rPr>
              <a:t>alias   </a:t>
            </a:r>
            <a:r>
              <a:rPr lang="en-US" sz="2000" dirty="0" err="1" smtClean="0">
                <a:solidFill>
                  <a:schemeClr val="hlink"/>
                </a:solidFill>
              </a:rPr>
              <a:t>aliasName</a:t>
            </a:r>
            <a:r>
              <a:rPr lang="en-US" sz="2000" dirty="0" smtClean="0">
                <a:solidFill>
                  <a:schemeClr val="hlink"/>
                </a:solidFill>
              </a:rPr>
              <a:t>=‘</a:t>
            </a:r>
            <a:r>
              <a:rPr lang="en-US" sz="2000" dirty="0" err="1" smtClean="0">
                <a:solidFill>
                  <a:schemeClr val="hlink"/>
                </a:solidFill>
              </a:rPr>
              <a:t>existingCommand</a:t>
            </a:r>
            <a:r>
              <a:rPr lang="en-US" sz="2000" dirty="0" smtClean="0">
                <a:solidFill>
                  <a:schemeClr val="hlink"/>
                </a:solidFill>
              </a:rPr>
              <a:t>’</a:t>
            </a:r>
          </a:p>
          <a:p>
            <a:pPr lvl="1" eaLnBrk="1" hangingPunct="1">
              <a:lnSpc>
                <a:spcPct val="80000"/>
              </a:lnSpc>
              <a:defRPr/>
            </a:pPr>
            <a:r>
              <a:rPr lang="en-US" sz="2000" dirty="0" err="1" smtClean="0">
                <a:solidFill>
                  <a:schemeClr val="bg2"/>
                </a:solidFill>
              </a:rPr>
              <a:t>aliasName</a:t>
            </a:r>
            <a:r>
              <a:rPr lang="en-US" sz="2000" dirty="0" smtClean="0"/>
              <a:t> is usually short.</a:t>
            </a:r>
          </a:p>
          <a:p>
            <a:pPr lvl="1" eaLnBrk="1" hangingPunct="1">
              <a:lnSpc>
                <a:spcPct val="80000"/>
              </a:lnSpc>
              <a:defRPr/>
            </a:pPr>
            <a:r>
              <a:rPr lang="en-US" sz="2000" dirty="0" err="1" smtClean="0">
                <a:solidFill>
                  <a:schemeClr val="bg2"/>
                </a:solidFill>
              </a:rPr>
              <a:t>existingCommand</a:t>
            </a:r>
            <a:r>
              <a:rPr lang="en-US" sz="2000" dirty="0" smtClean="0"/>
              <a:t> can contain options or arguments.</a:t>
            </a:r>
          </a:p>
          <a:p>
            <a:pPr lvl="1" eaLnBrk="1" hangingPunct="1">
              <a:lnSpc>
                <a:spcPct val="80000"/>
              </a:lnSpc>
              <a:defRPr/>
            </a:pPr>
            <a:r>
              <a:rPr lang="en-US" sz="2000" dirty="0" smtClean="0"/>
              <a:t>The single quotes around </a:t>
            </a:r>
            <a:r>
              <a:rPr lang="en-US" sz="2000" dirty="0" err="1" smtClean="0">
                <a:solidFill>
                  <a:schemeClr val="bg1">
                    <a:lumMod val="50000"/>
                  </a:schemeClr>
                </a:solidFill>
              </a:rPr>
              <a:t>existingCommand</a:t>
            </a:r>
            <a:r>
              <a:rPr lang="en-US" sz="2000" dirty="0" smtClean="0">
                <a:solidFill>
                  <a:schemeClr val="bg1">
                    <a:lumMod val="50000"/>
                  </a:schemeClr>
                </a:solidFill>
              </a:rPr>
              <a:t> </a:t>
            </a:r>
            <a:r>
              <a:rPr lang="en-US" sz="2000" dirty="0" smtClean="0"/>
              <a:t>is required if there are spaces or </a:t>
            </a:r>
            <a:r>
              <a:rPr lang="en-US" sz="2000" dirty="0" err="1" smtClean="0"/>
              <a:t>metacharacters</a:t>
            </a:r>
            <a:r>
              <a:rPr lang="en-US" sz="2000" dirty="0" smtClean="0"/>
              <a:t> in the command.</a:t>
            </a:r>
          </a:p>
          <a:p>
            <a:pPr lvl="1" eaLnBrk="1" hangingPunct="1">
              <a:lnSpc>
                <a:spcPct val="80000"/>
              </a:lnSpc>
              <a:defRPr/>
            </a:pPr>
            <a:r>
              <a:rPr lang="en-US" sz="2000" dirty="0" smtClean="0"/>
              <a:t>There is no space before or after the </a:t>
            </a:r>
            <a:r>
              <a:rPr lang="en-US" sz="2000" dirty="0" smtClean="0">
                <a:solidFill>
                  <a:schemeClr val="hlink"/>
                </a:solidFill>
              </a:rPr>
              <a:t>=</a:t>
            </a:r>
          </a:p>
          <a:p>
            <a:pPr eaLnBrk="1" hangingPunct="1">
              <a:lnSpc>
                <a:spcPct val="80000"/>
              </a:lnSpc>
              <a:defRPr/>
            </a:pPr>
            <a:r>
              <a:rPr lang="en-US" sz="2000" dirty="0" smtClean="0"/>
              <a:t>To use the alias, type the </a:t>
            </a:r>
            <a:r>
              <a:rPr lang="en-US" sz="2000" dirty="0" err="1" smtClean="0">
                <a:solidFill>
                  <a:schemeClr val="bg2"/>
                </a:solidFill>
              </a:rPr>
              <a:t>aliasName</a:t>
            </a:r>
            <a:r>
              <a:rPr lang="en-US" sz="2000" dirty="0" smtClean="0"/>
              <a:t> on the command line. The </a:t>
            </a:r>
            <a:r>
              <a:rPr lang="en-US" sz="2000" dirty="0" err="1" smtClean="0">
                <a:solidFill>
                  <a:schemeClr val="bg2"/>
                </a:solidFill>
              </a:rPr>
              <a:t>existingCommand</a:t>
            </a:r>
            <a:r>
              <a:rPr lang="en-US" sz="2000" dirty="0" smtClean="0"/>
              <a:t> with its options and arguments will run.</a:t>
            </a:r>
          </a:p>
          <a:p>
            <a:pPr eaLnBrk="1" hangingPunct="1">
              <a:lnSpc>
                <a:spcPct val="80000"/>
              </a:lnSpc>
              <a:defRPr/>
            </a:pPr>
            <a:r>
              <a:rPr lang="en-US" sz="2000" dirty="0" smtClean="0"/>
              <a:t>An alias created on the command line will exist only for the current session.</a:t>
            </a:r>
          </a:p>
          <a:p>
            <a:pPr eaLnBrk="1" hangingPunct="1">
              <a:lnSpc>
                <a:spcPct val="80000"/>
              </a:lnSpc>
              <a:defRPr/>
            </a:pPr>
            <a:r>
              <a:rPr lang="en-US" sz="2000" dirty="0" smtClean="0"/>
              <a:t>To remove an alias:   </a:t>
            </a:r>
            <a:r>
              <a:rPr lang="en-US" sz="2000" dirty="0" err="1" smtClean="0">
                <a:solidFill>
                  <a:srgbClr val="FF0000"/>
                </a:solidFill>
              </a:rPr>
              <a:t>unalias</a:t>
            </a:r>
            <a:r>
              <a:rPr lang="en-US" sz="2000" dirty="0" smtClean="0">
                <a:solidFill>
                  <a:schemeClr val="hlink"/>
                </a:solidFill>
              </a:rPr>
              <a:t>   </a:t>
            </a:r>
            <a:r>
              <a:rPr lang="en-US" sz="2000" dirty="0" err="1" smtClean="0">
                <a:solidFill>
                  <a:schemeClr val="hlink"/>
                </a:solidFill>
              </a:rPr>
              <a:t>aliasName</a:t>
            </a:r>
            <a:endParaRPr lang="en-US" sz="2000" dirty="0" smtClean="0">
              <a:solidFill>
                <a:schemeClr val="hlink"/>
              </a:solidFill>
            </a:endParaRPr>
          </a:p>
          <a:p>
            <a:pPr eaLnBrk="1" hangingPunct="1">
              <a:lnSpc>
                <a:spcPct val="80000"/>
              </a:lnSpc>
              <a:defRPr/>
            </a:pPr>
            <a:r>
              <a:rPr lang="en-US" sz="2000" dirty="0" smtClean="0">
                <a:solidFill>
                  <a:srgbClr val="FF0000"/>
                </a:solidFill>
              </a:rPr>
              <a:t>To see all aliases</a:t>
            </a:r>
            <a:r>
              <a:rPr lang="en-US" sz="2000" dirty="0" smtClean="0"/>
              <a:t>, both the aliases you create and the system aliases:      </a:t>
            </a:r>
            <a:r>
              <a:rPr lang="en-US" sz="2000" dirty="0" smtClean="0">
                <a:solidFill>
                  <a:schemeClr val="hlink"/>
                </a:solidFill>
              </a:rPr>
              <a:t>alias</a:t>
            </a: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381000"/>
            <a:ext cx="8229600" cy="762000"/>
          </a:xfrm>
        </p:spPr>
        <p:txBody>
          <a:bodyPr/>
          <a:lstStyle/>
          <a:p>
            <a:r>
              <a:rPr lang="en-US" sz="2800" smtClean="0"/>
              <a:t>Topics</a:t>
            </a:r>
          </a:p>
        </p:txBody>
      </p:sp>
      <p:sp>
        <p:nvSpPr>
          <p:cNvPr id="3075" name="Content Placeholder 2"/>
          <p:cNvSpPr>
            <a:spLocks noGrp="1"/>
          </p:cNvSpPr>
          <p:nvPr>
            <p:ph idx="1"/>
          </p:nvPr>
        </p:nvSpPr>
        <p:spPr>
          <a:xfrm>
            <a:off x="2362200" y="1219200"/>
            <a:ext cx="4800600" cy="4648200"/>
          </a:xfrm>
        </p:spPr>
        <p:txBody>
          <a:bodyPr/>
          <a:lstStyle/>
          <a:p>
            <a:r>
              <a:rPr lang="en-US" sz="2000" smtClean="0"/>
              <a:t>Redirection</a:t>
            </a:r>
          </a:p>
          <a:p>
            <a:r>
              <a:rPr lang="en-US" sz="2000" smtClean="0"/>
              <a:t>Pipe and tee</a:t>
            </a:r>
          </a:p>
          <a:p>
            <a:r>
              <a:rPr lang="en-US" sz="2000" smtClean="0"/>
              <a:t>Multiple commands and grouping</a:t>
            </a:r>
          </a:p>
          <a:p>
            <a:r>
              <a:rPr lang="en-US" sz="2000" smtClean="0"/>
              <a:t>Quoting rules</a:t>
            </a:r>
          </a:p>
          <a:p>
            <a:r>
              <a:rPr lang="en-US" sz="2000" smtClean="0"/>
              <a:t>Command substitution</a:t>
            </a:r>
          </a:p>
          <a:p>
            <a:r>
              <a:rPr lang="en-US" sz="2000" smtClean="0"/>
              <a:t>Job control</a:t>
            </a:r>
          </a:p>
          <a:p>
            <a:r>
              <a:rPr lang="en-US" sz="2000" smtClean="0"/>
              <a:t>Alias</a:t>
            </a:r>
          </a:p>
          <a:p>
            <a:r>
              <a:rPr lang="en-US" sz="2000" smtClean="0"/>
              <a:t>Variables and environment variables</a:t>
            </a:r>
          </a:p>
          <a:p>
            <a:r>
              <a:rPr lang="en-US" sz="2000" smtClean="0"/>
              <a:t>Saving environment customization</a:t>
            </a:r>
          </a:p>
          <a:p>
            <a:r>
              <a:rPr lang="en-US" sz="2000" smtClean="0"/>
              <a:t>Command history</a:t>
            </a:r>
          </a:p>
          <a:p>
            <a:r>
              <a:rPr lang="en-US" sz="2000" smtClean="0"/>
              <a:t>Different shells</a:t>
            </a:r>
          </a:p>
          <a:p>
            <a:endParaRPr lang="en-US" sz="2000" smtClean="0"/>
          </a:p>
          <a:p>
            <a:endParaRPr lang="en-US" sz="20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pPr eaLnBrk="1" hangingPunct="1"/>
            <a:r>
              <a:rPr lang="en-US" sz="2800" smtClean="0"/>
              <a:t>Variables</a:t>
            </a:r>
          </a:p>
        </p:txBody>
      </p:sp>
      <p:sp>
        <p:nvSpPr>
          <p:cNvPr id="21507" name="Rectangle 3"/>
          <p:cNvSpPr>
            <a:spLocks noGrp="1" noChangeArrowheads="1"/>
          </p:cNvSpPr>
          <p:nvPr>
            <p:ph type="body" idx="1"/>
          </p:nvPr>
        </p:nvSpPr>
        <p:spPr>
          <a:xfrm>
            <a:off x="533400" y="914400"/>
            <a:ext cx="8153400" cy="5181600"/>
          </a:xfrm>
        </p:spPr>
        <p:txBody>
          <a:bodyPr/>
          <a:lstStyle/>
          <a:p>
            <a:pPr eaLnBrk="1" hangingPunct="1">
              <a:lnSpc>
                <a:spcPct val="90000"/>
              </a:lnSpc>
            </a:pPr>
            <a:r>
              <a:rPr lang="en-US" sz="2000" dirty="0" smtClean="0"/>
              <a:t>Variables are small blocks of memory you can claim, in order to store your data temporarily.</a:t>
            </a:r>
          </a:p>
          <a:p>
            <a:pPr eaLnBrk="1" hangingPunct="1">
              <a:lnSpc>
                <a:spcPct val="90000"/>
              </a:lnSpc>
            </a:pPr>
            <a:r>
              <a:rPr lang="en-US" sz="2000" dirty="0" smtClean="0"/>
              <a:t>When you create a variable you give it a name, and you access the memory by using that name. The variable name follows the same rule as a filename.</a:t>
            </a:r>
          </a:p>
          <a:p>
            <a:pPr eaLnBrk="1" hangingPunct="1">
              <a:lnSpc>
                <a:spcPct val="90000"/>
              </a:lnSpc>
            </a:pPr>
            <a:r>
              <a:rPr lang="en-US" sz="2000" dirty="0" smtClean="0"/>
              <a:t>To create a variable:    </a:t>
            </a:r>
            <a:r>
              <a:rPr lang="en-US" sz="2000" dirty="0" err="1" smtClean="0">
                <a:solidFill>
                  <a:schemeClr val="hlink"/>
                </a:solidFill>
              </a:rPr>
              <a:t>variableName</a:t>
            </a:r>
            <a:r>
              <a:rPr lang="en-US" sz="2000" dirty="0" smtClean="0">
                <a:solidFill>
                  <a:schemeClr val="hlink"/>
                </a:solidFill>
              </a:rPr>
              <a:t>=data</a:t>
            </a:r>
          </a:p>
          <a:p>
            <a:pPr lvl="1" eaLnBrk="1" hangingPunct="1">
              <a:lnSpc>
                <a:spcPct val="90000"/>
              </a:lnSpc>
            </a:pPr>
            <a:r>
              <a:rPr lang="en-US" sz="2000" dirty="0" smtClean="0">
                <a:solidFill>
                  <a:schemeClr val="bg2"/>
                </a:solidFill>
              </a:rPr>
              <a:t>data</a:t>
            </a:r>
            <a:r>
              <a:rPr lang="en-US" sz="2000" dirty="0" smtClean="0"/>
              <a:t> can be a number, a character, a word, or a text string. You can use quotes if there are </a:t>
            </a:r>
            <a:r>
              <a:rPr lang="en-US" sz="2000" dirty="0" err="1" smtClean="0"/>
              <a:t>metacharacters</a:t>
            </a:r>
            <a:r>
              <a:rPr lang="en-US" sz="2000" dirty="0" smtClean="0"/>
              <a:t> in the text string.</a:t>
            </a:r>
          </a:p>
          <a:p>
            <a:pPr lvl="1" eaLnBrk="1" hangingPunct="1">
              <a:lnSpc>
                <a:spcPct val="90000"/>
              </a:lnSpc>
            </a:pPr>
            <a:r>
              <a:rPr lang="en-US" sz="2000" dirty="0" smtClean="0"/>
              <a:t>There is no space before or after the </a:t>
            </a:r>
            <a:r>
              <a:rPr lang="en-US" sz="2000" dirty="0" smtClean="0">
                <a:solidFill>
                  <a:schemeClr val="hlink"/>
                </a:solidFill>
              </a:rPr>
              <a:t>=</a:t>
            </a:r>
            <a:r>
              <a:rPr lang="en-US" sz="2000" dirty="0" smtClean="0"/>
              <a:t> sign.</a:t>
            </a:r>
          </a:p>
          <a:p>
            <a:pPr eaLnBrk="1" hangingPunct="1">
              <a:lnSpc>
                <a:spcPct val="90000"/>
              </a:lnSpc>
            </a:pPr>
            <a:r>
              <a:rPr lang="en-US" sz="2000" dirty="0" smtClean="0"/>
              <a:t>To change the data in a variable:    </a:t>
            </a:r>
            <a:r>
              <a:rPr lang="en-US" sz="2000" dirty="0" err="1" smtClean="0">
                <a:solidFill>
                  <a:schemeClr val="hlink"/>
                </a:solidFill>
              </a:rPr>
              <a:t>variableName</a:t>
            </a:r>
            <a:r>
              <a:rPr lang="en-US" sz="2000" dirty="0" smtClean="0">
                <a:solidFill>
                  <a:schemeClr val="hlink"/>
                </a:solidFill>
              </a:rPr>
              <a:t>=</a:t>
            </a:r>
            <a:r>
              <a:rPr lang="en-US" sz="2000" dirty="0" err="1" smtClean="0">
                <a:solidFill>
                  <a:schemeClr val="hlink"/>
                </a:solidFill>
              </a:rPr>
              <a:t>newData</a:t>
            </a:r>
            <a:endParaRPr lang="en-US" sz="2000" dirty="0" smtClean="0">
              <a:solidFill>
                <a:schemeClr val="hlink"/>
              </a:solidFill>
            </a:endParaRPr>
          </a:p>
          <a:p>
            <a:pPr eaLnBrk="1" hangingPunct="1">
              <a:lnSpc>
                <a:spcPct val="90000"/>
              </a:lnSpc>
            </a:pPr>
            <a:r>
              <a:rPr lang="en-US" sz="2000" dirty="0" smtClean="0"/>
              <a:t>To display the data stored in a variable:   </a:t>
            </a:r>
            <a:r>
              <a:rPr lang="en-US" sz="2000" dirty="0" smtClean="0">
                <a:solidFill>
                  <a:schemeClr val="hlink"/>
                </a:solidFill>
              </a:rPr>
              <a:t>echo  $</a:t>
            </a:r>
            <a:r>
              <a:rPr lang="en-US" sz="2000" dirty="0" err="1" smtClean="0">
                <a:solidFill>
                  <a:schemeClr val="hlink"/>
                </a:solidFill>
              </a:rPr>
              <a:t>variableName</a:t>
            </a:r>
            <a:endParaRPr lang="en-US" sz="2000" dirty="0" smtClean="0">
              <a:solidFill>
                <a:schemeClr val="hlink"/>
              </a:solidFill>
            </a:endParaRPr>
          </a:p>
          <a:p>
            <a:pPr lvl="1" eaLnBrk="1" hangingPunct="1">
              <a:lnSpc>
                <a:spcPct val="90000"/>
              </a:lnSpc>
            </a:pPr>
            <a:r>
              <a:rPr lang="en-US" sz="2000" dirty="0" smtClean="0"/>
              <a:t>The </a:t>
            </a:r>
            <a:r>
              <a:rPr lang="en-US" sz="2000" dirty="0" smtClean="0">
                <a:solidFill>
                  <a:schemeClr val="hlink"/>
                </a:solidFill>
              </a:rPr>
              <a:t>$</a:t>
            </a:r>
            <a:r>
              <a:rPr lang="en-US" sz="2000" dirty="0" smtClean="0"/>
              <a:t> symbol tells the shell to fetch the data at the memory location with the name </a:t>
            </a:r>
            <a:r>
              <a:rPr lang="en-US" sz="2000" dirty="0" err="1" smtClean="0">
                <a:solidFill>
                  <a:schemeClr val="bg2"/>
                </a:solidFill>
              </a:rPr>
              <a:t>variableName</a:t>
            </a:r>
            <a:r>
              <a:rPr lang="en-US" sz="2000" dirty="0" smtClean="0"/>
              <a:t>. The </a:t>
            </a:r>
            <a:r>
              <a:rPr lang="en-US" sz="2000" dirty="0" smtClean="0">
                <a:solidFill>
                  <a:schemeClr val="hlink"/>
                </a:solidFill>
              </a:rPr>
              <a:t>$</a:t>
            </a:r>
            <a:r>
              <a:rPr lang="en-US" sz="2000" dirty="0" smtClean="0"/>
              <a:t> symbol has this special meaning for the shell when it’s not quoted or when it’s double quoted. When the </a:t>
            </a:r>
            <a:r>
              <a:rPr lang="en-US" sz="2000" dirty="0" smtClean="0">
                <a:solidFill>
                  <a:schemeClr val="hlink"/>
                </a:solidFill>
              </a:rPr>
              <a:t>$</a:t>
            </a:r>
            <a:r>
              <a:rPr lang="en-US" sz="2000" dirty="0" smtClean="0"/>
              <a:t> symbol is single quoted, it means the literal $ symbol.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563562"/>
          </a:xfrm>
        </p:spPr>
        <p:txBody>
          <a:bodyPr/>
          <a:lstStyle/>
          <a:p>
            <a:pPr eaLnBrk="1" hangingPunct="1"/>
            <a:r>
              <a:rPr lang="en-US" sz="2800" smtClean="0"/>
              <a:t>Environment Variables </a:t>
            </a:r>
            <a:r>
              <a:rPr lang="en-US" sz="2000" smtClean="0"/>
              <a:t>(1 of 2)</a:t>
            </a:r>
          </a:p>
        </p:txBody>
      </p:sp>
      <p:sp>
        <p:nvSpPr>
          <p:cNvPr id="22531" name="Rectangle 3"/>
          <p:cNvSpPr>
            <a:spLocks noGrp="1" noChangeArrowheads="1"/>
          </p:cNvSpPr>
          <p:nvPr>
            <p:ph type="body" idx="1"/>
          </p:nvPr>
        </p:nvSpPr>
        <p:spPr>
          <a:xfrm>
            <a:off x="685800" y="838200"/>
            <a:ext cx="8001000" cy="5410200"/>
          </a:xfrm>
        </p:spPr>
        <p:txBody>
          <a:bodyPr/>
          <a:lstStyle/>
          <a:p>
            <a:pPr eaLnBrk="1" hangingPunct="1"/>
            <a:r>
              <a:rPr lang="en-US" sz="2000" dirty="0" smtClean="0"/>
              <a:t>The shell keeps track of settings for your account.  The settings that are specific to your account and affect your work session are called environment settings, and are saved in </a:t>
            </a:r>
            <a:r>
              <a:rPr lang="en-US" sz="2000" i="1" dirty="0" smtClean="0">
                <a:solidFill>
                  <a:schemeClr val="bg2"/>
                </a:solidFill>
              </a:rPr>
              <a:t>environment variables.</a:t>
            </a:r>
            <a:endParaRPr lang="en-US" sz="2000" dirty="0" smtClean="0"/>
          </a:p>
          <a:p>
            <a:pPr eaLnBrk="1" hangingPunct="1"/>
            <a:r>
              <a:rPr lang="en-US" sz="2000" dirty="0" smtClean="0"/>
              <a:t>To see all environment variables:    </a:t>
            </a:r>
            <a:r>
              <a:rPr lang="en-US" sz="2000" dirty="0" err="1" smtClean="0">
                <a:solidFill>
                  <a:schemeClr val="hlink"/>
                </a:solidFill>
              </a:rPr>
              <a:t>env</a:t>
            </a:r>
            <a:endParaRPr lang="en-US" sz="2000" dirty="0" smtClean="0">
              <a:solidFill>
                <a:schemeClr val="hlink"/>
              </a:solidFill>
            </a:endParaRPr>
          </a:p>
          <a:p>
            <a:pPr eaLnBrk="1" hangingPunct="1"/>
            <a:r>
              <a:rPr lang="en-US" sz="2000" dirty="0" smtClean="0"/>
              <a:t>To see a single variable:    </a:t>
            </a:r>
            <a:r>
              <a:rPr lang="en-US" sz="2000" dirty="0" smtClean="0">
                <a:solidFill>
                  <a:schemeClr val="hlink"/>
                </a:solidFill>
              </a:rPr>
              <a:t>echo  $VAR_NAME</a:t>
            </a:r>
          </a:p>
          <a:p>
            <a:pPr lvl="1" eaLnBrk="1" hangingPunct="1"/>
            <a:r>
              <a:rPr lang="en-US" sz="2000" dirty="0" smtClean="0">
                <a:solidFill>
                  <a:schemeClr val="bg2"/>
                </a:solidFill>
              </a:rPr>
              <a:t>VAR_NAME</a:t>
            </a:r>
            <a:r>
              <a:rPr lang="en-US" sz="2000" dirty="0" smtClean="0"/>
              <a:t> is the variable name, always in uppercase.</a:t>
            </a:r>
          </a:p>
          <a:p>
            <a:pPr lvl="1" eaLnBrk="1" hangingPunct="1"/>
            <a:r>
              <a:rPr lang="en-US" sz="2000" dirty="0" smtClean="0"/>
              <a:t>the </a:t>
            </a:r>
            <a:r>
              <a:rPr lang="en-US" sz="2000" dirty="0" smtClean="0">
                <a:solidFill>
                  <a:schemeClr val="hlink"/>
                </a:solidFill>
              </a:rPr>
              <a:t>$</a:t>
            </a:r>
            <a:r>
              <a:rPr lang="en-US" sz="2000" dirty="0" smtClean="0"/>
              <a:t> causes the shell to fetch the data from the variable.</a:t>
            </a:r>
          </a:p>
          <a:p>
            <a:pPr eaLnBrk="1" hangingPunct="1"/>
            <a:r>
              <a:rPr lang="en-US" sz="2000" dirty="0" smtClean="0"/>
              <a:t> Some basic environment variables:</a:t>
            </a:r>
          </a:p>
          <a:p>
            <a:pPr lvl="1" eaLnBrk="1" hangingPunct="1"/>
            <a:r>
              <a:rPr lang="en-US" sz="2000" dirty="0" smtClean="0">
                <a:solidFill>
                  <a:schemeClr val="bg2"/>
                </a:solidFill>
              </a:rPr>
              <a:t>HOME</a:t>
            </a:r>
            <a:r>
              <a:rPr lang="en-US" sz="2000" dirty="0" smtClean="0"/>
              <a:t>:  the absolute path of your home directory</a:t>
            </a:r>
          </a:p>
          <a:p>
            <a:pPr lvl="1" eaLnBrk="1" hangingPunct="1"/>
            <a:r>
              <a:rPr lang="en-US" sz="2000" dirty="0" smtClean="0">
                <a:solidFill>
                  <a:schemeClr val="bg2"/>
                </a:solidFill>
              </a:rPr>
              <a:t>PS1</a:t>
            </a:r>
            <a:r>
              <a:rPr lang="en-US" sz="2000" dirty="0" smtClean="0"/>
              <a:t>: your primary prompt</a:t>
            </a:r>
          </a:p>
          <a:p>
            <a:pPr lvl="1" eaLnBrk="1" hangingPunct="1"/>
            <a:r>
              <a:rPr lang="en-US" sz="2000" dirty="0" smtClean="0">
                <a:solidFill>
                  <a:schemeClr val="bg2"/>
                </a:solidFill>
              </a:rPr>
              <a:t>PS2</a:t>
            </a:r>
            <a:r>
              <a:rPr lang="en-US" sz="2000" dirty="0" smtClean="0"/>
              <a:t>: your secondary prompt</a:t>
            </a:r>
          </a:p>
          <a:p>
            <a:pPr lvl="1" eaLnBrk="1" hangingPunct="1"/>
            <a:r>
              <a:rPr lang="en-US" sz="2000" dirty="0" smtClean="0">
                <a:solidFill>
                  <a:schemeClr val="bg2"/>
                </a:solidFill>
              </a:rPr>
              <a:t>PATH</a:t>
            </a:r>
            <a:r>
              <a:rPr lang="en-US" sz="2000" dirty="0" smtClean="0"/>
              <a:t>: the paths of all the directories that the shell will search to find the executable that you ask it to run</a:t>
            </a:r>
          </a:p>
          <a:p>
            <a:pPr lvl="1" eaLnBrk="1" hangingPunct="1"/>
            <a:r>
              <a:rPr lang="en-US" sz="2000" dirty="0" smtClean="0">
                <a:solidFill>
                  <a:schemeClr val="bg2"/>
                </a:solidFill>
              </a:rPr>
              <a:t>SHELL</a:t>
            </a:r>
            <a:r>
              <a:rPr lang="en-US" sz="2000" dirty="0" smtClean="0"/>
              <a:t>: your default shell type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15962"/>
          </a:xfrm>
        </p:spPr>
        <p:txBody>
          <a:bodyPr/>
          <a:lstStyle/>
          <a:p>
            <a:pPr eaLnBrk="1" hangingPunct="1"/>
            <a:r>
              <a:rPr lang="en-US" sz="3200" smtClean="0"/>
              <a:t>Environment Variables </a:t>
            </a:r>
            <a:r>
              <a:rPr lang="en-US" sz="2000" smtClean="0"/>
              <a:t>(2 of 2)</a:t>
            </a:r>
          </a:p>
        </p:txBody>
      </p:sp>
      <p:sp>
        <p:nvSpPr>
          <p:cNvPr id="23555" name="Rectangle 3"/>
          <p:cNvSpPr>
            <a:spLocks noGrp="1" noChangeArrowheads="1"/>
          </p:cNvSpPr>
          <p:nvPr>
            <p:ph type="body" idx="1"/>
          </p:nvPr>
        </p:nvSpPr>
        <p:spPr>
          <a:xfrm>
            <a:off x="762000" y="914400"/>
            <a:ext cx="7848600" cy="4754563"/>
          </a:xfrm>
        </p:spPr>
        <p:txBody>
          <a:bodyPr/>
          <a:lstStyle/>
          <a:p>
            <a:pPr eaLnBrk="1" hangingPunct="1">
              <a:lnSpc>
                <a:spcPct val="90000"/>
              </a:lnSpc>
            </a:pPr>
            <a:r>
              <a:rPr lang="en-US" sz="2000" dirty="0" smtClean="0"/>
              <a:t>You can change some environment variables to customize your work session.</a:t>
            </a:r>
          </a:p>
          <a:p>
            <a:pPr eaLnBrk="1" hangingPunct="1">
              <a:lnSpc>
                <a:spcPct val="90000"/>
              </a:lnSpc>
            </a:pPr>
            <a:r>
              <a:rPr lang="en-US" sz="2000" dirty="0" smtClean="0">
                <a:solidFill>
                  <a:schemeClr val="bg2"/>
                </a:solidFill>
              </a:rPr>
              <a:t>PS1</a:t>
            </a:r>
            <a:r>
              <a:rPr lang="en-US" sz="2000" dirty="0" smtClean="0"/>
              <a:t>: the default prompt displays your </a:t>
            </a:r>
            <a:r>
              <a:rPr lang="en-US" sz="2000" dirty="0" err="1" smtClean="0"/>
              <a:t>userID</a:t>
            </a:r>
            <a:r>
              <a:rPr lang="en-US" sz="2000" dirty="0" smtClean="0"/>
              <a:t>, the system name and your working directory. You can change it to display any text you like.</a:t>
            </a:r>
          </a:p>
          <a:p>
            <a:pPr eaLnBrk="1" hangingPunct="1">
              <a:lnSpc>
                <a:spcPct val="90000"/>
              </a:lnSpc>
            </a:pPr>
            <a:r>
              <a:rPr lang="en-US" sz="2000" dirty="0" smtClean="0">
                <a:solidFill>
                  <a:schemeClr val="bg2"/>
                </a:solidFill>
              </a:rPr>
              <a:t>PS2</a:t>
            </a:r>
            <a:r>
              <a:rPr lang="en-US" sz="2000" dirty="0" smtClean="0"/>
              <a:t>: the secondary prompt displays the </a:t>
            </a:r>
            <a:r>
              <a:rPr lang="en-US" sz="2000" dirty="0" smtClean="0">
                <a:solidFill>
                  <a:schemeClr val="bg2"/>
                </a:solidFill>
              </a:rPr>
              <a:t>&gt;</a:t>
            </a:r>
            <a:r>
              <a:rPr lang="en-US" sz="2000" dirty="0" smtClean="0"/>
              <a:t> symbol. You can also change it to any text you like.</a:t>
            </a:r>
          </a:p>
          <a:p>
            <a:pPr eaLnBrk="1" hangingPunct="1">
              <a:lnSpc>
                <a:spcPct val="90000"/>
              </a:lnSpc>
            </a:pPr>
            <a:r>
              <a:rPr lang="en-US" sz="2000" dirty="0" smtClean="0">
                <a:solidFill>
                  <a:schemeClr val="bg2"/>
                </a:solidFill>
              </a:rPr>
              <a:t>HOME</a:t>
            </a:r>
            <a:r>
              <a:rPr lang="en-US" sz="2000" dirty="0" smtClean="0"/>
              <a:t> and </a:t>
            </a:r>
            <a:r>
              <a:rPr lang="en-US" sz="2000" dirty="0" smtClean="0">
                <a:solidFill>
                  <a:schemeClr val="bg2"/>
                </a:solidFill>
              </a:rPr>
              <a:t>SHELL</a:t>
            </a:r>
            <a:r>
              <a:rPr lang="en-US" sz="2000" dirty="0" smtClean="0"/>
              <a:t>: are set by system admin and you cannot change them. They are available for you to use, not to set.</a:t>
            </a:r>
          </a:p>
          <a:p>
            <a:pPr eaLnBrk="1" hangingPunct="1">
              <a:lnSpc>
                <a:spcPct val="90000"/>
              </a:lnSpc>
            </a:pPr>
            <a:r>
              <a:rPr lang="en-US" sz="2000" dirty="0" smtClean="0">
                <a:solidFill>
                  <a:schemeClr val="bg2"/>
                </a:solidFill>
              </a:rPr>
              <a:t>PATH</a:t>
            </a:r>
            <a:r>
              <a:rPr lang="en-US" sz="2000" dirty="0" smtClean="0"/>
              <a:t>: users often modify this variable to add more search paths. If you have executable files in your directories, appending these directory paths to PATH will make it possible for you to run the executable files by just typing their name on the command line. To append to PATH:       	</a:t>
            </a:r>
            <a:r>
              <a:rPr lang="en-US" sz="2000" dirty="0" smtClean="0">
                <a:solidFill>
                  <a:schemeClr val="hlink"/>
                </a:solidFill>
              </a:rPr>
              <a:t>PATH=$</a:t>
            </a:r>
            <a:r>
              <a:rPr lang="en-US" sz="2000" dirty="0" err="1" smtClean="0">
                <a:solidFill>
                  <a:schemeClr val="hlink"/>
                </a:solidFill>
              </a:rPr>
              <a:t>PATH:new_directory_path</a:t>
            </a:r>
            <a:endParaRPr lang="en-US" sz="2000" dirty="0" smtClean="0">
              <a:solidFill>
                <a:schemeClr val="hlink"/>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639762"/>
          </a:xfrm>
        </p:spPr>
        <p:txBody>
          <a:bodyPr/>
          <a:lstStyle/>
          <a:p>
            <a:pPr eaLnBrk="1" hangingPunct="1"/>
            <a:r>
              <a:rPr lang="en-US" sz="2800" smtClean="0"/>
              <a:t>Saving Your Setting Preferences</a:t>
            </a:r>
          </a:p>
        </p:txBody>
      </p:sp>
      <p:sp>
        <p:nvSpPr>
          <p:cNvPr id="24579" name="Rectangle 3"/>
          <p:cNvSpPr>
            <a:spLocks noGrp="1" noChangeArrowheads="1"/>
          </p:cNvSpPr>
          <p:nvPr>
            <p:ph type="body" idx="1"/>
          </p:nvPr>
        </p:nvSpPr>
        <p:spPr>
          <a:xfrm>
            <a:off x="685800" y="838200"/>
            <a:ext cx="7848600" cy="5181600"/>
          </a:xfrm>
        </p:spPr>
        <p:txBody>
          <a:bodyPr/>
          <a:lstStyle/>
          <a:p>
            <a:pPr eaLnBrk="1" hangingPunct="1">
              <a:lnSpc>
                <a:spcPct val="90000"/>
              </a:lnSpc>
            </a:pPr>
            <a:r>
              <a:rPr lang="en-US" sz="2000" dirty="0" smtClean="0"/>
              <a:t>So far we’ve learned different ways for you to customize your settings. However, because the customization is done on the command line, they only affect your current session.</a:t>
            </a:r>
          </a:p>
          <a:p>
            <a:pPr eaLnBrk="1" hangingPunct="1">
              <a:lnSpc>
                <a:spcPct val="90000"/>
              </a:lnSpc>
            </a:pPr>
            <a:r>
              <a:rPr lang="en-US" sz="2000" dirty="0" smtClean="0"/>
              <a:t>For the customization to last from session to session, you need to save them in special files.</a:t>
            </a:r>
          </a:p>
          <a:p>
            <a:pPr eaLnBrk="1" hangingPunct="1">
              <a:lnSpc>
                <a:spcPct val="90000"/>
              </a:lnSpc>
            </a:pPr>
            <a:r>
              <a:rPr lang="en-US" sz="2000" dirty="0" smtClean="0"/>
              <a:t>There are 2 hidden files in your home directory that the shell will run during initialization:  </a:t>
            </a:r>
            <a:r>
              <a:rPr lang="en-US" sz="2000" dirty="0" smtClean="0">
                <a:solidFill>
                  <a:schemeClr val="bg2"/>
                </a:solidFill>
              </a:rPr>
              <a:t>.</a:t>
            </a:r>
            <a:r>
              <a:rPr lang="en-US" sz="2000" dirty="0" err="1" smtClean="0">
                <a:solidFill>
                  <a:schemeClr val="bg2"/>
                </a:solidFill>
              </a:rPr>
              <a:t>bashrc</a:t>
            </a:r>
            <a:r>
              <a:rPr lang="en-US" sz="2000" dirty="0" smtClean="0"/>
              <a:t> and </a:t>
            </a:r>
            <a:r>
              <a:rPr lang="en-US" sz="2000" dirty="0" smtClean="0">
                <a:solidFill>
                  <a:schemeClr val="bg2"/>
                </a:solidFill>
              </a:rPr>
              <a:t>.</a:t>
            </a:r>
            <a:r>
              <a:rPr lang="en-US" sz="2000" dirty="0" err="1" smtClean="0">
                <a:solidFill>
                  <a:schemeClr val="bg2"/>
                </a:solidFill>
              </a:rPr>
              <a:t>bash_profile</a:t>
            </a:r>
            <a:r>
              <a:rPr lang="en-US" sz="2000" dirty="0" smtClean="0"/>
              <a:t>. They are both text files. Any change to these files are optional.</a:t>
            </a:r>
          </a:p>
          <a:p>
            <a:pPr eaLnBrk="1" hangingPunct="1">
              <a:lnSpc>
                <a:spcPct val="90000"/>
              </a:lnSpc>
            </a:pPr>
            <a:r>
              <a:rPr lang="en-US" sz="2000" dirty="0" smtClean="0">
                <a:solidFill>
                  <a:schemeClr val="bg2"/>
                </a:solidFill>
              </a:rPr>
              <a:t>.</a:t>
            </a:r>
            <a:r>
              <a:rPr lang="en-US" sz="2000" dirty="0" err="1" smtClean="0">
                <a:solidFill>
                  <a:schemeClr val="bg2"/>
                </a:solidFill>
              </a:rPr>
              <a:t>bashrc</a:t>
            </a:r>
            <a:r>
              <a:rPr lang="en-US" sz="2000" dirty="0" smtClean="0"/>
              <a:t>: save your aliases and your messaging preference</a:t>
            </a:r>
          </a:p>
          <a:p>
            <a:pPr lvl="1" eaLnBrk="1" hangingPunct="1">
              <a:lnSpc>
                <a:spcPct val="90000"/>
              </a:lnSpc>
            </a:pPr>
            <a:r>
              <a:rPr lang="en-US" sz="2000" dirty="0" smtClean="0"/>
              <a:t>Each alias is 1 line in the file:  </a:t>
            </a:r>
            <a:r>
              <a:rPr lang="en-US" sz="2000" dirty="0" smtClean="0">
                <a:solidFill>
                  <a:schemeClr val="hlink"/>
                </a:solidFill>
              </a:rPr>
              <a:t>alias  </a:t>
            </a:r>
            <a:r>
              <a:rPr lang="en-US" sz="2000" dirty="0" err="1" smtClean="0">
                <a:solidFill>
                  <a:schemeClr val="hlink"/>
                </a:solidFill>
              </a:rPr>
              <a:t>aliasName</a:t>
            </a:r>
            <a:r>
              <a:rPr lang="en-US" sz="2000" dirty="0" smtClean="0">
                <a:solidFill>
                  <a:schemeClr val="hlink"/>
                </a:solidFill>
              </a:rPr>
              <a:t>=‘command’</a:t>
            </a:r>
          </a:p>
          <a:p>
            <a:pPr lvl="1" eaLnBrk="1" hangingPunct="1">
              <a:lnSpc>
                <a:spcPct val="90000"/>
              </a:lnSpc>
            </a:pPr>
            <a:r>
              <a:rPr lang="en-US" sz="2000" dirty="0" smtClean="0"/>
              <a:t>Have a line for messaging status:    </a:t>
            </a:r>
            <a:r>
              <a:rPr lang="en-US" sz="2000" dirty="0" err="1" smtClean="0">
                <a:solidFill>
                  <a:schemeClr val="hlink"/>
                </a:solidFill>
              </a:rPr>
              <a:t>mesg</a:t>
            </a:r>
            <a:r>
              <a:rPr lang="en-US" sz="2000" dirty="0" smtClean="0">
                <a:solidFill>
                  <a:schemeClr val="hlink"/>
                </a:solidFill>
              </a:rPr>
              <a:t>  n</a:t>
            </a:r>
            <a:r>
              <a:rPr lang="en-US" sz="2000" dirty="0" smtClean="0"/>
              <a:t>    (or </a:t>
            </a:r>
            <a:r>
              <a:rPr lang="en-US" sz="2000" dirty="0" smtClean="0">
                <a:solidFill>
                  <a:schemeClr val="hlink"/>
                </a:solidFill>
              </a:rPr>
              <a:t>y</a:t>
            </a:r>
            <a:r>
              <a:rPr lang="en-US" sz="2000" dirty="0" smtClean="0"/>
              <a:t>)</a:t>
            </a:r>
          </a:p>
          <a:p>
            <a:pPr eaLnBrk="1" hangingPunct="1">
              <a:lnSpc>
                <a:spcPct val="90000"/>
              </a:lnSpc>
            </a:pPr>
            <a:r>
              <a:rPr lang="en-US" sz="2000" dirty="0" smtClean="0">
                <a:solidFill>
                  <a:schemeClr val="bg2"/>
                </a:solidFill>
              </a:rPr>
              <a:t>.</a:t>
            </a:r>
            <a:r>
              <a:rPr lang="en-US" sz="2000" dirty="0" err="1" smtClean="0">
                <a:solidFill>
                  <a:schemeClr val="bg2"/>
                </a:solidFill>
              </a:rPr>
              <a:t>bash_profile</a:t>
            </a:r>
            <a:r>
              <a:rPr lang="en-US" sz="2000" dirty="0" smtClean="0"/>
              <a:t>: save your environment variables and permission mask</a:t>
            </a:r>
          </a:p>
          <a:p>
            <a:pPr lvl="1" eaLnBrk="1" hangingPunct="1">
              <a:lnSpc>
                <a:spcPct val="90000"/>
              </a:lnSpc>
            </a:pPr>
            <a:r>
              <a:rPr lang="en-US" sz="2000" dirty="0" smtClean="0"/>
              <a:t>Each environment variable change has a line:  </a:t>
            </a:r>
            <a:r>
              <a:rPr lang="en-US" sz="2000" dirty="0" smtClean="0">
                <a:solidFill>
                  <a:schemeClr val="hlink"/>
                </a:solidFill>
              </a:rPr>
              <a:t>VAR=data          </a:t>
            </a:r>
            <a:r>
              <a:rPr lang="en-US" sz="2000" dirty="0" smtClean="0"/>
              <a:t>and in the</a:t>
            </a:r>
            <a:r>
              <a:rPr lang="en-US" sz="2000" dirty="0" smtClean="0">
                <a:solidFill>
                  <a:schemeClr val="hlink"/>
                </a:solidFill>
              </a:rPr>
              <a:t> EXPORT </a:t>
            </a:r>
            <a:r>
              <a:rPr lang="en-US" sz="2000" dirty="0" smtClean="0"/>
              <a:t>line, add the name of the variable</a:t>
            </a:r>
          </a:p>
          <a:p>
            <a:pPr lvl="1" eaLnBrk="1" hangingPunct="1">
              <a:lnSpc>
                <a:spcPct val="90000"/>
              </a:lnSpc>
            </a:pPr>
            <a:r>
              <a:rPr lang="en-US" sz="2000" dirty="0" smtClean="0"/>
              <a:t>Have a line for your default permission mask:    </a:t>
            </a:r>
            <a:r>
              <a:rPr lang="en-US" sz="2000" dirty="0" err="1" smtClean="0">
                <a:solidFill>
                  <a:schemeClr val="hlink"/>
                </a:solidFill>
              </a:rPr>
              <a:t>umask</a:t>
            </a:r>
            <a:r>
              <a:rPr lang="en-US" sz="2000" dirty="0" smtClean="0">
                <a:solidFill>
                  <a:schemeClr val="hlink"/>
                </a:solidFill>
              </a:rPr>
              <a:t>  value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229600" cy="563563"/>
          </a:xfrm>
        </p:spPr>
        <p:txBody>
          <a:bodyPr/>
          <a:lstStyle/>
          <a:p>
            <a:pPr eaLnBrk="1" hangingPunct="1"/>
            <a:r>
              <a:rPr lang="en-US" sz="2800" smtClean="0"/>
              <a:t>Command History </a:t>
            </a:r>
            <a:r>
              <a:rPr lang="en-US" sz="2000" smtClean="0"/>
              <a:t>(1 of 2)</a:t>
            </a:r>
          </a:p>
        </p:txBody>
      </p:sp>
      <p:sp>
        <p:nvSpPr>
          <p:cNvPr id="24579" name="Rectangle 3"/>
          <p:cNvSpPr>
            <a:spLocks noGrp="1" noChangeArrowheads="1"/>
          </p:cNvSpPr>
          <p:nvPr>
            <p:ph type="body" idx="1"/>
          </p:nvPr>
        </p:nvSpPr>
        <p:spPr>
          <a:xfrm>
            <a:off x="533400" y="762000"/>
            <a:ext cx="8077200" cy="5334000"/>
          </a:xfrm>
        </p:spPr>
        <p:txBody>
          <a:bodyPr/>
          <a:lstStyle/>
          <a:p>
            <a:pPr eaLnBrk="1" hangingPunct="1">
              <a:lnSpc>
                <a:spcPct val="80000"/>
              </a:lnSpc>
              <a:defRPr/>
            </a:pPr>
            <a:r>
              <a:rPr lang="en-US" sz="2000" dirty="0" smtClean="0"/>
              <a:t>The shell keeps track of your most recently run commands in an internal buffer.</a:t>
            </a:r>
          </a:p>
          <a:p>
            <a:pPr eaLnBrk="1" hangingPunct="1">
              <a:lnSpc>
                <a:spcPct val="80000"/>
              </a:lnSpc>
              <a:defRPr/>
            </a:pPr>
            <a:r>
              <a:rPr lang="en-US" sz="2000" dirty="0" smtClean="0"/>
              <a:t>The size of this buffer is set by the environment variable </a:t>
            </a:r>
            <a:r>
              <a:rPr lang="en-US" sz="2000" dirty="0" smtClean="0">
                <a:solidFill>
                  <a:schemeClr val="bg1">
                    <a:lumMod val="50000"/>
                  </a:schemeClr>
                </a:solidFill>
              </a:rPr>
              <a:t>HISTSIZE</a:t>
            </a:r>
            <a:r>
              <a:rPr lang="en-US" sz="2000" dirty="0" smtClean="0"/>
              <a:t>, which you can display and change. </a:t>
            </a:r>
          </a:p>
          <a:p>
            <a:pPr eaLnBrk="1" hangingPunct="1">
              <a:lnSpc>
                <a:spcPct val="80000"/>
              </a:lnSpc>
              <a:defRPr/>
            </a:pPr>
            <a:r>
              <a:rPr lang="en-US" sz="2000" dirty="0" smtClean="0"/>
              <a:t>The default size is 1000, the last 1000 commands you typed in are saved.</a:t>
            </a:r>
          </a:p>
          <a:p>
            <a:pPr eaLnBrk="1" hangingPunct="1">
              <a:lnSpc>
                <a:spcPct val="80000"/>
              </a:lnSpc>
              <a:defRPr/>
            </a:pPr>
            <a:r>
              <a:rPr lang="en-US" sz="2000" dirty="0" smtClean="0"/>
              <a:t>The buffer is circular, so after 1000 commands, the oldest (earliest) ones are overwritten by the newest commands.</a:t>
            </a:r>
          </a:p>
          <a:p>
            <a:pPr eaLnBrk="1" hangingPunct="1">
              <a:lnSpc>
                <a:spcPct val="80000"/>
              </a:lnSpc>
              <a:defRPr/>
            </a:pPr>
            <a:r>
              <a:rPr lang="en-US" sz="2000" dirty="0" smtClean="0"/>
              <a:t>To display the saved commands in the buffer:  </a:t>
            </a:r>
          </a:p>
          <a:p>
            <a:pPr lvl="1" eaLnBrk="1" hangingPunct="1">
              <a:lnSpc>
                <a:spcPct val="80000"/>
              </a:lnSpc>
              <a:buFontTx/>
              <a:buNone/>
              <a:defRPr/>
            </a:pPr>
            <a:r>
              <a:rPr lang="en-US" sz="2000" dirty="0" smtClean="0"/>
              <a:t>	</a:t>
            </a:r>
            <a:r>
              <a:rPr lang="en-US" sz="2000" dirty="0" smtClean="0">
                <a:solidFill>
                  <a:schemeClr val="hlink"/>
                </a:solidFill>
              </a:rPr>
              <a:t>history           </a:t>
            </a:r>
            <a:r>
              <a:rPr lang="en-US" sz="2000" dirty="0" smtClean="0"/>
              <a:t>displays all the commands in the buffer.</a:t>
            </a:r>
          </a:p>
          <a:p>
            <a:pPr lvl="1" eaLnBrk="1" hangingPunct="1">
              <a:lnSpc>
                <a:spcPct val="80000"/>
              </a:lnSpc>
              <a:buFontTx/>
              <a:buNone/>
              <a:defRPr/>
            </a:pPr>
            <a:r>
              <a:rPr lang="en-US" sz="2000" dirty="0" smtClean="0">
                <a:solidFill>
                  <a:schemeClr val="hlink"/>
                </a:solidFill>
              </a:rPr>
              <a:t>	history  n       </a:t>
            </a:r>
            <a:r>
              <a:rPr lang="en-US" sz="2000" dirty="0" err="1" smtClean="0">
                <a:solidFill>
                  <a:schemeClr val="bg2"/>
                </a:solidFill>
              </a:rPr>
              <a:t>n</a:t>
            </a:r>
            <a:r>
              <a:rPr lang="en-US" sz="2000" dirty="0" smtClean="0"/>
              <a:t> is a number, displays the last </a:t>
            </a:r>
            <a:r>
              <a:rPr lang="en-US" sz="2000" dirty="0" smtClean="0">
                <a:solidFill>
                  <a:schemeClr val="bg2"/>
                </a:solidFill>
              </a:rPr>
              <a:t>n</a:t>
            </a:r>
            <a:r>
              <a:rPr lang="en-US" sz="2000" dirty="0" smtClean="0"/>
              <a:t> commands</a:t>
            </a:r>
            <a:r>
              <a:rPr lang="en-US" sz="2000" dirty="0" smtClean="0">
                <a:solidFill>
                  <a:schemeClr val="hlink"/>
                </a:solidFill>
              </a:rPr>
              <a:t>.</a:t>
            </a:r>
          </a:p>
          <a:p>
            <a:pPr eaLnBrk="1" hangingPunct="1">
              <a:lnSpc>
                <a:spcPct val="80000"/>
              </a:lnSpc>
              <a:defRPr/>
            </a:pPr>
            <a:r>
              <a:rPr lang="en-US" sz="2000" dirty="0" smtClean="0"/>
              <a:t>Each command is displayed with a number that corresponds to the order that the command was run.</a:t>
            </a:r>
          </a:p>
          <a:p>
            <a:pPr eaLnBrk="1" hangingPunct="1">
              <a:lnSpc>
                <a:spcPct val="80000"/>
              </a:lnSpc>
              <a:defRPr/>
            </a:pPr>
            <a:r>
              <a:rPr lang="en-US" sz="2000" dirty="0" smtClean="0"/>
              <a:t>Alternatively, each command in the buffer can be displayed one by one on the command line. To scroll through the buffer and display each command one by one:  use the up arrow key.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563563"/>
          </a:xfrm>
        </p:spPr>
        <p:txBody>
          <a:bodyPr/>
          <a:lstStyle/>
          <a:p>
            <a:pPr eaLnBrk="1" hangingPunct="1"/>
            <a:r>
              <a:rPr lang="en-US" sz="2800" smtClean="0"/>
              <a:t>Command History </a:t>
            </a:r>
            <a:r>
              <a:rPr lang="en-US" sz="2000" smtClean="0"/>
              <a:t>(2 of 2)</a:t>
            </a:r>
          </a:p>
        </p:txBody>
      </p:sp>
      <p:sp>
        <p:nvSpPr>
          <p:cNvPr id="24579" name="Rectangle 3"/>
          <p:cNvSpPr>
            <a:spLocks noGrp="1" noChangeArrowheads="1"/>
          </p:cNvSpPr>
          <p:nvPr>
            <p:ph type="body" idx="1"/>
          </p:nvPr>
        </p:nvSpPr>
        <p:spPr>
          <a:xfrm>
            <a:off x="609600" y="838200"/>
            <a:ext cx="8001000" cy="5105400"/>
          </a:xfrm>
        </p:spPr>
        <p:txBody>
          <a:bodyPr/>
          <a:lstStyle/>
          <a:p>
            <a:pPr eaLnBrk="1" hangingPunct="1">
              <a:lnSpc>
                <a:spcPct val="80000"/>
              </a:lnSpc>
              <a:defRPr/>
            </a:pPr>
            <a:r>
              <a:rPr lang="en-US" sz="2000" dirty="0" smtClean="0"/>
              <a:t>To re-run the last command:   </a:t>
            </a:r>
            <a:r>
              <a:rPr lang="en-US" sz="2000" dirty="0" smtClean="0">
                <a:solidFill>
                  <a:schemeClr val="hlink"/>
                </a:solidFill>
              </a:rPr>
              <a:t>!!</a:t>
            </a:r>
          </a:p>
          <a:p>
            <a:pPr eaLnBrk="1" hangingPunct="1">
              <a:lnSpc>
                <a:spcPct val="80000"/>
              </a:lnSpc>
              <a:buFontTx/>
              <a:buNone/>
              <a:defRPr/>
            </a:pPr>
            <a:endParaRPr lang="en-US" sz="2000" dirty="0" smtClean="0">
              <a:solidFill>
                <a:schemeClr val="hlink"/>
              </a:solidFill>
            </a:endParaRPr>
          </a:p>
          <a:p>
            <a:pPr eaLnBrk="1" hangingPunct="1">
              <a:lnSpc>
                <a:spcPct val="80000"/>
              </a:lnSpc>
              <a:defRPr/>
            </a:pPr>
            <a:r>
              <a:rPr lang="en-US" sz="2000" dirty="0" smtClean="0"/>
              <a:t>To re-run any previous command, there are 2 ways:</a:t>
            </a:r>
          </a:p>
          <a:p>
            <a:pPr lvl="1" eaLnBrk="1" hangingPunct="1">
              <a:lnSpc>
                <a:spcPct val="80000"/>
              </a:lnSpc>
              <a:buFontTx/>
              <a:buAutoNum type="arabicPeriod"/>
              <a:defRPr/>
            </a:pPr>
            <a:r>
              <a:rPr lang="en-US" sz="2000" dirty="0" smtClean="0"/>
              <a:t>Use the up arrow key to scroll through the history buffer one command at a time.</a:t>
            </a:r>
          </a:p>
          <a:p>
            <a:pPr lvl="1" eaLnBrk="1" hangingPunct="1">
              <a:lnSpc>
                <a:spcPct val="80000"/>
              </a:lnSpc>
              <a:buFontTx/>
              <a:buNone/>
              <a:defRPr/>
            </a:pPr>
            <a:r>
              <a:rPr lang="en-US" sz="2000" dirty="0" smtClean="0"/>
              <a:t>	When you get to the command you want, hit enter to run the command.</a:t>
            </a:r>
          </a:p>
          <a:p>
            <a:pPr lvl="1" eaLnBrk="1" hangingPunct="1">
              <a:lnSpc>
                <a:spcPct val="80000"/>
              </a:lnSpc>
              <a:buFont typeface="Arial" charset="0"/>
              <a:buAutoNum type="arabicPeriod" startAt="2"/>
              <a:defRPr/>
            </a:pPr>
            <a:r>
              <a:rPr lang="en-US" sz="2000" dirty="0" smtClean="0"/>
              <a:t>Use the </a:t>
            </a:r>
            <a:r>
              <a:rPr lang="en-US" sz="2000" dirty="0" smtClean="0">
                <a:solidFill>
                  <a:srgbClr val="3C8C93"/>
                </a:solidFill>
              </a:rPr>
              <a:t>history</a:t>
            </a:r>
            <a:r>
              <a:rPr lang="en-US" sz="2000" dirty="0" smtClean="0"/>
              <a:t> utility to see the last </a:t>
            </a:r>
            <a:r>
              <a:rPr lang="en-US" sz="2000" dirty="0" smtClean="0">
                <a:solidFill>
                  <a:schemeClr val="bg1">
                    <a:lumMod val="50000"/>
                  </a:schemeClr>
                </a:solidFill>
              </a:rPr>
              <a:t>n</a:t>
            </a:r>
            <a:r>
              <a:rPr lang="en-US" sz="2000" dirty="0" smtClean="0"/>
              <a:t> commands along with their associated numbers.</a:t>
            </a:r>
          </a:p>
          <a:p>
            <a:pPr lvl="1" eaLnBrk="1" hangingPunct="1">
              <a:lnSpc>
                <a:spcPct val="80000"/>
              </a:lnSpc>
              <a:buFontTx/>
              <a:buNone/>
              <a:defRPr/>
            </a:pPr>
            <a:r>
              <a:rPr lang="en-US" sz="2000" dirty="0" smtClean="0"/>
              <a:t>	Then use:   </a:t>
            </a:r>
            <a:r>
              <a:rPr lang="en-US" sz="2000" dirty="0" smtClean="0">
                <a:solidFill>
                  <a:schemeClr val="hlink"/>
                </a:solidFill>
              </a:rPr>
              <a:t>!</a:t>
            </a:r>
            <a:r>
              <a:rPr lang="en-US" sz="2000" dirty="0" smtClean="0">
                <a:solidFill>
                  <a:schemeClr val="bg1">
                    <a:lumMod val="50000"/>
                  </a:schemeClr>
                </a:solidFill>
              </a:rPr>
              <a:t>num     </a:t>
            </a:r>
          </a:p>
          <a:p>
            <a:pPr lvl="1" eaLnBrk="1" hangingPunct="1">
              <a:lnSpc>
                <a:spcPct val="80000"/>
              </a:lnSpc>
              <a:buFontTx/>
              <a:buNone/>
              <a:defRPr/>
            </a:pPr>
            <a:r>
              <a:rPr lang="en-US" sz="2000" dirty="0" smtClean="0"/>
              <a:t>	where </a:t>
            </a:r>
            <a:r>
              <a:rPr lang="en-US" sz="2000" dirty="0" smtClean="0">
                <a:solidFill>
                  <a:schemeClr val="bg2"/>
                </a:solidFill>
              </a:rPr>
              <a:t>num</a:t>
            </a:r>
            <a:r>
              <a:rPr lang="en-US" sz="2000" dirty="0" smtClean="0"/>
              <a:t> is the number associated with the command.</a:t>
            </a:r>
          </a:p>
          <a:p>
            <a:pPr eaLnBrk="1" hangingPunct="1">
              <a:lnSpc>
                <a:spcPct val="80000"/>
              </a:lnSpc>
              <a:buFontTx/>
              <a:buNone/>
              <a:defRPr/>
            </a:pPr>
            <a:endParaRPr lang="en-US" sz="2000" dirty="0" smtClean="0"/>
          </a:p>
          <a:p>
            <a:pPr eaLnBrk="1" hangingPunct="1">
              <a:lnSpc>
                <a:spcPct val="80000"/>
              </a:lnSpc>
              <a:defRPr/>
            </a:pPr>
            <a:r>
              <a:rPr lang="en-US" sz="2000" dirty="0" smtClean="0"/>
              <a:t>To modify a previous command before running it:</a:t>
            </a:r>
          </a:p>
          <a:p>
            <a:pPr lvl="1" eaLnBrk="1" hangingPunct="1">
              <a:lnSpc>
                <a:spcPct val="80000"/>
              </a:lnSpc>
              <a:defRPr/>
            </a:pPr>
            <a:r>
              <a:rPr lang="en-US" sz="2000" dirty="0" smtClean="0"/>
              <a:t>Scroll through the buffer to find the command.</a:t>
            </a:r>
          </a:p>
          <a:p>
            <a:pPr lvl="1" eaLnBrk="1" hangingPunct="1">
              <a:lnSpc>
                <a:spcPct val="80000"/>
              </a:lnSpc>
              <a:defRPr/>
            </a:pPr>
            <a:r>
              <a:rPr lang="en-US" sz="2000" dirty="0" smtClean="0"/>
              <a:t>Retype any change in the command.</a:t>
            </a:r>
          </a:p>
          <a:p>
            <a:pPr lvl="1" eaLnBrk="1" hangingPunct="1">
              <a:lnSpc>
                <a:spcPct val="80000"/>
              </a:lnSpc>
              <a:defRPr/>
            </a:pPr>
            <a:r>
              <a:rPr lang="en-US" sz="2000" dirty="0" smtClean="0"/>
              <a:t>Hit enter to run the new command.</a:t>
            </a:r>
          </a:p>
          <a:p>
            <a:pPr lvl="1" eaLnBrk="1" hangingPunct="1">
              <a:lnSpc>
                <a:spcPct val="80000"/>
              </a:lnSpc>
              <a:defRPr/>
            </a:pPr>
            <a:r>
              <a:rPr lang="en-US" sz="2000" dirty="0" smtClean="0"/>
              <a:t>This is useful when you have a long command to modify.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639762"/>
          </a:xfrm>
        </p:spPr>
        <p:txBody>
          <a:bodyPr/>
          <a:lstStyle/>
          <a:p>
            <a:pPr eaLnBrk="1" hangingPunct="1"/>
            <a:r>
              <a:rPr lang="en-US" sz="2800" smtClean="0"/>
              <a:t>Shell Types</a:t>
            </a:r>
          </a:p>
        </p:txBody>
      </p:sp>
      <p:sp>
        <p:nvSpPr>
          <p:cNvPr id="27651" name="Rectangle 3"/>
          <p:cNvSpPr>
            <a:spLocks noGrp="1" noChangeArrowheads="1"/>
          </p:cNvSpPr>
          <p:nvPr>
            <p:ph type="body" idx="1"/>
          </p:nvPr>
        </p:nvSpPr>
        <p:spPr>
          <a:xfrm>
            <a:off x="685800" y="838200"/>
            <a:ext cx="7696200" cy="5257800"/>
          </a:xfrm>
        </p:spPr>
        <p:txBody>
          <a:bodyPr/>
          <a:lstStyle/>
          <a:p>
            <a:pPr eaLnBrk="1" hangingPunct="1">
              <a:lnSpc>
                <a:spcPct val="90000"/>
              </a:lnSpc>
            </a:pPr>
            <a:r>
              <a:rPr lang="en-US" sz="2000" dirty="0" smtClean="0"/>
              <a:t>The shell is your interface to the system, but internally it is a program that runs when you successfully log in, and terminates when you log out.</a:t>
            </a:r>
          </a:p>
          <a:p>
            <a:pPr eaLnBrk="1" hangingPunct="1">
              <a:lnSpc>
                <a:spcPct val="90000"/>
              </a:lnSpc>
            </a:pPr>
            <a:r>
              <a:rPr lang="en-US" sz="2000" dirty="0" smtClean="0"/>
              <a:t>There are 4 popular types of shells that Unix/Linux users run:</a:t>
            </a:r>
          </a:p>
          <a:p>
            <a:pPr lvl="1" eaLnBrk="1" hangingPunct="1">
              <a:lnSpc>
                <a:spcPct val="90000"/>
              </a:lnSpc>
            </a:pPr>
            <a:r>
              <a:rPr lang="en-US" sz="2000" dirty="0" smtClean="0">
                <a:solidFill>
                  <a:schemeClr val="bg2"/>
                </a:solidFill>
              </a:rPr>
              <a:t>Bourne</a:t>
            </a:r>
            <a:r>
              <a:rPr lang="en-US" sz="2000" dirty="0" smtClean="0"/>
              <a:t>: named after its author, it’s the oldest shell that came with Unix.</a:t>
            </a:r>
          </a:p>
          <a:p>
            <a:pPr lvl="1" eaLnBrk="1" hangingPunct="1">
              <a:lnSpc>
                <a:spcPct val="90000"/>
              </a:lnSpc>
            </a:pPr>
            <a:r>
              <a:rPr lang="en-US" sz="2000" dirty="0" smtClean="0">
                <a:solidFill>
                  <a:schemeClr val="bg2"/>
                </a:solidFill>
              </a:rPr>
              <a:t>C Shell</a:t>
            </a:r>
            <a:r>
              <a:rPr lang="en-US" sz="2000" dirty="0" smtClean="0"/>
              <a:t>: came from UC Berkeley when Unix was distributed to all the universities. It is not compatible with the Bourne shell.</a:t>
            </a:r>
          </a:p>
          <a:p>
            <a:pPr lvl="1" eaLnBrk="1" hangingPunct="1">
              <a:lnSpc>
                <a:spcPct val="90000"/>
              </a:lnSpc>
            </a:pPr>
            <a:r>
              <a:rPr lang="en-US" sz="2000" dirty="0" err="1" smtClean="0">
                <a:solidFill>
                  <a:schemeClr val="bg2"/>
                </a:solidFill>
              </a:rPr>
              <a:t>Korn</a:t>
            </a:r>
            <a:r>
              <a:rPr lang="en-US" sz="2000" dirty="0" smtClean="0"/>
              <a:t>: named after its author, it’s built upon the Bourne shell so it is similar to the Bourne shell but has more features.</a:t>
            </a:r>
          </a:p>
          <a:p>
            <a:pPr lvl="1" eaLnBrk="1" hangingPunct="1">
              <a:lnSpc>
                <a:spcPct val="90000"/>
              </a:lnSpc>
            </a:pPr>
            <a:r>
              <a:rPr lang="en-US" sz="2000" dirty="0" smtClean="0">
                <a:solidFill>
                  <a:schemeClr val="bg2"/>
                </a:solidFill>
              </a:rPr>
              <a:t>Bash</a:t>
            </a:r>
            <a:r>
              <a:rPr lang="en-US" sz="2000" dirty="0" smtClean="0"/>
              <a:t>: (for </a:t>
            </a:r>
            <a:r>
              <a:rPr lang="en-US" sz="2000" u="sng" dirty="0" smtClean="0"/>
              <a:t>B</a:t>
            </a:r>
            <a:r>
              <a:rPr lang="en-US" sz="2000" dirty="0" smtClean="0"/>
              <a:t>ourne </a:t>
            </a:r>
            <a:r>
              <a:rPr lang="en-US" sz="2000" u="sng" dirty="0" smtClean="0"/>
              <a:t>A</a:t>
            </a:r>
            <a:r>
              <a:rPr lang="en-US" sz="2000" dirty="0" smtClean="0"/>
              <a:t>gain </a:t>
            </a:r>
            <a:r>
              <a:rPr lang="en-US" sz="2000" u="sng" dirty="0" smtClean="0"/>
              <a:t>Sh</a:t>
            </a:r>
            <a:r>
              <a:rPr lang="en-US" sz="2000" dirty="0" smtClean="0"/>
              <a:t>ell) it’s the default shell for Linux. It’s built upon the Bourne shell also.</a:t>
            </a:r>
          </a:p>
          <a:p>
            <a:pPr eaLnBrk="1" hangingPunct="1">
              <a:lnSpc>
                <a:spcPct val="90000"/>
              </a:lnSpc>
            </a:pPr>
            <a:r>
              <a:rPr lang="en-US" sz="2000" dirty="0" smtClean="0"/>
              <a:t>Your default shell on voyager is the bash shell because you’re running Linux. The environment variable to display your default shell is SHELL.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229600" cy="563563"/>
          </a:xfrm>
        </p:spPr>
        <p:txBody>
          <a:bodyPr/>
          <a:lstStyle/>
          <a:p>
            <a:pPr eaLnBrk="1" hangingPunct="1"/>
            <a:r>
              <a:rPr lang="en-US" sz="2800" smtClean="0"/>
              <a:t>Changing Shells </a:t>
            </a:r>
            <a:r>
              <a:rPr lang="en-US" sz="2000" smtClean="0"/>
              <a:t>(1 of 2)</a:t>
            </a:r>
          </a:p>
        </p:txBody>
      </p:sp>
      <p:sp>
        <p:nvSpPr>
          <p:cNvPr id="28675" name="Rectangle 3"/>
          <p:cNvSpPr>
            <a:spLocks noGrp="1" noChangeArrowheads="1"/>
          </p:cNvSpPr>
          <p:nvPr>
            <p:ph type="body" idx="1"/>
          </p:nvPr>
        </p:nvSpPr>
        <p:spPr>
          <a:xfrm>
            <a:off x="533400" y="762000"/>
            <a:ext cx="7848600" cy="5486400"/>
          </a:xfrm>
        </p:spPr>
        <p:txBody>
          <a:bodyPr/>
          <a:lstStyle/>
          <a:p>
            <a:pPr eaLnBrk="1" hangingPunct="1">
              <a:lnSpc>
                <a:spcPct val="90000"/>
              </a:lnSpc>
            </a:pPr>
            <a:r>
              <a:rPr lang="en-US" sz="2000" dirty="0" smtClean="0"/>
              <a:t>The default shell is the shell that automatically runs when you first log in.</a:t>
            </a:r>
          </a:p>
          <a:p>
            <a:pPr eaLnBrk="1" hangingPunct="1">
              <a:lnSpc>
                <a:spcPct val="90000"/>
              </a:lnSpc>
            </a:pPr>
            <a:r>
              <a:rPr lang="en-US" sz="2000" dirty="0" smtClean="0"/>
              <a:t>System admin sets the default shell for you, and you need to ask them if you want to change your default shell.</a:t>
            </a:r>
          </a:p>
          <a:p>
            <a:pPr eaLnBrk="1" hangingPunct="1">
              <a:lnSpc>
                <a:spcPct val="90000"/>
              </a:lnSpc>
            </a:pPr>
            <a:r>
              <a:rPr lang="en-US" sz="2000" dirty="0" smtClean="0"/>
              <a:t>Within a working session, you can change your shell to any type you like:</a:t>
            </a:r>
          </a:p>
          <a:p>
            <a:pPr lvl="1" eaLnBrk="1" hangingPunct="1">
              <a:lnSpc>
                <a:spcPct val="90000"/>
              </a:lnSpc>
            </a:pPr>
            <a:r>
              <a:rPr lang="en-US" sz="2000" dirty="0" smtClean="0"/>
              <a:t>To change to a Bourne shell:	</a:t>
            </a:r>
            <a:r>
              <a:rPr lang="en-US" sz="2000" dirty="0" err="1" smtClean="0">
                <a:solidFill>
                  <a:schemeClr val="hlink"/>
                </a:solidFill>
              </a:rPr>
              <a:t>sh</a:t>
            </a:r>
            <a:endParaRPr lang="en-US" sz="2000" dirty="0" smtClean="0">
              <a:solidFill>
                <a:schemeClr val="hlink"/>
              </a:solidFill>
            </a:endParaRPr>
          </a:p>
          <a:p>
            <a:pPr lvl="1" eaLnBrk="1" hangingPunct="1">
              <a:lnSpc>
                <a:spcPct val="90000"/>
              </a:lnSpc>
            </a:pPr>
            <a:r>
              <a:rPr lang="en-US" sz="2000" dirty="0" smtClean="0"/>
              <a:t>To change to a C shell:    		</a:t>
            </a:r>
            <a:r>
              <a:rPr lang="en-US" sz="2000" dirty="0" err="1" smtClean="0">
                <a:solidFill>
                  <a:schemeClr val="hlink"/>
                </a:solidFill>
              </a:rPr>
              <a:t>csh</a:t>
            </a:r>
            <a:endParaRPr lang="en-US" sz="2000" dirty="0" smtClean="0">
              <a:solidFill>
                <a:schemeClr val="hlink"/>
              </a:solidFill>
            </a:endParaRPr>
          </a:p>
          <a:p>
            <a:pPr lvl="1" eaLnBrk="1" hangingPunct="1">
              <a:lnSpc>
                <a:spcPct val="90000"/>
              </a:lnSpc>
            </a:pPr>
            <a:r>
              <a:rPr lang="en-US" sz="2000" dirty="0" smtClean="0"/>
              <a:t>To change to a </a:t>
            </a:r>
            <a:r>
              <a:rPr lang="en-US" sz="2000" dirty="0" err="1" smtClean="0"/>
              <a:t>Korn</a:t>
            </a:r>
            <a:r>
              <a:rPr lang="en-US" sz="2000" dirty="0" smtClean="0"/>
              <a:t> shell:  	</a:t>
            </a:r>
            <a:r>
              <a:rPr lang="en-US" sz="2000" dirty="0" err="1" smtClean="0">
                <a:solidFill>
                  <a:schemeClr val="hlink"/>
                </a:solidFill>
              </a:rPr>
              <a:t>ksh</a:t>
            </a:r>
            <a:endParaRPr lang="en-US" sz="2000" dirty="0" smtClean="0">
              <a:solidFill>
                <a:schemeClr val="hlink"/>
              </a:solidFill>
            </a:endParaRPr>
          </a:p>
          <a:p>
            <a:pPr lvl="1" eaLnBrk="1" hangingPunct="1">
              <a:lnSpc>
                <a:spcPct val="90000"/>
              </a:lnSpc>
            </a:pPr>
            <a:r>
              <a:rPr lang="en-US" sz="2000" dirty="0" smtClean="0"/>
              <a:t>To change to a bash shell:  	</a:t>
            </a:r>
            <a:r>
              <a:rPr lang="en-US" sz="2000" dirty="0" smtClean="0">
                <a:solidFill>
                  <a:schemeClr val="hlink"/>
                </a:solidFill>
              </a:rPr>
              <a:t>bash</a:t>
            </a:r>
          </a:p>
          <a:p>
            <a:pPr lvl="1" eaLnBrk="1" hangingPunct="1">
              <a:lnSpc>
                <a:spcPct val="90000"/>
              </a:lnSpc>
            </a:pPr>
            <a:r>
              <a:rPr lang="en-US" sz="2000" dirty="0" smtClean="0"/>
              <a:t>To terminate a shell:  		</a:t>
            </a:r>
            <a:r>
              <a:rPr lang="en-US" sz="2000" dirty="0" smtClean="0">
                <a:solidFill>
                  <a:schemeClr val="hlink"/>
                </a:solidFill>
              </a:rPr>
              <a:t>exit</a:t>
            </a:r>
            <a:r>
              <a:rPr lang="en-US" sz="2000" dirty="0" smtClean="0"/>
              <a:t> </a:t>
            </a:r>
          </a:p>
          <a:p>
            <a:pPr eaLnBrk="1" hangingPunct="1">
              <a:lnSpc>
                <a:spcPct val="90000"/>
              </a:lnSpc>
            </a:pPr>
            <a:r>
              <a:rPr lang="en-US" sz="2000" dirty="0" smtClean="0"/>
              <a:t>Each time you change shell, your current shell starts a new process to run the new shell.  </a:t>
            </a:r>
          </a:p>
          <a:p>
            <a:pPr eaLnBrk="1" hangingPunct="1">
              <a:lnSpc>
                <a:spcPct val="90000"/>
              </a:lnSpc>
              <a:buFontTx/>
              <a:buNone/>
            </a:pPr>
            <a:r>
              <a:rPr lang="en-US" sz="2000" dirty="0" smtClean="0"/>
              <a:t>	If you change shell 2 times from when you log in, then you have 3 processes running: your default shell and 2 other shell processes. To completely log out, you will need to type </a:t>
            </a:r>
            <a:r>
              <a:rPr lang="en-US" sz="2000" dirty="0" smtClean="0">
                <a:solidFill>
                  <a:schemeClr val="hlink"/>
                </a:solidFill>
              </a:rPr>
              <a:t>exit</a:t>
            </a:r>
            <a:r>
              <a:rPr lang="en-US" sz="2000" dirty="0" smtClean="0"/>
              <a:t> 3 times. Each </a:t>
            </a:r>
            <a:r>
              <a:rPr lang="en-US" sz="2000" dirty="0" smtClean="0">
                <a:solidFill>
                  <a:schemeClr val="hlink"/>
                </a:solidFill>
              </a:rPr>
              <a:t>exit</a:t>
            </a:r>
            <a:r>
              <a:rPr lang="en-US" sz="2000" dirty="0" smtClean="0"/>
              <a:t> gets you back to the previous shell.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639762"/>
          </a:xfrm>
        </p:spPr>
        <p:txBody>
          <a:bodyPr/>
          <a:lstStyle/>
          <a:p>
            <a:pPr eaLnBrk="1" hangingPunct="1"/>
            <a:r>
              <a:rPr lang="en-US" sz="2800" smtClean="0"/>
              <a:t>Changing Shells </a:t>
            </a:r>
            <a:r>
              <a:rPr lang="en-US" sz="2000" smtClean="0"/>
              <a:t>(2 of 2)</a:t>
            </a:r>
          </a:p>
        </p:txBody>
      </p:sp>
      <p:sp>
        <p:nvSpPr>
          <p:cNvPr id="29699" name="Rectangle 3"/>
          <p:cNvSpPr>
            <a:spLocks noGrp="1" noChangeArrowheads="1"/>
          </p:cNvSpPr>
          <p:nvPr>
            <p:ph type="body" idx="1"/>
          </p:nvPr>
        </p:nvSpPr>
        <p:spPr>
          <a:xfrm>
            <a:off x="685800" y="838200"/>
            <a:ext cx="7696200" cy="4678363"/>
          </a:xfrm>
        </p:spPr>
        <p:txBody>
          <a:bodyPr/>
          <a:lstStyle/>
          <a:p>
            <a:pPr eaLnBrk="1" hangingPunct="1">
              <a:lnSpc>
                <a:spcPct val="90000"/>
              </a:lnSpc>
            </a:pPr>
            <a:r>
              <a:rPr lang="en-US" sz="2000" smtClean="0"/>
              <a:t>To see which shell you are currently running:  </a:t>
            </a:r>
            <a:r>
              <a:rPr lang="en-US" sz="2000" smtClean="0">
                <a:solidFill>
                  <a:schemeClr val="hlink"/>
                </a:solidFill>
              </a:rPr>
              <a:t>echo  $0</a:t>
            </a:r>
          </a:p>
          <a:p>
            <a:pPr eaLnBrk="1" hangingPunct="1">
              <a:lnSpc>
                <a:spcPct val="90000"/>
              </a:lnSpc>
            </a:pPr>
            <a:r>
              <a:rPr lang="en-US" sz="2000" smtClean="0"/>
              <a:t>The utilities you learn in this class are standard Linux utilities that will work the same way, no matter which shell you are running.  This is because the utilities are not a part of the shell, the shell only interacts with the utilities when you request them. </a:t>
            </a:r>
          </a:p>
          <a:p>
            <a:pPr eaLnBrk="1" hangingPunct="1">
              <a:lnSpc>
                <a:spcPct val="90000"/>
              </a:lnSpc>
            </a:pPr>
            <a:r>
              <a:rPr lang="en-US" sz="2000" smtClean="0"/>
              <a:t>When you write shell scripts, however, it is important what shell you run. This is because shell scripts use syntax that are specific to a certain shell type.  For example, a script written for the C shell, which uses C shell syntax, will not run on bash.</a:t>
            </a:r>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endParaRPr lang="en-US" sz="2000" smtClean="0"/>
          </a:p>
          <a:p>
            <a:pPr algn="ctr" eaLnBrk="1" hangingPunct="1">
              <a:lnSpc>
                <a:spcPct val="90000"/>
              </a:lnSpc>
              <a:buFontTx/>
              <a:buNone/>
            </a:pPr>
            <a:r>
              <a:rPr lang="en-US" sz="2000" smtClean="0"/>
              <a:t>Next stop: Filters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304800"/>
            <a:ext cx="8229600" cy="533400"/>
          </a:xfrm>
        </p:spPr>
        <p:txBody>
          <a:bodyPr/>
          <a:lstStyle/>
          <a:p>
            <a:pPr eaLnBrk="1" hangingPunct="1"/>
            <a:r>
              <a:rPr lang="en-US" sz="2800" smtClean="0"/>
              <a:t>Working with the Shell</a:t>
            </a:r>
          </a:p>
        </p:txBody>
      </p:sp>
      <p:sp>
        <p:nvSpPr>
          <p:cNvPr id="4099" name="Rectangle 3"/>
          <p:cNvSpPr>
            <a:spLocks noGrp="1" noChangeArrowheads="1"/>
          </p:cNvSpPr>
          <p:nvPr>
            <p:ph type="body" idx="1"/>
          </p:nvPr>
        </p:nvSpPr>
        <p:spPr>
          <a:xfrm>
            <a:off x="304800" y="838200"/>
            <a:ext cx="8153400" cy="5486400"/>
          </a:xfrm>
        </p:spPr>
        <p:txBody>
          <a:bodyPr/>
          <a:lstStyle/>
          <a:p>
            <a:pPr marL="609600" indent="-273050" eaLnBrk="1" hangingPunct="1"/>
            <a:r>
              <a:rPr lang="en-US" sz="2000" dirty="0" smtClean="0"/>
              <a:t>The shell is the interface between you and the Linux system. So far you’ve observed the shell working in a cycle to support you:</a:t>
            </a:r>
          </a:p>
          <a:p>
            <a:pPr marL="1371600" lvl="2" indent="-457200" eaLnBrk="1" hangingPunct="1">
              <a:buFontTx/>
              <a:buAutoNum type="arabicPeriod"/>
            </a:pPr>
            <a:r>
              <a:rPr lang="en-US" sz="2000" dirty="0" smtClean="0"/>
              <a:t>Print the prompt and wait for your command.</a:t>
            </a:r>
          </a:p>
          <a:p>
            <a:pPr marL="1371600" lvl="2" indent="-457200" eaLnBrk="1" hangingPunct="1">
              <a:buFontTx/>
              <a:buAutoNum type="arabicPeriod"/>
            </a:pPr>
            <a:r>
              <a:rPr lang="en-US" sz="2000" dirty="0" smtClean="0"/>
              <a:t>Parse your command into the utility name, options, arguments.</a:t>
            </a:r>
          </a:p>
          <a:p>
            <a:pPr marL="1371600" lvl="2" indent="-457200" eaLnBrk="1" hangingPunct="1">
              <a:buFontTx/>
              <a:buAutoNum type="arabicPeriod"/>
            </a:pPr>
            <a:r>
              <a:rPr lang="en-US" sz="2000" dirty="0" smtClean="0"/>
              <a:t>Search for a utility that matches the name.</a:t>
            </a:r>
          </a:p>
          <a:p>
            <a:pPr marL="1371600" lvl="2" indent="-457200" eaLnBrk="1" hangingPunct="1">
              <a:buFontTx/>
              <a:buAutoNum type="arabicPeriod"/>
            </a:pPr>
            <a:r>
              <a:rPr lang="en-US" sz="2000" dirty="0" smtClean="0"/>
              <a:t>If no match, print an error message and return to step 1.</a:t>
            </a:r>
          </a:p>
          <a:p>
            <a:pPr marL="1371600" lvl="2" indent="-457200" eaLnBrk="1" hangingPunct="1">
              <a:buFontTx/>
              <a:buAutoNum type="arabicPeriod"/>
            </a:pPr>
            <a:r>
              <a:rPr lang="en-US" sz="2000" dirty="0" smtClean="0"/>
              <a:t>If match, start a process to run the utility, pass to the utility the options and arguments, expand argument names if there are </a:t>
            </a:r>
            <a:r>
              <a:rPr lang="en-US" sz="2000" dirty="0" err="1" smtClean="0"/>
              <a:t>wilcards</a:t>
            </a:r>
            <a:r>
              <a:rPr lang="en-US" sz="2000" dirty="0" smtClean="0"/>
              <a:t>.</a:t>
            </a:r>
          </a:p>
          <a:p>
            <a:pPr marL="1371600" lvl="2" indent="-457200" eaLnBrk="1" hangingPunct="1">
              <a:buFontTx/>
              <a:buAutoNum type="arabicPeriod"/>
            </a:pPr>
            <a:r>
              <a:rPr lang="en-US" sz="2000" dirty="0" smtClean="0"/>
              <a:t>Wait for utility to finish and end the process.</a:t>
            </a:r>
          </a:p>
          <a:p>
            <a:pPr marL="1371600" lvl="2" indent="-457200" eaLnBrk="1" hangingPunct="1">
              <a:buFontTx/>
              <a:buAutoNum type="arabicPeriod"/>
            </a:pPr>
            <a:r>
              <a:rPr lang="en-US" sz="2000" dirty="0" smtClean="0"/>
              <a:t>Print any error message or output from the utility, if any is sent back from the utility.</a:t>
            </a:r>
          </a:p>
          <a:p>
            <a:pPr marL="1371600" lvl="2" indent="-457200" eaLnBrk="1" hangingPunct="1">
              <a:buFontTx/>
              <a:buAutoNum type="arabicPeriod"/>
            </a:pPr>
            <a:r>
              <a:rPr lang="en-US" sz="2000" dirty="0" smtClean="0"/>
              <a:t>Return to step 1</a:t>
            </a:r>
          </a:p>
          <a:p>
            <a:pPr marL="609600" indent="-273050" eaLnBrk="1" hangingPunct="1"/>
            <a:r>
              <a:rPr lang="en-US" sz="2000" dirty="0" smtClean="0"/>
              <a:t>Now we learn how to use some more advanced features of the shell</a:t>
            </a:r>
            <a:endParaRPr lang="en-US" sz="2800" dirty="0" smtClean="0">
              <a:solidFill>
                <a:schemeClr val="hlink"/>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81000"/>
            <a:ext cx="8229600" cy="715963"/>
          </a:xfrm>
        </p:spPr>
        <p:txBody>
          <a:bodyPr/>
          <a:lstStyle/>
          <a:p>
            <a:pPr eaLnBrk="1" hangingPunct="1"/>
            <a:r>
              <a:rPr lang="en-US" sz="2800" smtClean="0"/>
              <a:t>Input and Output</a:t>
            </a:r>
          </a:p>
        </p:txBody>
      </p:sp>
      <p:sp>
        <p:nvSpPr>
          <p:cNvPr id="5123" name="Rectangle 3"/>
          <p:cNvSpPr>
            <a:spLocks noGrp="1" noChangeArrowheads="1"/>
          </p:cNvSpPr>
          <p:nvPr>
            <p:ph type="body" idx="1"/>
          </p:nvPr>
        </p:nvSpPr>
        <p:spPr>
          <a:xfrm>
            <a:off x="609600" y="1143000"/>
            <a:ext cx="7772400" cy="4525963"/>
          </a:xfrm>
        </p:spPr>
        <p:txBody>
          <a:bodyPr/>
          <a:lstStyle/>
          <a:p>
            <a:pPr eaLnBrk="1" hangingPunct="1"/>
            <a:r>
              <a:rPr lang="en-US" sz="2000" dirty="0" smtClean="0"/>
              <a:t>When you give input to a command, you type in from the keyboard. </a:t>
            </a:r>
            <a:r>
              <a:rPr lang="en-US" sz="2000" i="1" dirty="0" smtClean="0">
                <a:solidFill>
                  <a:schemeClr val="bg2"/>
                </a:solidFill>
              </a:rPr>
              <a:t>Standard input</a:t>
            </a:r>
            <a:r>
              <a:rPr lang="en-US" sz="2000" dirty="0" smtClean="0"/>
              <a:t> for the shell is from the keyboard.</a:t>
            </a:r>
          </a:p>
          <a:p>
            <a:pPr eaLnBrk="1" hangingPunct="1"/>
            <a:r>
              <a:rPr lang="en-US" sz="2000" dirty="0" smtClean="0"/>
              <a:t>When the command has an output, the shell prints it to the screen. </a:t>
            </a:r>
            <a:r>
              <a:rPr lang="en-US" sz="2000" i="1" dirty="0" smtClean="0">
                <a:solidFill>
                  <a:schemeClr val="bg2"/>
                </a:solidFill>
              </a:rPr>
              <a:t>Standard output</a:t>
            </a:r>
            <a:r>
              <a:rPr lang="en-US" sz="2000" dirty="0" smtClean="0"/>
              <a:t> for the shell is to the screen.</a:t>
            </a:r>
          </a:p>
          <a:p>
            <a:pPr eaLnBrk="1" hangingPunct="1"/>
            <a:r>
              <a:rPr lang="en-US" sz="2000" dirty="0" smtClean="0"/>
              <a:t>When the shell or the command has an error message, the shell prints it to the screen. </a:t>
            </a:r>
            <a:r>
              <a:rPr lang="en-US" sz="2000" i="1" dirty="0" smtClean="0">
                <a:solidFill>
                  <a:schemeClr val="bg2"/>
                </a:solidFill>
              </a:rPr>
              <a:t>Standard error</a:t>
            </a:r>
            <a:r>
              <a:rPr lang="en-US" sz="2000" dirty="0" smtClean="0"/>
              <a:t> for the shell is to the screen.</a:t>
            </a:r>
          </a:p>
          <a:p>
            <a:pPr eaLnBrk="1" hangingPunct="1"/>
            <a:r>
              <a:rPr lang="en-US" sz="2000" dirty="0" smtClean="0"/>
              <a:t>It is possible to tell the shell to get input from some place other than the keyboard. </a:t>
            </a:r>
          </a:p>
          <a:p>
            <a:pPr eaLnBrk="1" hangingPunct="1"/>
            <a:r>
              <a:rPr lang="en-US" sz="2000" dirty="0" smtClean="0"/>
              <a:t>It is also possible to tell the shell to send output and error to some place other than the screen. When this happens, you won’t see any output or any error on screen.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228600"/>
            <a:ext cx="8229600" cy="533400"/>
          </a:xfrm>
        </p:spPr>
        <p:txBody>
          <a:bodyPr/>
          <a:lstStyle/>
          <a:p>
            <a:pPr eaLnBrk="1" hangingPunct="1"/>
            <a:r>
              <a:rPr lang="en-US" sz="2800" smtClean="0"/>
              <a:t>Redirection </a:t>
            </a:r>
            <a:r>
              <a:rPr lang="en-US" sz="2000" smtClean="0"/>
              <a:t>(1 of 2)</a:t>
            </a:r>
          </a:p>
        </p:txBody>
      </p:sp>
      <p:sp>
        <p:nvSpPr>
          <p:cNvPr id="5123" name="Rectangle 3"/>
          <p:cNvSpPr>
            <a:spLocks noGrp="1" noChangeArrowheads="1"/>
          </p:cNvSpPr>
          <p:nvPr>
            <p:ph type="body" idx="1"/>
          </p:nvPr>
        </p:nvSpPr>
        <p:spPr>
          <a:xfrm>
            <a:off x="457200" y="838200"/>
            <a:ext cx="8229600" cy="5638800"/>
          </a:xfrm>
        </p:spPr>
        <p:txBody>
          <a:bodyPr/>
          <a:lstStyle/>
          <a:p>
            <a:pPr eaLnBrk="1" hangingPunct="1">
              <a:lnSpc>
                <a:spcPct val="90000"/>
              </a:lnSpc>
              <a:defRPr/>
            </a:pPr>
            <a:r>
              <a:rPr lang="en-US" sz="2000" dirty="0" smtClean="0"/>
              <a:t>Redirection tells the shell that input, output, and/or error is not from the keyboard or the screen, but from a text </a:t>
            </a:r>
            <a:r>
              <a:rPr lang="en-US" sz="2000" u="sng" dirty="0" smtClean="0"/>
              <a:t>file</a:t>
            </a:r>
            <a:r>
              <a:rPr lang="en-US" sz="2000" dirty="0" smtClean="0"/>
              <a:t>. </a:t>
            </a:r>
          </a:p>
          <a:p>
            <a:pPr eaLnBrk="1" hangingPunct="1">
              <a:lnSpc>
                <a:spcPct val="90000"/>
              </a:lnSpc>
              <a:defRPr/>
            </a:pPr>
            <a:r>
              <a:rPr lang="en-US" sz="2000" dirty="0" smtClean="0"/>
              <a:t>Redirecting input tells the shell to get input from a file.</a:t>
            </a:r>
          </a:p>
          <a:p>
            <a:pPr marL="365760" eaLnBrk="1" hangingPunct="1">
              <a:lnSpc>
                <a:spcPct val="90000"/>
              </a:lnSpc>
              <a:spcBef>
                <a:spcPts val="0"/>
              </a:spcBef>
              <a:buFontTx/>
              <a:buNone/>
              <a:defRPr/>
            </a:pPr>
            <a:r>
              <a:rPr lang="en-US" sz="2000" dirty="0" smtClean="0"/>
              <a:t>	Redirecting output tells the shell that output goes to a file.   Redirecting error tells the shell that error goes to a file.</a:t>
            </a:r>
          </a:p>
          <a:p>
            <a:pPr eaLnBrk="1" hangingPunct="1">
              <a:lnSpc>
                <a:spcPct val="90000"/>
              </a:lnSpc>
              <a:spcBef>
                <a:spcPts val="600"/>
              </a:spcBef>
              <a:defRPr/>
            </a:pPr>
            <a:r>
              <a:rPr lang="en-US" sz="2000" dirty="0" smtClean="0"/>
              <a:t>To redirect input:     </a:t>
            </a:r>
            <a:r>
              <a:rPr lang="en-US" sz="2000" dirty="0" smtClean="0">
                <a:solidFill>
                  <a:schemeClr val="hlink"/>
                </a:solidFill>
              </a:rPr>
              <a:t>command  &lt;  filename</a:t>
            </a:r>
          </a:p>
          <a:p>
            <a:pPr lvl="1" eaLnBrk="1" hangingPunct="1">
              <a:lnSpc>
                <a:spcPct val="90000"/>
              </a:lnSpc>
              <a:defRPr/>
            </a:pPr>
            <a:r>
              <a:rPr lang="en-US" sz="2000" dirty="0" smtClean="0">
                <a:solidFill>
                  <a:schemeClr val="bg2"/>
                </a:solidFill>
              </a:rPr>
              <a:t>command</a:t>
            </a:r>
            <a:r>
              <a:rPr lang="en-US" sz="2000" dirty="0" smtClean="0">
                <a:solidFill>
                  <a:schemeClr val="hlink"/>
                </a:solidFill>
              </a:rPr>
              <a:t> </a:t>
            </a:r>
            <a:r>
              <a:rPr lang="en-US" sz="2000" dirty="0" smtClean="0"/>
              <a:t>means the full command line, with options and arguments if necessary.</a:t>
            </a:r>
          </a:p>
          <a:p>
            <a:pPr lvl="1" eaLnBrk="1" hangingPunct="1">
              <a:lnSpc>
                <a:spcPct val="90000"/>
              </a:lnSpc>
              <a:defRPr/>
            </a:pPr>
            <a:r>
              <a:rPr lang="en-US" sz="2000" dirty="0" smtClean="0">
                <a:solidFill>
                  <a:schemeClr val="bg2"/>
                </a:solidFill>
              </a:rPr>
              <a:t>filename</a:t>
            </a:r>
            <a:r>
              <a:rPr lang="en-US" sz="2000" dirty="0" smtClean="0"/>
              <a:t> can have a path, it is the input to the command.</a:t>
            </a:r>
          </a:p>
          <a:p>
            <a:pPr eaLnBrk="1" hangingPunct="1">
              <a:lnSpc>
                <a:spcPct val="90000"/>
              </a:lnSpc>
              <a:defRPr/>
            </a:pPr>
            <a:r>
              <a:rPr lang="en-US" sz="2000" dirty="0" smtClean="0"/>
              <a:t>To redirect output (overwrite):  </a:t>
            </a:r>
            <a:r>
              <a:rPr lang="en-US" sz="2000" dirty="0" smtClean="0">
                <a:solidFill>
                  <a:schemeClr val="hlink"/>
                </a:solidFill>
              </a:rPr>
              <a:t>command  &gt;  filename</a:t>
            </a:r>
            <a:endParaRPr lang="en-US" sz="2000" dirty="0" smtClean="0"/>
          </a:p>
          <a:p>
            <a:pPr eaLnBrk="1" hangingPunct="1">
              <a:lnSpc>
                <a:spcPct val="90000"/>
              </a:lnSpc>
              <a:spcBef>
                <a:spcPct val="10000"/>
              </a:spcBef>
              <a:buFontTx/>
              <a:buNone/>
              <a:defRPr/>
            </a:pPr>
            <a:r>
              <a:rPr lang="en-US" sz="2000" dirty="0" smtClean="0"/>
              <a:t>	To redirect output (append):     </a:t>
            </a:r>
            <a:r>
              <a:rPr lang="en-US" sz="2000" dirty="0" smtClean="0">
                <a:solidFill>
                  <a:schemeClr val="hlink"/>
                </a:solidFill>
              </a:rPr>
              <a:t>command  &gt;&gt;  filename</a:t>
            </a:r>
          </a:p>
          <a:p>
            <a:pPr lvl="1" eaLnBrk="1" hangingPunct="1">
              <a:lnSpc>
                <a:spcPct val="90000"/>
              </a:lnSpc>
              <a:defRPr/>
            </a:pPr>
            <a:r>
              <a:rPr lang="en-US" sz="2000" dirty="0" smtClean="0">
                <a:solidFill>
                  <a:schemeClr val="bg2"/>
                </a:solidFill>
              </a:rPr>
              <a:t>command</a:t>
            </a:r>
            <a:r>
              <a:rPr lang="en-US" sz="2000" dirty="0" smtClean="0">
                <a:solidFill>
                  <a:schemeClr val="hlink"/>
                </a:solidFill>
              </a:rPr>
              <a:t> </a:t>
            </a:r>
            <a:r>
              <a:rPr lang="en-US" sz="2000" dirty="0" smtClean="0"/>
              <a:t>means the full command line, with options and arguments if necessary.</a:t>
            </a:r>
          </a:p>
          <a:p>
            <a:pPr lvl="1" eaLnBrk="1" hangingPunct="1">
              <a:lnSpc>
                <a:spcPct val="90000"/>
              </a:lnSpc>
              <a:defRPr/>
            </a:pPr>
            <a:r>
              <a:rPr lang="en-US" sz="2000" dirty="0" smtClean="0">
                <a:solidFill>
                  <a:schemeClr val="bg2"/>
                </a:solidFill>
              </a:rPr>
              <a:t>filename</a:t>
            </a:r>
            <a:r>
              <a:rPr lang="en-US" sz="2000" dirty="0" smtClean="0"/>
              <a:t> can have a path, it stores all output from the command.</a:t>
            </a:r>
          </a:p>
          <a:p>
            <a:pPr lvl="1" eaLnBrk="1" hangingPunct="1">
              <a:lnSpc>
                <a:spcPct val="90000"/>
              </a:lnSpc>
              <a:defRPr/>
            </a:pPr>
            <a:r>
              <a:rPr lang="en-US" sz="2000" dirty="0" smtClean="0"/>
              <a:t>If </a:t>
            </a:r>
            <a:r>
              <a:rPr lang="en-US" sz="2000" dirty="0" smtClean="0">
                <a:solidFill>
                  <a:schemeClr val="bg2"/>
                </a:solidFill>
              </a:rPr>
              <a:t>filename</a:t>
            </a:r>
            <a:r>
              <a:rPr lang="en-US" sz="2000" dirty="0" smtClean="0"/>
              <a:t> doesn’t exist, a new file is created.</a:t>
            </a:r>
          </a:p>
          <a:p>
            <a:pPr lvl="1" eaLnBrk="1" hangingPunct="1">
              <a:lnSpc>
                <a:spcPct val="90000"/>
              </a:lnSpc>
              <a:defRPr/>
            </a:pPr>
            <a:r>
              <a:rPr lang="en-US" sz="2000" dirty="0" smtClean="0"/>
              <a:t>If </a:t>
            </a:r>
            <a:r>
              <a:rPr lang="en-US" sz="2000" dirty="0" smtClean="0">
                <a:solidFill>
                  <a:schemeClr val="bg2"/>
                </a:solidFill>
              </a:rPr>
              <a:t>filename</a:t>
            </a:r>
            <a:r>
              <a:rPr lang="en-US" sz="2000" dirty="0" smtClean="0"/>
              <a:t> exists, the overwrite option will overwrite the existing file, and the append option will append the output to the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563563"/>
          </a:xfrm>
        </p:spPr>
        <p:txBody>
          <a:bodyPr/>
          <a:lstStyle/>
          <a:p>
            <a:pPr eaLnBrk="1" hangingPunct="1"/>
            <a:r>
              <a:rPr lang="en-US" sz="2800" smtClean="0"/>
              <a:t>Redirection </a:t>
            </a:r>
            <a:r>
              <a:rPr lang="en-US" sz="2000" smtClean="0"/>
              <a:t>(2 of 2)</a:t>
            </a:r>
          </a:p>
        </p:txBody>
      </p:sp>
      <p:sp>
        <p:nvSpPr>
          <p:cNvPr id="7171" name="Rectangle 3"/>
          <p:cNvSpPr>
            <a:spLocks noGrp="1" noChangeArrowheads="1"/>
          </p:cNvSpPr>
          <p:nvPr>
            <p:ph type="body" idx="1"/>
          </p:nvPr>
        </p:nvSpPr>
        <p:spPr>
          <a:xfrm>
            <a:off x="533400" y="762000"/>
            <a:ext cx="8001000" cy="5486400"/>
          </a:xfrm>
        </p:spPr>
        <p:txBody>
          <a:bodyPr/>
          <a:lstStyle/>
          <a:p>
            <a:pPr eaLnBrk="1" hangingPunct="1">
              <a:lnSpc>
                <a:spcPct val="80000"/>
              </a:lnSpc>
            </a:pPr>
            <a:r>
              <a:rPr lang="en-US" sz="2000" dirty="0" smtClean="0"/>
              <a:t>To redirect error (overwrite):  </a:t>
            </a:r>
            <a:r>
              <a:rPr lang="en-US" sz="2000" dirty="0" smtClean="0">
                <a:solidFill>
                  <a:schemeClr val="hlink"/>
                </a:solidFill>
              </a:rPr>
              <a:t>command  2&gt;  filename</a:t>
            </a:r>
            <a:endParaRPr lang="en-US" sz="2000" dirty="0" smtClean="0"/>
          </a:p>
          <a:p>
            <a:pPr eaLnBrk="1" hangingPunct="1">
              <a:lnSpc>
                <a:spcPct val="80000"/>
              </a:lnSpc>
              <a:spcBef>
                <a:spcPct val="10000"/>
              </a:spcBef>
              <a:buFontTx/>
              <a:buNone/>
            </a:pPr>
            <a:r>
              <a:rPr lang="en-US" sz="2000" dirty="0" smtClean="0"/>
              <a:t>	To redirect error (append):     </a:t>
            </a:r>
            <a:r>
              <a:rPr lang="en-US" sz="2000" dirty="0" smtClean="0">
                <a:solidFill>
                  <a:schemeClr val="hlink"/>
                </a:solidFill>
              </a:rPr>
              <a:t>command  2&gt;&gt;  filename</a:t>
            </a:r>
          </a:p>
          <a:p>
            <a:pPr lvl="1" eaLnBrk="1" hangingPunct="1">
              <a:lnSpc>
                <a:spcPct val="80000"/>
              </a:lnSpc>
            </a:pPr>
            <a:r>
              <a:rPr lang="en-US" sz="2000" dirty="0" smtClean="0">
                <a:solidFill>
                  <a:schemeClr val="bg2"/>
                </a:solidFill>
              </a:rPr>
              <a:t>command</a:t>
            </a:r>
            <a:r>
              <a:rPr lang="en-US" sz="2000" dirty="0" smtClean="0">
                <a:solidFill>
                  <a:schemeClr val="hlink"/>
                </a:solidFill>
              </a:rPr>
              <a:t> </a:t>
            </a:r>
            <a:r>
              <a:rPr lang="en-US" sz="2000" dirty="0" smtClean="0"/>
              <a:t>means the full command line, with options and arguments if necessary.</a:t>
            </a:r>
          </a:p>
          <a:p>
            <a:pPr lvl="1" eaLnBrk="1" hangingPunct="1">
              <a:lnSpc>
                <a:spcPct val="80000"/>
              </a:lnSpc>
            </a:pPr>
            <a:r>
              <a:rPr lang="en-US" sz="2000" dirty="0" smtClean="0">
                <a:solidFill>
                  <a:schemeClr val="bg2"/>
                </a:solidFill>
              </a:rPr>
              <a:t>filename</a:t>
            </a:r>
            <a:r>
              <a:rPr lang="en-US" sz="2000" dirty="0" smtClean="0"/>
              <a:t> can have a path, it stores error messages from the command.</a:t>
            </a:r>
          </a:p>
          <a:p>
            <a:pPr lvl="1" eaLnBrk="1" hangingPunct="1">
              <a:lnSpc>
                <a:spcPct val="80000"/>
              </a:lnSpc>
            </a:pPr>
            <a:r>
              <a:rPr lang="en-US" sz="2000" dirty="0" smtClean="0"/>
              <a:t>There is no space between the </a:t>
            </a:r>
            <a:r>
              <a:rPr lang="en-US" sz="2000" dirty="0" smtClean="0">
                <a:solidFill>
                  <a:schemeClr val="bg2"/>
                </a:solidFill>
              </a:rPr>
              <a:t>2</a:t>
            </a:r>
            <a:r>
              <a:rPr lang="en-US" sz="2000" dirty="0" smtClean="0"/>
              <a:t> and the  </a:t>
            </a:r>
            <a:r>
              <a:rPr lang="en-US" sz="2000" dirty="0" smtClean="0">
                <a:solidFill>
                  <a:schemeClr val="bg2"/>
                </a:solidFill>
              </a:rPr>
              <a:t>&gt;</a:t>
            </a:r>
            <a:r>
              <a:rPr lang="en-US" sz="2000" dirty="0" smtClean="0"/>
              <a:t>  or   </a:t>
            </a:r>
            <a:r>
              <a:rPr lang="en-US" sz="2000" dirty="0" smtClean="0">
                <a:solidFill>
                  <a:schemeClr val="bg2"/>
                </a:solidFill>
              </a:rPr>
              <a:t>&gt;&gt;</a:t>
            </a:r>
          </a:p>
          <a:p>
            <a:pPr lvl="1" eaLnBrk="1" hangingPunct="1">
              <a:lnSpc>
                <a:spcPct val="80000"/>
              </a:lnSpc>
            </a:pPr>
            <a:r>
              <a:rPr lang="en-US" sz="2000" dirty="0" smtClean="0"/>
              <a:t>If </a:t>
            </a:r>
            <a:r>
              <a:rPr lang="en-US" sz="2000" dirty="0" smtClean="0">
                <a:solidFill>
                  <a:schemeClr val="bg2"/>
                </a:solidFill>
              </a:rPr>
              <a:t>filename</a:t>
            </a:r>
            <a:r>
              <a:rPr lang="en-US" sz="2000" dirty="0" smtClean="0"/>
              <a:t> doesn’t exist, a new file is created.</a:t>
            </a:r>
          </a:p>
          <a:p>
            <a:pPr lvl="1" eaLnBrk="1" hangingPunct="1">
              <a:lnSpc>
                <a:spcPct val="80000"/>
              </a:lnSpc>
            </a:pPr>
            <a:r>
              <a:rPr lang="en-US" sz="2000" dirty="0" smtClean="0"/>
              <a:t>If </a:t>
            </a:r>
            <a:r>
              <a:rPr lang="en-US" sz="2000" dirty="0" smtClean="0">
                <a:solidFill>
                  <a:schemeClr val="bg2"/>
                </a:solidFill>
              </a:rPr>
              <a:t>filename</a:t>
            </a:r>
            <a:r>
              <a:rPr lang="en-US" sz="2000" dirty="0" smtClean="0"/>
              <a:t> exists, the overwrite option will overwrite the existing file, and the append option will append to the file.</a:t>
            </a:r>
          </a:p>
          <a:p>
            <a:pPr eaLnBrk="1" hangingPunct="1">
              <a:lnSpc>
                <a:spcPct val="80000"/>
              </a:lnSpc>
              <a:spcBef>
                <a:spcPct val="45000"/>
              </a:spcBef>
            </a:pPr>
            <a:r>
              <a:rPr lang="en-US" sz="2000" dirty="0" smtClean="0"/>
              <a:t>A combination of redirection of input, output, and error can be done:   </a:t>
            </a:r>
            <a:r>
              <a:rPr lang="en-US" sz="2000" dirty="0" smtClean="0">
                <a:solidFill>
                  <a:schemeClr val="hlink"/>
                </a:solidFill>
              </a:rPr>
              <a:t>command   &lt; </a:t>
            </a:r>
            <a:r>
              <a:rPr lang="en-US" sz="2000" dirty="0" err="1" smtClean="0">
                <a:solidFill>
                  <a:schemeClr val="hlink"/>
                </a:solidFill>
              </a:rPr>
              <a:t>input_file</a:t>
            </a:r>
            <a:r>
              <a:rPr lang="en-US" sz="2000" dirty="0" smtClean="0">
                <a:solidFill>
                  <a:schemeClr val="hlink"/>
                </a:solidFill>
              </a:rPr>
              <a:t>    &gt; </a:t>
            </a:r>
            <a:r>
              <a:rPr lang="en-US" sz="2000" dirty="0" err="1" smtClean="0">
                <a:solidFill>
                  <a:schemeClr val="hlink"/>
                </a:solidFill>
              </a:rPr>
              <a:t>output_file</a:t>
            </a:r>
            <a:r>
              <a:rPr lang="en-US" sz="2000" dirty="0" smtClean="0">
                <a:solidFill>
                  <a:schemeClr val="hlink"/>
                </a:solidFill>
              </a:rPr>
              <a:t>    2&gt; </a:t>
            </a:r>
            <a:r>
              <a:rPr lang="en-US" sz="2000" dirty="0" err="1" smtClean="0">
                <a:solidFill>
                  <a:schemeClr val="hlink"/>
                </a:solidFill>
              </a:rPr>
              <a:t>err_file</a:t>
            </a:r>
            <a:r>
              <a:rPr lang="en-US" sz="2000" dirty="0" smtClean="0"/>
              <a:t>    	      where the order of redirecting input, output, error is not important.    </a:t>
            </a:r>
          </a:p>
          <a:p>
            <a:pPr eaLnBrk="1" hangingPunct="1">
              <a:lnSpc>
                <a:spcPct val="80000"/>
              </a:lnSpc>
              <a:spcBef>
                <a:spcPct val="45000"/>
              </a:spcBef>
            </a:pPr>
            <a:r>
              <a:rPr lang="en-US" sz="2000" dirty="0" smtClean="0"/>
              <a:t>To have output and error redirected to the same file: 				</a:t>
            </a:r>
            <a:r>
              <a:rPr lang="en-US" sz="2000" dirty="0" smtClean="0">
                <a:solidFill>
                  <a:schemeClr val="hlink"/>
                </a:solidFill>
              </a:rPr>
              <a:t>command   &gt;  </a:t>
            </a:r>
            <a:r>
              <a:rPr lang="en-US" sz="2000" dirty="0" err="1" smtClean="0">
                <a:solidFill>
                  <a:schemeClr val="hlink"/>
                </a:solidFill>
              </a:rPr>
              <a:t>output_file</a:t>
            </a:r>
            <a:r>
              <a:rPr lang="en-US" sz="2000" dirty="0" smtClean="0">
                <a:solidFill>
                  <a:schemeClr val="hlink"/>
                </a:solidFill>
              </a:rPr>
              <a:t>    2&gt;&amp;1</a:t>
            </a:r>
          </a:p>
          <a:p>
            <a:pPr eaLnBrk="1" hangingPunct="1">
              <a:lnSpc>
                <a:spcPct val="80000"/>
              </a:lnSpc>
              <a:buFontTx/>
              <a:buNone/>
            </a:pPr>
            <a:r>
              <a:rPr lang="en-US" sz="2400" dirty="0" smtClean="0"/>
              <a:t>	</a:t>
            </a:r>
            <a:r>
              <a:rPr lang="en-US" sz="2000" dirty="0" smtClean="0"/>
              <a:t>In OS tradition, the input is assigned the value 0, output is assigned the value 1, and error is assigned the value 2. </a:t>
            </a:r>
          </a:p>
          <a:p>
            <a:pPr eaLnBrk="1" hangingPunct="1">
              <a:lnSpc>
                <a:spcPct val="80000"/>
              </a:lnSpc>
              <a:buFontTx/>
              <a:buNone/>
            </a:pPr>
            <a:r>
              <a:rPr lang="en-US" sz="2000" dirty="0" smtClean="0"/>
              <a:t>	So </a:t>
            </a:r>
            <a:r>
              <a:rPr lang="en-US" sz="2000" dirty="0" smtClean="0">
                <a:solidFill>
                  <a:schemeClr val="bg2"/>
                </a:solidFill>
              </a:rPr>
              <a:t>2&gt;&amp;1</a:t>
            </a:r>
            <a:r>
              <a:rPr lang="en-US" sz="2000" dirty="0" smtClean="0"/>
              <a:t> means the error (</a:t>
            </a:r>
            <a:r>
              <a:rPr lang="en-US" sz="2000" dirty="0" smtClean="0">
                <a:solidFill>
                  <a:schemeClr val="bg2"/>
                </a:solidFill>
              </a:rPr>
              <a:t>2</a:t>
            </a:r>
            <a:r>
              <a:rPr lang="en-US" sz="2000" dirty="0" smtClean="0"/>
              <a:t>) is redirected (</a:t>
            </a:r>
            <a:r>
              <a:rPr lang="en-US" sz="2000" dirty="0" smtClean="0">
                <a:solidFill>
                  <a:schemeClr val="bg2"/>
                </a:solidFill>
              </a:rPr>
              <a:t>&gt;</a:t>
            </a:r>
            <a:r>
              <a:rPr lang="en-US" sz="2000" dirty="0" smtClean="0"/>
              <a:t>) to the address (</a:t>
            </a:r>
            <a:r>
              <a:rPr lang="en-US" sz="2000" dirty="0" smtClean="0">
                <a:solidFill>
                  <a:schemeClr val="bg2"/>
                </a:solidFill>
              </a:rPr>
              <a:t>&amp;</a:t>
            </a:r>
            <a:r>
              <a:rPr lang="en-US" sz="2000" dirty="0" smtClean="0"/>
              <a:t>) of output (</a:t>
            </a:r>
            <a:r>
              <a:rPr lang="en-US" sz="2000" dirty="0" smtClean="0">
                <a:solidFill>
                  <a:schemeClr val="bg2"/>
                </a:solidFill>
              </a:rPr>
              <a:t>1</a:t>
            </a:r>
            <a:r>
              <a:rPr lang="en-US" sz="20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487362"/>
          </a:xfrm>
        </p:spPr>
        <p:txBody>
          <a:bodyPr/>
          <a:lstStyle/>
          <a:p>
            <a:pPr eaLnBrk="1" hangingPunct="1"/>
            <a:r>
              <a:rPr lang="en-US" sz="2800" smtClean="0"/>
              <a:t>Pipe</a:t>
            </a:r>
          </a:p>
        </p:txBody>
      </p:sp>
      <p:sp>
        <p:nvSpPr>
          <p:cNvPr id="8195" name="Rectangle 3"/>
          <p:cNvSpPr>
            <a:spLocks noGrp="1" noChangeArrowheads="1"/>
          </p:cNvSpPr>
          <p:nvPr>
            <p:ph type="body" idx="1"/>
          </p:nvPr>
        </p:nvSpPr>
        <p:spPr>
          <a:xfrm>
            <a:off x="533400" y="762000"/>
            <a:ext cx="8077200" cy="5364163"/>
          </a:xfrm>
        </p:spPr>
        <p:txBody>
          <a:bodyPr/>
          <a:lstStyle/>
          <a:p>
            <a:pPr eaLnBrk="1" hangingPunct="1">
              <a:lnSpc>
                <a:spcPct val="90000"/>
              </a:lnSpc>
            </a:pPr>
            <a:r>
              <a:rPr lang="en-US" sz="2000" dirty="0" smtClean="0"/>
              <a:t>Instead of getting input / output from / to a file, you can also ask the shell to get the input/output from / to </a:t>
            </a:r>
            <a:r>
              <a:rPr lang="en-US" sz="2000" u="sng" dirty="0" smtClean="0"/>
              <a:t>another command</a:t>
            </a:r>
            <a:r>
              <a:rPr lang="en-US" sz="2000" dirty="0" smtClean="0"/>
              <a:t>. This is done through a </a:t>
            </a:r>
            <a:r>
              <a:rPr lang="en-US" sz="2000" dirty="0" smtClean="0">
                <a:solidFill>
                  <a:schemeClr val="bg2"/>
                </a:solidFill>
              </a:rPr>
              <a:t>pipe </a:t>
            </a:r>
            <a:r>
              <a:rPr lang="en-US" sz="2000" dirty="0" smtClean="0"/>
              <a:t>with the symbol:   </a:t>
            </a:r>
            <a:r>
              <a:rPr lang="en-US" sz="2000" dirty="0" smtClean="0">
                <a:solidFill>
                  <a:schemeClr val="hlink"/>
                </a:solidFill>
              </a:rPr>
              <a:t>|</a:t>
            </a:r>
          </a:p>
          <a:p>
            <a:pPr eaLnBrk="1" hangingPunct="1">
              <a:lnSpc>
                <a:spcPct val="90000"/>
              </a:lnSpc>
            </a:pPr>
            <a:r>
              <a:rPr lang="en-US" sz="2000" dirty="0" smtClean="0"/>
              <a:t>Format:    </a:t>
            </a:r>
            <a:r>
              <a:rPr lang="en-US" sz="2000" dirty="0" smtClean="0">
                <a:solidFill>
                  <a:schemeClr val="hlink"/>
                </a:solidFill>
              </a:rPr>
              <a:t>command1  |   command2   |   command3</a:t>
            </a:r>
          </a:p>
          <a:p>
            <a:pPr lvl="1" eaLnBrk="1" hangingPunct="1">
              <a:lnSpc>
                <a:spcPct val="90000"/>
              </a:lnSpc>
            </a:pPr>
            <a:r>
              <a:rPr lang="en-US" sz="2000" dirty="0" smtClean="0">
                <a:solidFill>
                  <a:schemeClr val="bg2"/>
                </a:solidFill>
              </a:rPr>
              <a:t>command1</a:t>
            </a:r>
            <a:r>
              <a:rPr lang="en-US" sz="2000" dirty="0" smtClean="0"/>
              <a:t>, </a:t>
            </a:r>
            <a:r>
              <a:rPr lang="en-US" sz="2000" dirty="0" smtClean="0">
                <a:solidFill>
                  <a:schemeClr val="bg2"/>
                </a:solidFill>
              </a:rPr>
              <a:t>command2</a:t>
            </a:r>
            <a:r>
              <a:rPr lang="en-US" sz="2000" dirty="0" smtClean="0"/>
              <a:t>, </a:t>
            </a:r>
            <a:r>
              <a:rPr lang="en-US" sz="2000" dirty="0" smtClean="0">
                <a:solidFill>
                  <a:schemeClr val="bg2"/>
                </a:solidFill>
              </a:rPr>
              <a:t>command3</a:t>
            </a:r>
            <a:r>
              <a:rPr lang="en-US" sz="2000" dirty="0" smtClean="0"/>
              <a:t> are different commands with options and arguments, if necessary.</a:t>
            </a:r>
          </a:p>
          <a:p>
            <a:pPr lvl="1" eaLnBrk="1" hangingPunct="1">
              <a:lnSpc>
                <a:spcPct val="90000"/>
              </a:lnSpc>
            </a:pPr>
            <a:r>
              <a:rPr lang="en-US" sz="2000" dirty="0" smtClean="0"/>
              <a:t>The output of </a:t>
            </a:r>
            <a:r>
              <a:rPr lang="en-US" sz="2000" dirty="0" smtClean="0">
                <a:solidFill>
                  <a:schemeClr val="bg2"/>
                </a:solidFill>
              </a:rPr>
              <a:t>command1</a:t>
            </a:r>
            <a:r>
              <a:rPr lang="en-US" sz="2000" dirty="0" smtClean="0"/>
              <a:t> does not get printed on screen, instead it is sent to </a:t>
            </a:r>
            <a:r>
              <a:rPr lang="en-US" sz="2000" dirty="0" smtClean="0">
                <a:solidFill>
                  <a:schemeClr val="bg2"/>
                </a:solidFill>
              </a:rPr>
              <a:t>command2</a:t>
            </a:r>
            <a:r>
              <a:rPr lang="en-US" sz="2000" dirty="0" smtClean="0"/>
              <a:t> and becomes the input of </a:t>
            </a:r>
            <a:r>
              <a:rPr lang="en-US" sz="2000" dirty="0" smtClean="0">
                <a:solidFill>
                  <a:schemeClr val="bg2"/>
                </a:solidFill>
              </a:rPr>
              <a:t>command2</a:t>
            </a:r>
            <a:r>
              <a:rPr lang="en-US" sz="2000" dirty="0" smtClean="0"/>
              <a:t>, therefore </a:t>
            </a:r>
            <a:r>
              <a:rPr lang="en-US" sz="2000" dirty="0" smtClean="0">
                <a:solidFill>
                  <a:schemeClr val="bg2"/>
                </a:solidFill>
              </a:rPr>
              <a:t>command2</a:t>
            </a:r>
            <a:r>
              <a:rPr lang="en-US" sz="2000" dirty="0" smtClean="0"/>
              <a:t> does not need an input argument. </a:t>
            </a:r>
          </a:p>
          <a:p>
            <a:pPr lvl="1" eaLnBrk="1" hangingPunct="1">
              <a:lnSpc>
                <a:spcPct val="90000"/>
              </a:lnSpc>
            </a:pPr>
            <a:r>
              <a:rPr lang="en-US" sz="2000" dirty="0" smtClean="0"/>
              <a:t>Likewise, the output of </a:t>
            </a:r>
            <a:r>
              <a:rPr lang="en-US" sz="2000" dirty="0" smtClean="0">
                <a:solidFill>
                  <a:schemeClr val="bg2"/>
                </a:solidFill>
              </a:rPr>
              <a:t>command2</a:t>
            </a:r>
            <a:r>
              <a:rPr lang="en-US" sz="2000" dirty="0" smtClean="0"/>
              <a:t> becomes the input of </a:t>
            </a:r>
            <a:r>
              <a:rPr lang="en-US" sz="2000" dirty="0" smtClean="0">
                <a:solidFill>
                  <a:schemeClr val="bg2"/>
                </a:solidFill>
              </a:rPr>
              <a:t>command3</a:t>
            </a:r>
            <a:r>
              <a:rPr lang="en-US" sz="2000" dirty="0" smtClean="0"/>
              <a:t> so </a:t>
            </a:r>
            <a:r>
              <a:rPr lang="en-US" sz="2000" dirty="0" smtClean="0">
                <a:solidFill>
                  <a:schemeClr val="bg2"/>
                </a:solidFill>
              </a:rPr>
              <a:t>command3</a:t>
            </a:r>
            <a:r>
              <a:rPr lang="en-US" sz="2000" dirty="0" smtClean="0"/>
              <a:t> does not need an input argument.</a:t>
            </a:r>
          </a:p>
          <a:p>
            <a:pPr eaLnBrk="1" hangingPunct="1">
              <a:lnSpc>
                <a:spcPct val="90000"/>
              </a:lnSpc>
            </a:pPr>
            <a:r>
              <a:rPr lang="en-US" sz="2000" dirty="0" smtClean="0"/>
              <a:t>Rules for piping:</a:t>
            </a:r>
          </a:p>
          <a:p>
            <a:pPr lvl="1" eaLnBrk="1" hangingPunct="1">
              <a:lnSpc>
                <a:spcPct val="90000"/>
              </a:lnSpc>
            </a:pPr>
            <a:r>
              <a:rPr lang="en-US" sz="2000" dirty="0" smtClean="0"/>
              <a:t>The command before the pipe symbol  </a:t>
            </a:r>
            <a:r>
              <a:rPr lang="en-US" sz="2000" dirty="0" smtClean="0">
                <a:solidFill>
                  <a:schemeClr val="hlink"/>
                </a:solidFill>
              </a:rPr>
              <a:t>|</a:t>
            </a:r>
            <a:r>
              <a:rPr lang="en-US" sz="2000" dirty="0" smtClean="0"/>
              <a:t>  needs to have output.</a:t>
            </a:r>
          </a:p>
          <a:p>
            <a:pPr lvl="1" eaLnBrk="1" hangingPunct="1">
              <a:lnSpc>
                <a:spcPct val="90000"/>
              </a:lnSpc>
            </a:pPr>
            <a:r>
              <a:rPr lang="en-US" sz="2000" dirty="0" smtClean="0"/>
              <a:t>The command after the pipe symbol  </a:t>
            </a:r>
            <a:r>
              <a:rPr lang="en-US" sz="2000" dirty="0" smtClean="0">
                <a:solidFill>
                  <a:schemeClr val="hlink"/>
                </a:solidFill>
              </a:rPr>
              <a:t>|</a:t>
            </a:r>
            <a:r>
              <a:rPr lang="en-US" sz="2000" dirty="0" smtClean="0"/>
              <a:t>  needs to accept input.</a:t>
            </a:r>
          </a:p>
          <a:p>
            <a:pPr lvl="1" eaLnBrk="1" hangingPunct="1">
              <a:lnSpc>
                <a:spcPct val="90000"/>
              </a:lnSpc>
            </a:pPr>
            <a:r>
              <a:rPr lang="en-US" sz="2000" dirty="0" smtClean="0"/>
              <a:t>You can pipe as many commands together as needed, as long as there are command output that can be used as input to another command.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487362"/>
          </a:xfrm>
        </p:spPr>
        <p:txBody>
          <a:bodyPr/>
          <a:lstStyle/>
          <a:p>
            <a:pPr eaLnBrk="1" hangingPunct="1"/>
            <a:r>
              <a:rPr lang="en-US" sz="2800" smtClean="0">
                <a:solidFill>
                  <a:schemeClr val="hlink"/>
                </a:solidFill>
              </a:rPr>
              <a:t>tee</a:t>
            </a:r>
          </a:p>
        </p:txBody>
      </p:sp>
      <p:sp>
        <p:nvSpPr>
          <p:cNvPr id="8195" name="Rectangle 3"/>
          <p:cNvSpPr>
            <a:spLocks noGrp="1" noChangeArrowheads="1"/>
          </p:cNvSpPr>
          <p:nvPr>
            <p:ph type="body" idx="1"/>
          </p:nvPr>
        </p:nvSpPr>
        <p:spPr>
          <a:xfrm>
            <a:off x="609600" y="762000"/>
            <a:ext cx="7924800" cy="5181600"/>
          </a:xfrm>
        </p:spPr>
        <p:txBody>
          <a:bodyPr/>
          <a:lstStyle/>
          <a:p>
            <a:pPr eaLnBrk="1" hangingPunct="1">
              <a:lnSpc>
                <a:spcPct val="80000"/>
              </a:lnSpc>
              <a:defRPr/>
            </a:pPr>
            <a:r>
              <a:rPr lang="en-US" sz="2000" dirty="0" smtClean="0"/>
              <a:t>So far we can tell the shell to send output to a file </a:t>
            </a:r>
            <a:r>
              <a:rPr lang="en-US" sz="2000" i="1" dirty="0" smtClean="0"/>
              <a:t>or</a:t>
            </a:r>
            <a:r>
              <a:rPr lang="en-US" sz="2000" dirty="0" smtClean="0"/>
              <a:t> to another command. </a:t>
            </a:r>
          </a:p>
          <a:p>
            <a:pPr eaLnBrk="1" hangingPunct="1">
              <a:lnSpc>
                <a:spcPct val="80000"/>
              </a:lnSpc>
              <a:defRPr/>
            </a:pPr>
            <a:r>
              <a:rPr lang="en-US" sz="2000" dirty="0" smtClean="0"/>
              <a:t>It is also possible to tell the shell to send the output to </a:t>
            </a:r>
            <a:r>
              <a:rPr lang="en-US" sz="2000" i="1" dirty="0" smtClean="0"/>
              <a:t>both</a:t>
            </a:r>
            <a:r>
              <a:rPr lang="en-US" sz="2000" dirty="0" smtClean="0"/>
              <a:t> a file </a:t>
            </a:r>
            <a:r>
              <a:rPr lang="en-US" sz="2000" i="1" dirty="0" smtClean="0"/>
              <a:t>and </a:t>
            </a:r>
            <a:r>
              <a:rPr lang="en-US" sz="2000" dirty="0" smtClean="0"/>
              <a:t>another command, by using a </a:t>
            </a:r>
            <a:r>
              <a:rPr lang="en-US" sz="2000" dirty="0" smtClean="0">
                <a:solidFill>
                  <a:schemeClr val="hlink"/>
                </a:solidFill>
              </a:rPr>
              <a:t>tee.</a:t>
            </a:r>
          </a:p>
          <a:p>
            <a:pPr eaLnBrk="1" hangingPunct="1">
              <a:lnSpc>
                <a:spcPct val="80000"/>
              </a:lnSpc>
              <a:defRPr/>
            </a:pPr>
            <a:r>
              <a:rPr lang="en-US" sz="2000" dirty="0" smtClean="0"/>
              <a:t>It is called a </a:t>
            </a:r>
            <a:r>
              <a:rPr lang="en-US" sz="2000" dirty="0" smtClean="0">
                <a:solidFill>
                  <a:schemeClr val="hlink"/>
                </a:solidFill>
              </a:rPr>
              <a:t>tee</a:t>
            </a:r>
            <a:r>
              <a:rPr lang="en-US" sz="2000" dirty="0" smtClean="0"/>
              <a:t> because the shell essentially makes 2 copies of the output and pipes both through a </a:t>
            </a:r>
            <a:r>
              <a:rPr lang="en-US" sz="2000" b="1" u="sng" dirty="0" smtClean="0"/>
              <a:t>T</a:t>
            </a:r>
            <a:r>
              <a:rPr lang="en-US" sz="2000" dirty="0" smtClean="0"/>
              <a:t> intersection. At the T intersection, one copy goes to the file and the other copy goes to another command.</a:t>
            </a:r>
          </a:p>
          <a:p>
            <a:pPr eaLnBrk="1" hangingPunct="1">
              <a:lnSpc>
                <a:spcPct val="80000"/>
              </a:lnSpc>
              <a:defRPr/>
            </a:pPr>
            <a:r>
              <a:rPr lang="en-US" sz="2000" dirty="0" smtClean="0"/>
              <a:t>Format:    </a:t>
            </a:r>
            <a:r>
              <a:rPr lang="en-US" sz="2000" dirty="0" smtClean="0">
                <a:solidFill>
                  <a:schemeClr val="hlink"/>
                </a:solidFill>
              </a:rPr>
              <a:t>command1  | tee  filename  | command2</a:t>
            </a:r>
          </a:p>
          <a:p>
            <a:pPr lvl="1" eaLnBrk="1" hangingPunct="1">
              <a:lnSpc>
                <a:spcPct val="80000"/>
              </a:lnSpc>
              <a:defRPr/>
            </a:pPr>
            <a:r>
              <a:rPr lang="en-US" sz="2000" dirty="0" smtClean="0">
                <a:solidFill>
                  <a:schemeClr val="bg2"/>
                </a:solidFill>
              </a:rPr>
              <a:t>command1</a:t>
            </a:r>
            <a:r>
              <a:rPr lang="en-US" sz="2000" dirty="0" smtClean="0"/>
              <a:t>, </a:t>
            </a:r>
            <a:r>
              <a:rPr lang="en-US" sz="2000" dirty="0" smtClean="0">
                <a:solidFill>
                  <a:schemeClr val="bg2"/>
                </a:solidFill>
              </a:rPr>
              <a:t>command2</a:t>
            </a:r>
            <a:r>
              <a:rPr lang="en-US" sz="2000" dirty="0" smtClean="0"/>
              <a:t> are different commands with options and arguments, if necessary.</a:t>
            </a:r>
          </a:p>
          <a:p>
            <a:pPr lvl="1" eaLnBrk="1" hangingPunct="1">
              <a:lnSpc>
                <a:spcPct val="80000"/>
              </a:lnSpc>
              <a:defRPr/>
            </a:pPr>
            <a:r>
              <a:rPr lang="en-US" sz="2000" dirty="0" smtClean="0"/>
              <a:t>The </a:t>
            </a:r>
            <a:r>
              <a:rPr lang="en-US" sz="2000" dirty="0" smtClean="0">
                <a:solidFill>
                  <a:schemeClr val="bg2"/>
                </a:solidFill>
              </a:rPr>
              <a:t>filename</a:t>
            </a:r>
            <a:r>
              <a:rPr lang="en-US" sz="2000" dirty="0" smtClean="0"/>
              <a:t> comes after the </a:t>
            </a:r>
            <a:r>
              <a:rPr lang="en-US" sz="2000" dirty="0" smtClean="0">
                <a:solidFill>
                  <a:schemeClr val="accent1">
                    <a:lumMod val="50000"/>
                  </a:schemeClr>
                </a:solidFill>
              </a:rPr>
              <a:t>tee.</a:t>
            </a:r>
          </a:p>
          <a:p>
            <a:pPr lvl="1" eaLnBrk="1" hangingPunct="1">
              <a:lnSpc>
                <a:spcPct val="80000"/>
              </a:lnSpc>
              <a:defRPr/>
            </a:pPr>
            <a:r>
              <a:rPr lang="en-US" sz="2000" dirty="0" smtClean="0"/>
              <a:t>The output of </a:t>
            </a:r>
            <a:r>
              <a:rPr lang="en-US" sz="2000" dirty="0" smtClean="0">
                <a:solidFill>
                  <a:schemeClr val="bg2"/>
                </a:solidFill>
              </a:rPr>
              <a:t>command1</a:t>
            </a:r>
            <a:r>
              <a:rPr lang="en-US" sz="2000" dirty="0" smtClean="0"/>
              <a:t> is piped </a:t>
            </a:r>
            <a:r>
              <a:rPr lang="en-US" sz="2000" dirty="0" smtClean="0">
                <a:solidFill>
                  <a:schemeClr val="hlink"/>
                </a:solidFill>
              </a:rPr>
              <a:t>|</a:t>
            </a:r>
            <a:r>
              <a:rPr lang="en-US" sz="2000" dirty="0" smtClean="0"/>
              <a:t>  into the </a:t>
            </a:r>
            <a:r>
              <a:rPr lang="en-US" sz="2000" dirty="0" smtClean="0">
                <a:solidFill>
                  <a:schemeClr val="hlink"/>
                </a:solidFill>
              </a:rPr>
              <a:t>tee</a:t>
            </a:r>
            <a:r>
              <a:rPr lang="en-US" sz="2000" dirty="0" smtClean="0"/>
              <a:t>, the first copy goes to </a:t>
            </a:r>
            <a:r>
              <a:rPr lang="en-US" sz="2000" dirty="0" smtClean="0">
                <a:solidFill>
                  <a:schemeClr val="bg2"/>
                </a:solidFill>
              </a:rPr>
              <a:t>filename</a:t>
            </a:r>
            <a:r>
              <a:rPr lang="en-US" sz="2000" dirty="0" smtClean="0"/>
              <a:t>, and the second copy goes to another pipe</a:t>
            </a:r>
            <a:r>
              <a:rPr lang="en-US" sz="2000" dirty="0" smtClean="0">
                <a:solidFill>
                  <a:schemeClr val="hlink"/>
                </a:solidFill>
              </a:rPr>
              <a:t> |</a:t>
            </a:r>
            <a:r>
              <a:rPr lang="en-US" sz="2000" dirty="0" smtClean="0"/>
              <a:t>  to become the input to </a:t>
            </a:r>
            <a:r>
              <a:rPr lang="en-US" sz="2000" dirty="0" smtClean="0">
                <a:solidFill>
                  <a:schemeClr val="bg2"/>
                </a:solidFill>
              </a:rPr>
              <a:t>command2</a:t>
            </a:r>
            <a:r>
              <a:rPr lang="en-US" sz="2000" dirty="0" smtClean="0"/>
              <a:t>. </a:t>
            </a:r>
            <a:r>
              <a:rPr lang="en-US" sz="2000" dirty="0" smtClean="0">
                <a:solidFill>
                  <a:schemeClr val="bg2"/>
                </a:solidFill>
              </a:rPr>
              <a:t>command2</a:t>
            </a:r>
            <a:r>
              <a:rPr lang="en-US" sz="2000" dirty="0" smtClean="0"/>
              <a:t> does not need an input argument. </a:t>
            </a:r>
          </a:p>
          <a:p>
            <a:pPr lvl="1" eaLnBrk="1" hangingPunct="1">
              <a:lnSpc>
                <a:spcPct val="80000"/>
              </a:lnSpc>
              <a:defRPr/>
            </a:pPr>
            <a:r>
              <a:rPr lang="en-US" sz="2000" dirty="0" smtClean="0"/>
              <a:t>If there is no piping into </a:t>
            </a:r>
            <a:r>
              <a:rPr lang="en-US" sz="2000" dirty="0" smtClean="0">
                <a:solidFill>
                  <a:schemeClr val="bg2"/>
                </a:solidFill>
              </a:rPr>
              <a:t>command2</a:t>
            </a:r>
            <a:r>
              <a:rPr lang="en-US" sz="2000" dirty="0" smtClean="0"/>
              <a:t>, then the second copy goes to standard output by default:   </a:t>
            </a:r>
          </a:p>
          <a:p>
            <a:pPr lvl="1" eaLnBrk="1" hangingPunct="1">
              <a:lnSpc>
                <a:spcPct val="80000"/>
              </a:lnSpc>
              <a:buFontTx/>
              <a:buNone/>
              <a:defRPr/>
            </a:pPr>
            <a:r>
              <a:rPr lang="en-US" sz="2000" dirty="0" smtClean="0">
                <a:solidFill>
                  <a:schemeClr val="hlink"/>
                </a:solidFill>
              </a:rPr>
              <a:t>		command1  | tee  filename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533400"/>
          </a:xfrm>
        </p:spPr>
        <p:txBody>
          <a:bodyPr/>
          <a:lstStyle/>
          <a:p>
            <a:pPr eaLnBrk="1" hangingPunct="1"/>
            <a:r>
              <a:rPr lang="en-US" sz="2800" smtClean="0"/>
              <a:t>Multiple Commands on a Command Line </a:t>
            </a:r>
            <a:r>
              <a:rPr lang="en-US" sz="2000" smtClean="0"/>
              <a:t>(1 of 2)</a:t>
            </a:r>
          </a:p>
        </p:txBody>
      </p:sp>
      <p:sp>
        <p:nvSpPr>
          <p:cNvPr id="10243" name="Rectangle 3"/>
          <p:cNvSpPr>
            <a:spLocks noGrp="1" noChangeArrowheads="1"/>
          </p:cNvSpPr>
          <p:nvPr>
            <p:ph type="body" idx="1"/>
          </p:nvPr>
        </p:nvSpPr>
        <p:spPr>
          <a:xfrm>
            <a:off x="609600" y="838200"/>
            <a:ext cx="7848600" cy="5334000"/>
          </a:xfrm>
        </p:spPr>
        <p:txBody>
          <a:bodyPr/>
          <a:lstStyle/>
          <a:p>
            <a:pPr eaLnBrk="1" hangingPunct="1">
              <a:buFontTx/>
              <a:buNone/>
            </a:pPr>
            <a:r>
              <a:rPr lang="en-US" sz="2000" u="sng" dirty="0" smtClean="0"/>
              <a:t>A. Commands that work together</a:t>
            </a:r>
          </a:p>
          <a:p>
            <a:pPr eaLnBrk="1" hangingPunct="1"/>
            <a:r>
              <a:rPr lang="en-US" sz="2000" dirty="0" smtClean="0"/>
              <a:t>With piping, the command line contains multiple commands that work together.</a:t>
            </a:r>
          </a:p>
          <a:p>
            <a:pPr eaLnBrk="1" hangingPunct="1"/>
            <a:r>
              <a:rPr lang="en-US" sz="2000" dirty="0" smtClean="0"/>
              <a:t>Piping can work with redirection and tee, allowing the shell to do complex coordination between the commands on the same command line.</a:t>
            </a:r>
          </a:p>
          <a:p>
            <a:pPr eaLnBrk="1" hangingPunct="1"/>
            <a:r>
              <a:rPr lang="en-US" sz="2000" dirty="0" smtClean="0"/>
              <a:t>Examples:</a:t>
            </a:r>
          </a:p>
          <a:p>
            <a:pPr eaLnBrk="1" hangingPunct="1">
              <a:buFontTx/>
              <a:buNone/>
            </a:pPr>
            <a:r>
              <a:rPr lang="en-US" sz="2000" dirty="0" smtClean="0"/>
              <a:t>	</a:t>
            </a:r>
            <a:r>
              <a:rPr lang="en-US" sz="2000" dirty="0" smtClean="0">
                <a:solidFill>
                  <a:schemeClr val="hlink"/>
                </a:solidFill>
              </a:rPr>
              <a:t>command1 &lt; </a:t>
            </a:r>
            <a:r>
              <a:rPr lang="en-US" sz="2000" dirty="0" err="1" smtClean="0">
                <a:solidFill>
                  <a:schemeClr val="hlink"/>
                </a:solidFill>
              </a:rPr>
              <a:t>inFile</a:t>
            </a:r>
            <a:r>
              <a:rPr lang="en-US" sz="2000" dirty="0" smtClean="0">
                <a:solidFill>
                  <a:schemeClr val="hlink"/>
                </a:solidFill>
              </a:rPr>
              <a:t>  |  command2  |  command3  &gt; </a:t>
            </a:r>
            <a:r>
              <a:rPr lang="en-US" sz="2000" dirty="0" err="1" smtClean="0">
                <a:solidFill>
                  <a:schemeClr val="hlink"/>
                </a:solidFill>
              </a:rPr>
              <a:t>outFile</a:t>
            </a:r>
            <a:endParaRPr lang="en-US" sz="2000" dirty="0" smtClean="0">
              <a:solidFill>
                <a:schemeClr val="hlink"/>
              </a:solidFill>
            </a:endParaRPr>
          </a:p>
          <a:p>
            <a:pPr lvl="1" eaLnBrk="1" hangingPunct="1">
              <a:buFontTx/>
              <a:buNone/>
            </a:pPr>
            <a:r>
              <a:rPr lang="en-US" sz="2000" dirty="0" smtClean="0"/>
              <a:t>	The input of </a:t>
            </a:r>
            <a:r>
              <a:rPr lang="en-US" sz="2000" dirty="0" smtClean="0">
                <a:solidFill>
                  <a:schemeClr val="bg2"/>
                </a:solidFill>
              </a:rPr>
              <a:t>command1</a:t>
            </a:r>
            <a:r>
              <a:rPr lang="en-US" sz="2000" dirty="0" smtClean="0"/>
              <a:t> is </a:t>
            </a:r>
            <a:r>
              <a:rPr lang="en-US" sz="2000" dirty="0" err="1" smtClean="0">
                <a:solidFill>
                  <a:schemeClr val="bg2"/>
                </a:solidFill>
              </a:rPr>
              <a:t>inFile</a:t>
            </a:r>
            <a:r>
              <a:rPr lang="en-US" sz="2000" dirty="0" smtClean="0"/>
              <a:t>, the output of </a:t>
            </a:r>
            <a:r>
              <a:rPr lang="en-US" sz="2000" dirty="0" smtClean="0">
                <a:solidFill>
                  <a:schemeClr val="bg2"/>
                </a:solidFill>
              </a:rPr>
              <a:t>command1</a:t>
            </a:r>
            <a:r>
              <a:rPr lang="en-US" sz="2000" dirty="0" smtClean="0"/>
              <a:t> is the input of </a:t>
            </a:r>
            <a:r>
              <a:rPr lang="en-US" sz="2000" dirty="0" smtClean="0">
                <a:solidFill>
                  <a:schemeClr val="bg2"/>
                </a:solidFill>
              </a:rPr>
              <a:t>command2</a:t>
            </a:r>
            <a:r>
              <a:rPr lang="en-US" sz="2000" dirty="0" smtClean="0"/>
              <a:t>, the output of </a:t>
            </a:r>
            <a:r>
              <a:rPr lang="en-US" sz="2000" dirty="0" smtClean="0">
                <a:solidFill>
                  <a:schemeClr val="bg2"/>
                </a:solidFill>
              </a:rPr>
              <a:t>command2</a:t>
            </a:r>
            <a:r>
              <a:rPr lang="en-US" sz="2000" dirty="0" smtClean="0"/>
              <a:t> is the input of </a:t>
            </a:r>
            <a:r>
              <a:rPr lang="en-US" sz="2000" dirty="0" smtClean="0">
                <a:solidFill>
                  <a:schemeClr val="bg2"/>
                </a:solidFill>
              </a:rPr>
              <a:t>command3</a:t>
            </a:r>
            <a:r>
              <a:rPr lang="en-US" sz="2000" dirty="0" smtClean="0"/>
              <a:t>, the output of </a:t>
            </a:r>
            <a:r>
              <a:rPr lang="en-US" sz="2000" dirty="0" smtClean="0">
                <a:solidFill>
                  <a:schemeClr val="bg2"/>
                </a:solidFill>
              </a:rPr>
              <a:t>command3</a:t>
            </a:r>
            <a:r>
              <a:rPr lang="en-US" sz="2000" dirty="0" smtClean="0"/>
              <a:t> is redirected to </a:t>
            </a:r>
            <a:r>
              <a:rPr lang="en-US" sz="2000" dirty="0" err="1" smtClean="0">
                <a:solidFill>
                  <a:schemeClr val="bg2"/>
                </a:solidFill>
              </a:rPr>
              <a:t>outFile</a:t>
            </a:r>
            <a:r>
              <a:rPr lang="en-US" sz="2000" dirty="0" smtClean="0">
                <a:solidFill>
                  <a:schemeClr val="bg2"/>
                </a:solidFill>
              </a:rPr>
              <a:t>.</a:t>
            </a:r>
          </a:p>
          <a:p>
            <a:pPr eaLnBrk="1" hangingPunct="1">
              <a:buFontTx/>
              <a:buNone/>
            </a:pPr>
            <a:r>
              <a:rPr lang="en-US" sz="2000" dirty="0" smtClean="0"/>
              <a:t>	</a:t>
            </a:r>
            <a:r>
              <a:rPr lang="en-US" sz="2000" dirty="0" smtClean="0">
                <a:solidFill>
                  <a:schemeClr val="hlink"/>
                </a:solidFill>
              </a:rPr>
              <a:t>command1 | tee outFile1 | command2 | tee outFile2</a:t>
            </a:r>
            <a:r>
              <a:rPr lang="en-US" sz="2000" dirty="0" smtClean="0"/>
              <a:t> </a:t>
            </a:r>
          </a:p>
          <a:p>
            <a:pPr lvl="1" eaLnBrk="1" hangingPunct="1">
              <a:buFontTx/>
              <a:buNone/>
            </a:pPr>
            <a:r>
              <a:rPr lang="en-US" sz="1800" dirty="0" smtClean="0"/>
              <a:t>	</a:t>
            </a:r>
            <a:r>
              <a:rPr lang="en-US" sz="2000" dirty="0" smtClean="0"/>
              <a:t>The output of </a:t>
            </a:r>
            <a:r>
              <a:rPr lang="en-US" sz="2000" dirty="0" smtClean="0">
                <a:solidFill>
                  <a:schemeClr val="bg2"/>
                </a:solidFill>
              </a:rPr>
              <a:t>command1</a:t>
            </a:r>
            <a:r>
              <a:rPr lang="en-US" sz="2000" dirty="0" smtClean="0"/>
              <a:t> goes to </a:t>
            </a:r>
            <a:r>
              <a:rPr lang="en-US" sz="2000" dirty="0" smtClean="0">
                <a:solidFill>
                  <a:schemeClr val="bg2"/>
                </a:solidFill>
              </a:rPr>
              <a:t>outFile1</a:t>
            </a:r>
            <a:r>
              <a:rPr lang="en-US" sz="2000" dirty="0" smtClean="0"/>
              <a:t> </a:t>
            </a:r>
            <a:r>
              <a:rPr lang="en-US" sz="2000" i="1" dirty="0" smtClean="0"/>
              <a:t>and</a:t>
            </a:r>
            <a:r>
              <a:rPr lang="en-US" sz="2000" dirty="0" smtClean="0"/>
              <a:t> is the input to </a:t>
            </a:r>
            <a:r>
              <a:rPr lang="en-US" sz="2000" dirty="0" smtClean="0">
                <a:solidFill>
                  <a:schemeClr val="bg2"/>
                </a:solidFill>
              </a:rPr>
              <a:t>command2</a:t>
            </a:r>
            <a:r>
              <a:rPr lang="en-US" sz="2000" dirty="0" smtClean="0"/>
              <a:t>, the output of </a:t>
            </a:r>
            <a:r>
              <a:rPr lang="en-US" sz="2000" dirty="0" smtClean="0">
                <a:solidFill>
                  <a:schemeClr val="bg2"/>
                </a:solidFill>
              </a:rPr>
              <a:t>command2</a:t>
            </a:r>
            <a:r>
              <a:rPr lang="en-US" sz="2000" dirty="0" smtClean="0"/>
              <a:t> goes to </a:t>
            </a:r>
            <a:r>
              <a:rPr lang="en-US" sz="2000" dirty="0" smtClean="0">
                <a:solidFill>
                  <a:schemeClr val="bg2"/>
                </a:solidFill>
              </a:rPr>
              <a:t>outFile2</a:t>
            </a:r>
            <a:r>
              <a:rPr lang="en-US" sz="2000" dirty="0" smtClean="0"/>
              <a:t> </a:t>
            </a:r>
            <a:r>
              <a:rPr lang="en-US" sz="2000" i="1" dirty="0" smtClean="0"/>
              <a:t>and</a:t>
            </a:r>
            <a:r>
              <a:rPr lang="en-US" sz="2000" dirty="0" smtClean="0"/>
              <a:t> to screen.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3227</TotalTime>
  <Words>2966</Words>
  <Application>Microsoft Macintosh PowerPoint</Application>
  <PresentationFormat>On-screen Show (4:3)</PresentationFormat>
  <Paragraphs>290</Paragraphs>
  <Slides>28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Default Design</vt:lpstr>
      <vt:lpstr>PowerPoint Presentation</vt:lpstr>
      <vt:lpstr>Topics</vt:lpstr>
      <vt:lpstr>Working with the Shell</vt:lpstr>
      <vt:lpstr>Input and Output</vt:lpstr>
      <vt:lpstr>Redirection (1 of 2)</vt:lpstr>
      <vt:lpstr>Redirection (2 of 2)</vt:lpstr>
      <vt:lpstr>Pipe</vt:lpstr>
      <vt:lpstr>tee</vt:lpstr>
      <vt:lpstr>Multiple Commands on a Command Line (1 of 2)</vt:lpstr>
      <vt:lpstr>Multiple Commands on a Command Line (2 of 2)</vt:lpstr>
      <vt:lpstr>Command Grouping</vt:lpstr>
      <vt:lpstr>Preserving Command Arguments (1 of 2)</vt:lpstr>
      <vt:lpstr>Preserving Command Arguments (2 of 2)</vt:lpstr>
      <vt:lpstr>Command Substitution</vt:lpstr>
      <vt:lpstr>Foreground and Background Jobs</vt:lpstr>
      <vt:lpstr>Running a Job in the Background</vt:lpstr>
      <vt:lpstr>Job Control (1 of 2)</vt:lpstr>
      <vt:lpstr>Job Control (2 of 2)</vt:lpstr>
      <vt:lpstr>alias</vt:lpstr>
      <vt:lpstr>Variables</vt:lpstr>
      <vt:lpstr>Environment Variables (1 of 2)</vt:lpstr>
      <vt:lpstr>Environment Variables (2 of 2)</vt:lpstr>
      <vt:lpstr>Saving Your Setting Preferences</vt:lpstr>
      <vt:lpstr>Command History (1 of 2)</vt:lpstr>
      <vt:lpstr>Command History (2 of 2)</vt:lpstr>
      <vt:lpstr>Shell Types</vt:lpstr>
      <vt:lpstr>Changing Shells (1 of 2)</vt:lpstr>
      <vt:lpstr>Changing Shells (2 of 2)</vt:lpstr>
    </vt:vector>
  </TitlesOfParts>
  <Company>De Anza College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Microsoft Office</cp:lastModifiedBy>
  <cp:revision>54</cp:revision>
  <dcterms:created xsi:type="dcterms:W3CDTF">2008-07-16T21:48:08Z</dcterms:created>
  <dcterms:modified xsi:type="dcterms:W3CDTF">2017-12-05T04:40:50Z</dcterms:modified>
</cp:coreProperties>
</file>