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310" r:id="rId5"/>
    <p:sldId id="258" r:id="rId6"/>
    <p:sldId id="259" r:id="rId7"/>
    <p:sldId id="304" r:id="rId8"/>
    <p:sldId id="260" r:id="rId9"/>
    <p:sldId id="305" r:id="rId10"/>
    <p:sldId id="307" r:id="rId11"/>
    <p:sldId id="261" r:id="rId12"/>
    <p:sldId id="262" r:id="rId13"/>
    <p:sldId id="306" r:id="rId14"/>
    <p:sldId id="308" r:id="rId15"/>
    <p:sldId id="26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EFDD0-9D6D-4C03-B8E6-5DACEEC9F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49827-4F69-4C01-B4EE-F2E5CF085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AF817-D7CC-4733-87C5-B4B6D31F2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20033-C1DD-4952-9FF6-5DBF45B1B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D27A9-7B6B-4DCF-8E1E-6AE90A960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75F00-48E1-4159-A95F-7B92E6D0C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0EE82-DE75-4685-8A0C-21B6C03E6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998BA-55C1-4E60-8EC0-6BE8E93C3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D64BE-4859-4D7E-91C3-094FC8328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895E2-0FE1-4B56-BBA9-8C07B385B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D95C-2C7A-409B-BE9D-E588355BA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70B7EA9-6C6C-4586-8FA4-A2F1B3DAE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De Anza College</a:t>
            </a:r>
          </a:p>
          <a:p>
            <a:pPr eaLnBrk="1" hangingPunct="1"/>
            <a:r>
              <a:rPr lang="en-US" sz="1600" smtClean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CIS 18A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Introduction to Linux / Unix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Regular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Metacharacters used for repetition </a:t>
            </a:r>
            <a:r>
              <a:rPr lang="en-US" sz="2000" smtClean="0"/>
              <a:t>(2 of 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058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* </a:t>
            </a:r>
            <a:r>
              <a:rPr lang="en-US" sz="2000" dirty="0" err="1" smtClean="0"/>
              <a:t>metacharacter</a:t>
            </a:r>
            <a:r>
              <a:rPr lang="en-US" sz="2000" dirty="0" smtClean="0"/>
              <a:t> can be counter-intuitive with what it </a:t>
            </a:r>
            <a:r>
              <a:rPr lang="en-US" sz="2000" dirty="0" smtClean="0"/>
              <a:t>matches.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For example, in the previous example line:    </a:t>
            </a:r>
            <a:r>
              <a:rPr lang="en-US" sz="2000" dirty="0" err="1" smtClean="0">
                <a:solidFill>
                  <a:schemeClr val="bg2"/>
                </a:solidFill>
              </a:rPr>
              <a:t>baaaaabc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000" dirty="0" smtClean="0"/>
              <a:t>	-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‘a*’ </a:t>
            </a:r>
            <a:r>
              <a:rPr lang="en-US" sz="2000" dirty="0" smtClean="0"/>
              <a:t>will match the letter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2000" dirty="0" smtClean="0"/>
              <a:t> at the beginning of the line. This is because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‘a*’ </a:t>
            </a:r>
            <a:r>
              <a:rPr lang="en-US" sz="2000" dirty="0" smtClean="0"/>
              <a:t>means 0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 or as many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err="1" smtClean="0"/>
              <a:t>’s</a:t>
            </a:r>
            <a:r>
              <a:rPr lang="en-US" sz="2000" dirty="0" smtClean="0"/>
              <a:t> as possible, and the first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2000" dirty="0" smtClean="0"/>
              <a:t> happens to match 0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000" dirty="0" smtClean="0"/>
              <a:t>	-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‘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ba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*’ </a:t>
            </a:r>
            <a:r>
              <a:rPr lang="en-US" sz="2000" dirty="0" smtClean="0"/>
              <a:t>will match the first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2000" dirty="0" smtClean="0"/>
              <a:t> and then all 5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err="1" smtClean="0"/>
              <a:t>’s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smtClean="0"/>
              <a:t>More examples: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</a:t>
            </a:r>
            <a:r>
              <a:rPr lang="en-US" sz="2000" dirty="0" err="1" smtClean="0">
                <a:solidFill>
                  <a:schemeClr val="hlink"/>
                </a:solidFill>
              </a:rPr>
              <a:t>ab</a:t>
            </a:r>
            <a:r>
              <a:rPr lang="en-US" sz="2000" dirty="0" smtClean="0">
                <a:solidFill>
                  <a:schemeClr val="hlink"/>
                </a:solidFill>
              </a:rPr>
              <a:t>{5,9}c’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Any line with </a:t>
            </a:r>
            <a:r>
              <a:rPr lang="en-US" sz="2000" dirty="0" smtClean="0">
                <a:solidFill>
                  <a:schemeClr val="bg2"/>
                </a:solidFill>
              </a:rPr>
              <a:t>a</a:t>
            </a:r>
            <a:r>
              <a:rPr lang="en-US" sz="2000" dirty="0" smtClean="0"/>
              <a:t>, followed by 5 up to 9 </a:t>
            </a:r>
            <a:r>
              <a:rPr lang="en-US" sz="2000" dirty="0" err="1" smtClean="0">
                <a:solidFill>
                  <a:schemeClr val="bg2"/>
                </a:solidFill>
              </a:rPr>
              <a:t>b</a:t>
            </a:r>
            <a:r>
              <a:rPr lang="en-US" sz="2000" dirty="0" err="1" smtClean="0"/>
              <a:t>’s</a:t>
            </a:r>
            <a:r>
              <a:rPr lang="en-US" sz="2000" dirty="0" smtClean="0"/>
              <a:t>, followed by </a:t>
            </a:r>
            <a:r>
              <a:rPr lang="en-US" sz="2000" dirty="0" smtClean="0">
                <a:solidFill>
                  <a:schemeClr val="bg2"/>
                </a:solidFill>
              </a:rPr>
              <a:t>c</a:t>
            </a:r>
            <a:r>
              <a:rPr lang="en-US" sz="2000" dirty="0" smtClean="0"/>
              <a:t> will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‘^ *[0-9]’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 Any line that starts with or without spaces in front, followed by at       least 1 digit will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‘^[0-9]+$’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Any line that has only digits (and no other type of characters) will match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Notice that using the anchors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^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sz="2000" dirty="0" smtClean="0"/>
              <a:t> means we’re describing the whole line of text, from beginning to end.  And in this case, between the beginning and the end of the line, we only allow 1 or more </a:t>
            </a:r>
            <a:r>
              <a:rPr lang="en-US" sz="2000" dirty="0" smtClean="0"/>
              <a:t>digits.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Metacharacters that are operators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84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hlink"/>
                </a:solidFill>
              </a:rPr>
              <a:t>|	</a:t>
            </a:r>
            <a:r>
              <a:rPr lang="en-US" sz="2000" dirty="0" smtClean="0"/>
              <a:t>means </a:t>
            </a:r>
            <a:r>
              <a:rPr lang="en-US" sz="2000" dirty="0" smtClean="0"/>
              <a:t>or.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hlink"/>
                </a:solidFill>
              </a:rPr>
              <a:t>‘</a:t>
            </a:r>
            <a:r>
              <a:rPr lang="en-US" sz="2000" dirty="0" err="1" smtClean="0">
                <a:solidFill>
                  <a:schemeClr val="hlink"/>
                </a:solidFill>
              </a:rPr>
              <a:t>abc|ABC</a:t>
            </a:r>
            <a:r>
              <a:rPr lang="en-US" sz="2000" dirty="0" smtClean="0"/>
              <a:t>’ means either </a:t>
            </a:r>
            <a:r>
              <a:rPr lang="en-US" sz="2000" dirty="0" err="1" smtClean="0">
                <a:solidFill>
                  <a:schemeClr val="bg2"/>
                </a:solidFill>
              </a:rPr>
              <a:t>abc</a:t>
            </a:r>
            <a:r>
              <a:rPr lang="en-US" sz="2000" dirty="0" smtClean="0"/>
              <a:t>  </a:t>
            </a:r>
            <a:r>
              <a:rPr lang="en-US" sz="2000" u="sng" dirty="0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bg2"/>
                </a:solidFill>
              </a:rPr>
              <a:t>ABC</a:t>
            </a:r>
            <a:r>
              <a:rPr lang="en-US" sz="2000" dirty="0" smtClean="0"/>
              <a:t> can be a </a:t>
            </a:r>
            <a:r>
              <a:rPr lang="en-US" sz="2000" dirty="0" smtClean="0"/>
              <a:t>match.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( )</a:t>
            </a:r>
            <a:r>
              <a:rPr lang="en-US" sz="2000" dirty="0" smtClean="0"/>
              <a:t>	means grouping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Useful with the repetition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Since the repetition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will repeat only the previous single character, if you need to repeat a </a:t>
            </a:r>
            <a:r>
              <a:rPr lang="en-US" sz="2000" dirty="0" smtClean="0">
                <a:solidFill>
                  <a:schemeClr val="bg2"/>
                </a:solidFill>
              </a:rPr>
              <a:t>group</a:t>
            </a:r>
            <a:r>
              <a:rPr lang="en-US" sz="2000" dirty="0" smtClean="0"/>
              <a:t> of previous characters, you need to use the </a:t>
            </a:r>
            <a:r>
              <a:rPr lang="en-US" sz="2000" dirty="0" smtClean="0">
                <a:solidFill>
                  <a:schemeClr val="hlink"/>
                </a:solidFill>
              </a:rPr>
              <a:t>( </a:t>
            </a:r>
            <a:r>
              <a:rPr lang="en-US" sz="2000" dirty="0" smtClean="0">
                <a:solidFill>
                  <a:schemeClr val="hlink"/>
                </a:solidFill>
              </a:rPr>
              <a:t>)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  ‘</a:t>
            </a:r>
            <a:r>
              <a:rPr lang="en-US" sz="2000" dirty="0" err="1" smtClean="0">
                <a:solidFill>
                  <a:schemeClr val="hlink"/>
                </a:solidFill>
              </a:rPr>
              <a:t>linux|LINUX</a:t>
            </a:r>
            <a:r>
              <a:rPr lang="en-US" sz="2000" dirty="0" smtClean="0">
                <a:solidFill>
                  <a:schemeClr val="hlink"/>
                </a:solidFill>
              </a:rPr>
              <a:t>’ 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Any line with </a:t>
            </a:r>
            <a:r>
              <a:rPr lang="en-US" sz="2000" dirty="0" err="1" smtClean="0">
                <a:solidFill>
                  <a:schemeClr val="bg2"/>
                </a:solidFill>
              </a:rPr>
              <a:t>linux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bg2"/>
                </a:solidFill>
              </a:rPr>
              <a:t>LINUX</a:t>
            </a:r>
            <a:r>
              <a:rPr lang="en-US" sz="2000" dirty="0" smtClean="0"/>
              <a:t> will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  ‘</a:t>
            </a:r>
            <a:r>
              <a:rPr lang="en-US" sz="2000" dirty="0" err="1" smtClean="0">
                <a:solidFill>
                  <a:schemeClr val="hlink"/>
                </a:solidFill>
              </a:rPr>
              <a:t>abc</a:t>
            </a:r>
            <a:r>
              <a:rPr lang="en-US" sz="2000" dirty="0" smtClean="0">
                <a:solidFill>
                  <a:schemeClr val="hlink"/>
                </a:solidFill>
              </a:rPr>
              <a:t>{3}’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Any line with </a:t>
            </a:r>
            <a:r>
              <a:rPr lang="en-US" sz="2000" dirty="0" smtClean="0">
                <a:solidFill>
                  <a:schemeClr val="bg2"/>
                </a:solidFill>
              </a:rPr>
              <a:t>a,</a:t>
            </a:r>
            <a:r>
              <a:rPr lang="en-US" sz="2000" dirty="0" smtClean="0"/>
              <a:t> followed by </a:t>
            </a:r>
            <a:r>
              <a:rPr lang="en-US" sz="2000" dirty="0" smtClean="0">
                <a:solidFill>
                  <a:schemeClr val="bg2"/>
                </a:solidFill>
              </a:rPr>
              <a:t>b,</a:t>
            </a:r>
            <a:r>
              <a:rPr lang="en-US" sz="2000" dirty="0" smtClean="0"/>
              <a:t> followed by 3 </a:t>
            </a:r>
            <a:r>
              <a:rPr lang="en-US" sz="2000" dirty="0" err="1" smtClean="0">
                <a:solidFill>
                  <a:schemeClr val="bg2"/>
                </a:solidFill>
              </a:rPr>
              <a:t>c</a:t>
            </a:r>
            <a:r>
              <a:rPr lang="en-US" sz="2000" dirty="0" err="1" smtClean="0"/>
              <a:t>’s</a:t>
            </a:r>
            <a:r>
              <a:rPr lang="en-US" sz="2000" dirty="0" smtClean="0"/>
              <a:t> will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‘(</a:t>
            </a:r>
            <a:r>
              <a:rPr lang="en-US" sz="2000" dirty="0" err="1" smtClean="0">
                <a:solidFill>
                  <a:schemeClr val="hlink"/>
                </a:solidFill>
              </a:rPr>
              <a:t>abc</a:t>
            </a:r>
            <a:r>
              <a:rPr lang="en-US" sz="2000" dirty="0" smtClean="0">
                <a:solidFill>
                  <a:schemeClr val="hlink"/>
                </a:solidFill>
              </a:rPr>
              <a:t>){3}’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Any line with </a:t>
            </a:r>
            <a:r>
              <a:rPr lang="en-US" sz="2000" dirty="0" err="1" smtClean="0">
                <a:solidFill>
                  <a:schemeClr val="bg2"/>
                </a:solidFill>
              </a:rPr>
              <a:t>abcabcabc</a:t>
            </a:r>
            <a:r>
              <a:rPr lang="en-US" sz="2000" dirty="0" smtClean="0"/>
              <a:t> (3 </a:t>
            </a:r>
            <a:r>
              <a:rPr lang="en-US" sz="2000" dirty="0" err="1" smtClean="0">
                <a:solidFill>
                  <a:schemeClr val="bg2"/>
                </a:solidFill>
              </a:rPr>
              <a:t>abc</a:t>
            </a:r>
            <a:r>
              <a:rPr lang="en-US" sz="2000" dirty="0" err="1" smtClean="0"/>
              <a:t>’s</a:t>
            </a:r>
            <a:r>
              <a:rPr lang="en-US" sz="2000" dirty="0" smtClean="0"/>
              <a:t> in a row) will </a:t>
            </a:r>
            <a:r>
              <a:rPr lang="en-US" sz="2000" dirty="0" smtClean="0"/>
              <a:t>match.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/>
              <a:t>Metacharacters used for literal meaning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When the search engine sees a </a:t>
            </a:r>
            <a:r>
              <a:rPr lang="en-US" sz="2000" dirty="0" err="1" smtClean="0"/>
              <a:t>metacharacter</a:t>
            </a:r>
            <a:r>
              <a:rPr lang="en-US" sz="2000" dirty="0" smtClean="0"/>
              <a:t>, it uses the special meaning of the </a:t>
            </a:r>
            <a:r>
              <a:rPr lang="en-US" sz="2000" dirty="0" smtClean="0"/>
              <a:t>character.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000" dirty="0" smtClean="0"/>
              <a:t>If you want to use the </a:t>
            </a:r>
            <a:r>
              <a:rPr lang="en-US" sz="2000" dirty="0" err="1" smtClean="0"/>
              <a:t>metacharacter</a:t>
            </a:r>
            <a:r>
              <a:rPr lang="en-US" sz="2000" dirty="0" smtClean="0"/>
              <a:t> for its literal meaning, you need to </a:t>
            </a:r>
            <a:r>
              <a:rPr lang="en-US" sz="2000" i="1" dirty="0" smtClean="0"/>
              <a:t>escape</a:t>
            </a:r>
            <a:r>
              <a:rPr lang="en-US" sz="2000" dirty="0" smtClean="0"/>
              <a:t> from the meta </a:t>
            </a:r>
            <a:r>
              <a:rPr lang="en-US" sz="2000" dirty="0" smtClean="0"/>
              <a:t>meaning.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000" dirty="0" smtClean="0"/>
              <a:t>2 ways for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to take their literal meaning: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     </a:t>
            </a:r>
            <a:r>
              <a:rPr lang="en-US" sz="2000" dirty="0" smtClean="0">
                <a:solidFill>
                  <a:schemeClr val="hlink"/>
                </a:solidFill>
              </a:rPr>
              <a:t>\</a:t>
            </a:r>
            <a:r>
              <a:rPr lang="en-US" sz="2000" dirty="0" smtClean="0"/>
              <a:t>       	  take the literal meaning of next character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hlink"/>
                </a:solidFill>
              </a:rPr>
              <a:t>[characters]</a:t>
            </a:r>
            <a:r>
              <a:rPr lang="en-US" sz="2000" dirty="0" smtClean="0"/>
              <a:t>    characters inside </a:t>
            </a:r>
            <a:r>
              <a:rPr lang="en-US" sz="2000" dirty="0" smtClean="0">
                <a:solidFill>
                  <a:schemeClr val="hlink"/>
                </a:solidFill>
              </a:rPr>
              <a:t>[ ]</a:t>
            </a:r>
            <a:r>
              <a:rPr lang="en-US" sz="2000" dirty="0" smtClean="0"/>
              <a:t> have their literal meaning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 ‘2.5’ 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Match any line with </a:t>
            </a:r>
            <a:r>
              <a:rPr lang="en-US" sz="2000" dirty="0" smtClean="0">
                <a:solidFill>
                  <a:schemeClr val="bg2"/>
                </a:solidFill>
              </a:rPr>
              <a:t>2</a:t>
            </a:r>
            <a:r>
              <a:rPr lang="en-US" sz="2000" dirty="0" smtClean="0"/>
              <a:t>, followed by </a:t>
            </a:r>
            <a:r>
              <a:rPr lang="en-US" sz="2000" dirty="0" smtClean="0">
                <a:solidFill>
                  <a:schemeClr val="bg2"/>
                </a:solidFill>
              </a:rPr>
              <a:t>any single character</a:t>
            </a:r>
            <a:r>
              <a:rPr lang="en-US" sz="2000" dirty="0" smtClean="0"/>
              <a:t>, followed by </a:t>
            </a:r>
            <a:r>
              <a:rPr lang="en-US" sz="2000" dirty="0" smtClean="0">
                <a:solidFill>
                  <a:schemeClr val="bg2"/>
                </a:solidFill>
              </a:rPr>
              <a:t>5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 smtClean="0"/>
              <a:t>	Matching lines can have:   </a:t>
            </a:r>
            <a:r>
              <a:rPr lang="en-US" sz="2000" dirty="0" smtClean="0">
                <a:solidFill>
                  <a:schemeClr val="bg2"/>
                </a:solidFill>
              </a:rPr>
              <a:t>2a5</a:t>
            </a:r>
            <a:r>
              <a:rPr lang="en-US" sz="2000" dirty="0" smtClean="0"/>
              <a:t>   or  </a:t>
            </a:r>
            <a:r>
              <a:rPr lang="en-US" sz="2000" dirty="0" smtClean="0">
                <a:solidFill>
                  <a:schemeClr val="bg2"/>
                </a:solidFill>
              </a:rPr>
              <a:t>2 5</a:t>
            </a:r>
            <a:r>
              <a:rPr lang="en-US" sz="2000" dirty="0" smtClean="0"/>
              <a:t>   or   </a:t>
            </a:r>
            <a:r>
              <a:rPr lang="en-US" sz="2000" dirty="0" smtClean="0">
                <a:solidFill>
                  <a:schemeClr val="bg2"/>
                </a:solidFill>
              </a:rPr>
              <a:t>2.5</a:t>
            </a:r>
            <a:r>
              <a:rPr lang="en-US" sz="2000" dirty="0" smtClean="0"/>
              <a:t>   or   </a:t>
            </a:r>
            <a:r>
              <a:rPr lang="en-US" sz="2000" dirty="0" smtClean="0">
                <a:solidFill>
                  <a:schemeClr val="bg2"/>
                </a:solidFill>
              </a:rPr>
              <a:t>215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‘2\.5’  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r>
              <a:rPr lang="en-US" sz="2000" dirty="0" smtClean="0">
                <a:solidFill>
                  <a:schemeClr val="hlink"/>
                </a:solidFill>
              </a:rPr>
              <a:t>      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hlink"/>
                </a:solidFill>
              </a:rPr>
              <a:t>      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 ‘2[.]5’  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      </a:t>
            </a:r>
            <a:r>
              <a:rPr lang="en-US" sz="2000" dirty="0" smtClean="0"/>
              <a:t>Match any line with </a:t>
            </a:r>
            <a:r>
              <a:rPr lang="en-US" sz="2000" dirty="0" smtClean="0">
                <a:solidFill>
                  <a:schemeClr val="bg2"/>
                </a:solidFill>
              </a:rPr>
              <a:t>2.5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Useful Tips for Regular Expression </a:t>
            </a:r>
            <a:r>
              <a:rPr lang="en-US" sz="2000" smtClean="0"/>
              <a:t>(1 of 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1816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For a regular expression to be flexible (and therefore more useful), it most likely will include both literal characters and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buFontTx/>
              <a:buAutoNum type="arabicPeriod" startAt="2"/>
            </a:pPr>
            <a:r>
              <a:rPr lang="en-US" sz="2000" dirty="0" smtClean="0"/>
              <a:t>Make your regular expression as simple (as few characters) as you </a:t>
            </a:r>
            <a:r>
              <a:rPr lang="en-US" sz="2000" dirty="0" smtClean="0"/>
              <a:t>can.</a:t>
            </a:r>
            <a:endParaRPr lang="en-US" sz="2000" dirty="0" smtClean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  Examples of simple thinking: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a+</a:t>
            </a:r>
            <a:r>
              <a:rPr lang="en-US" sz="2000" dirty="0" smtClean="0">
                <a:solidFill>
                  <a:schemeClr val="bg2"/>
                </a:solidFill>
              </a:rPr>
              <a:t>’</a:t>
            </a:r>
            <a:r>
              <a:rPr lang="en-US" sz="2000" dirty="0" smtClean="0"/>
              <a:t>  and </a:t>
            </a:r>
            <a:r>
              <a:rPr lang="en-US" sz="2000" dirty="0" smtClean="0">
                <a:solidFill>
                  <a:schemeClr val="bg2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a</a:t>
            </a:r>
            <a:r>
              <a:rPr lang="en-US" sz="2000" dirty="0" smtClean="0">
                <a:solidFill>
                  <a:schemeClr val="bg2"/>
                </a:solidFill>
              </a:rPr>
              <a:t>’</a:t>
            </a:r>
            <a:r>
              <a:rPr lang="en-US" sz="2000" dirty="0" smtClean="0"/>
              <a:t> both describe at least 1 </a:t>
            </a:r>
            <a:r>
              <a:rPr lang="en-US" sz="2000" dirty="0" smtClean="0">
                <a:solidFill>
                  <a:schemeClr val="bg2"/>
                </a:solidFill>
              </a:rPr>
              <a:t>a</a:t>
            </a:r>
            <a:r>
              <a:rPr lang="en-US" sz="2000" dirty="0" smtClean="0"/>
              <a:t>. Use </a:t>
            </a:r>
            <a:r>
              <a:rPr lang="en-US" sz="2000" dirty="0" smtClean="0">
                <a:solidFill>
                  <a:schemeClr val="bg2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a</a:t>
            </a:r>
            <a:r>
              <a:rPr lang="en-US" sz="2000" dirty="0" smtClean="0">
                <a:solidFill>
                  <a:schemeClr val="bg2"/>
                </a:solidFill>
              </a:rPr>
              <a:t>’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a{1}</a:t>
            </a:r>
            <a:r>
              <a:rPr lang="en-US" sz="2000" dirty="0" smtClean="0">
                <a:solidFill>
                  <a:schemeClr val="bg2"/>
                </a:solidFill>
              </a:rPr>
              <a:t>’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bg2"/>
                </a:solidFill>
              </a:rPr>
              <a:t>‘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bg2"/>
                </a:solidFill>
              </a:rPr>
              <a:t>’</a:t>
            </a:r>
            <a:r>
              <a:rPr lang="en-US" sz="2000" dirty="0" smtClean="0"/>
              <a:t> both describe 1 </a:t>
            </a:r>
            <a:r>
              <a:rPr lang="en-US" sz="2000" dirty="0" smtClean="0">
                <a:solidFill>
                  <a:schemeClr val="bg2"/>
                </a:solidFill>
              </a:rPr>
              <a:t>a. </a:t>
            </a:r>
            <a:r>
              <a:rPr lang="en-US" sz="2000" dirty="0" smtClean="0"/>
              <a:t>Use </a:t>
            </a:r>
            <a:r>
              <a:rPr lang="en-US" sz="2000" dirty="0" smtClean="0">
                <a:solidFill>
                  <a:srgbClr val="7F7F7F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a</a:t>
            </a:r>
            <a:r>
              <a:rPr lang="en-US" sz="2000" dirty="0" smtClean="0">
                <a:solidFill>
                  <a:srgbClr val="7F7F7F"/>
                </a:solidFill>
              </a:rPr>
              <a:t>’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‘</a:t>
            </a:r>
            <a:r>
              <a:rPr lang="en-US" sz="2000" dirty="0" err="1" smtClean="0">
                <a:solidFill>
                  <a:srgbClr val="3C8C93"/>
                </a:solidFill>
              </a:rPr>
              <a:t>aaaaaaaaaa</a:t>
            </a:r>
            <a:r>
              <a:rPr lang="en-US" sz="2000" dirty="0" smtClean="0">
                <a:solidFill>
                  <a:srgbClr val="7F7F7F"/>
                </a:solidFill>
              </a:rPr>
              <a:t>’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7F7F7F"/>
                </a:solidFill>
              </a:rPr>
              <a:t> ‘</a:t>
            </a:r>
            <a:r>
              <a:rPr lang="en-US" sz="2000" dirty="0" smtClean="0">
                <a:solidFill>
                  <a:srgbClr val="3C8C93"/>
                </a:solidFill>
              </a:rPr>
              <a:t>a{10}’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 smtClean="0"/>
              <a:t>both describe 10 </a:t>
            </a:r>
            <a:r>
              <a:rPr lang="en-US" sz="2000" dirty="0" err="1" smtClean="0">
                <a:solidFill>
                  <a:srgbClr val="7F7F7F"/>
                </a:solidFill>
              </a:rPr>
              <a:t>a</a:t>
            </a:r>
            <a:r>
              <a:rPr lang="en-US" sz="2000" dirty="0" err="1" smtClean="0"/>
              <a:t>’s</a:t>
            </a:r>
            <a:r>
              <a:rPr lang="en-US" sz="2000" dirty="0" smtClean="0"/>
              <a:t>. Use </a:t>
            </a:r>
            <a:r>
              <a:rPr lang="en-US" sz="2000" dirty="0" smtClean="0">
                <a:solidFill>
                  <a:srgbClr val="7F7F7F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a{10}</a:t>
            </a:r>
            <a:r>
              <a:rPr lang="en-US" sz="2000" dirty="0" smtClean="0">
                <a:solidFill>
                  <a:srgbClr val="7F7F7F"/>
                </a:solidFill>
              </a:rPr>
              <a:t>’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^.*$</a:t>
            </a:r>
            <a:r>
              <a:rPr lang="en-US" sz="2000" dirty="0" smtClean="0">
                <a:solidFill>
                  <a:srgbClr val="7F7F7F"/>
                </a:solidFill>
              </a:rPr>
              <a:t>’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7F7F7F"/>
                </a:solidFill>
              </a:rPr>
              <a:t> ‘</a:t>
            </a:r>
            <a:r>
              <a:rPr lang="en-US" sz="2000" dirty="0" smtClean="0">
                <a:solidFill>
                  <a:srgbClr val="3C8C93"/>
                </a:solidFill>
              </a:rPr>
              <a:t>.*</a:t>
            </a:r>
            <a:r>
              <a:rPr lang="en-US" sz="2000" dirty="0" smtClean="0">
                <a:solidFill>
                  <a:srgbClr val="7F7F7F"/>
                </a:solidFill>
              </a:rPr>
              <a:t>’ </a:t>
            </a:r>
            <a:r>
              <a:rPr lang="en-US" sz="2000" dirty="0" smtClean="0"/>
              <a:t>both match everything in the line. Use </a:t>
            </a:r>
            <a:r>
              <a:rPr lang="en-US" sz="2000" dirty="0" smtClean="0">
                <a:solidFill>
                  <a:srgbClr val="7F7F7F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.*</a:t>
            </a:r>
            <a:r>
              <a:rPr lang="en-US" sz="2000" dirty="0" smtClean="0">
                <a:solidFill>
                  <a:srgbClr val="7F7F7F"/>
                </a:solidFill>
              </a:rPr>
              <a:t>’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‘</a:t>
            </a:r>
            <a:r>
              <a:rPr lang="en-US" sz="2000" dirty="0" err="1" smtClean="0">
                <a:solidFill>
                  <a:srgbClr val="3C8C93"/>
                </a:solidFill>
              </a:rPr>
              <a:t>linux|Linux</a:t>
            </a:r>
            <a:r>
              <a:rPr lang="en-US" sz="2000" dirty="0" smtClean="0">
                <a:solidFill>
                  <a:srgbClr val="7F7F7F"/>
                </a:solidFill>
              </a:rPr>
              <a:t>’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7F7F7F"/>
                </a:solidFill>
              </a:rPr>
              <a:t> ‘</a:t>
            </a:r>
            <a:r>
              <a:rPr lang="en-US" sz="2000" dirty="0" smtClean="0">
                <a:solidFill>
                  <a:srgbClr val="3C8C93"/>
                </a:solidFill>
              </a:rPr>
              <a:t>[</a:t>
            </a:r>
            <a:r>
              <a:rPr lang="en-US" sz="2000" dirty="0" err="1" smtClean="0">
                <a:solidFill>
                  <a:srgbClr val="3C8C93"/>
                </a:solidFill>
              </a:rPr>
              <a:t>lL</a:t>
            </a:r>
            <a:r>
              <a:rPr lang="en-US" sz="2000" dirty="0" smtClean="0">
                <a:solidFill>
                  <a:srgbClr val="3C8C93"/>
                </a:solidFill>
              </a:rPr>
              <a:t>]</a:t>
            </a:r>
            <a:r>
              <a:rPr lang="en-US" sz="2000" dirty="0" err="1" smtClean="0">
                <a:solidFill>
                  <a:srgbClr val="3C8C93"/>
                </a:solidFill>
              </a:rPr>
              <a:t>inux</a:t>
            </a:r>
            <a:r>
              <a:rPr lang="en-US" sz="2000" dirty="0" smtClean="0">
                <a:solidFill>
                  <a:srgbClr val="7F7F7F"/>
                </a:solidFill>
              </a:rPr>
              <a:t>’ </a:t>
            </a:r>
            <a:r>
              <a:rPr lang="en-US" sz="2000" dirty="0" smtClean="0"/>
              <a:t>both match </a:t>
            </a:r>
            <a:r>
              <a:rPr lang="en-US" sz="2000" dirty="0" err="1" smtClean="0">
                <a:solidFill>
                  <a:srgbClr val="7F7F7F"/>
                </a:solidFill>
              </a:rPr>
              <a:t>linux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rgbClr val="7F7F7F"/>
                </a:solidFill>
              </a:rPr>
              <a:t> Linux</a:t>
            </a:r>
            <a:r>
              <a:rPr lang="en-US" sz="2000" dirty="0" smtClean="0"/>
              <a:t>. Use </a:t>
            </a:r>
            <a:r>
              <a:rPr lang="en-US" sz="2000" dirty="0" smtClean="0">
                <a:solidFill>
                  <a:srgbClr val="7F7F7F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[</a:t>
            </a:r>
            <a:r>
              <a:rPr lang="en-US" sz="2000" dirty="0" err="1" smtClean="0">
                <a:solidFill>
                  <a:srgbClr val="3C8C93"/>
                </a:solidFill>
              </a:rPr>
              <a:t>lL</a:t>
            </a:r>
            <a:r>
              <a:rPr lang="en-US" sz="2000" dirty="0" smtClean="0">
                <a:solidFill>
                  <a:srgbClr val="3C8C93"/>
                </a:solidFill>
              </a:rPr>
              <a:t>]</a:t>
            </a:r>
            <a:r>
              <a:rPr lang="en-US" sz="2000" dirty="0" err="1" smtClean="0">
                <a:solidFill>
                  <a:srgbClr val="3C8C93"/>
                </a:solidFill>
              </a:rPr>
              <a:t>inux</a:t>
            </a:r>
            <a:r>
              <a:rPr lang="en-US" sz="2000" dirty="0" smtClean="0">
                <a:solidFill>
                  <a:srgbClr val="7F7F7F"/>
                </a:solidFill>
              </a:rPr>
              <a:t>’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000" dirty="0" smtClean="0">
                <a:solidFill>
                  <a:srgbClr val="7F7F7F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^A</a:t>
            </a:r>
            <a:r>
              <a:rPr lang="en-US" sz="2000" dirty="0" smtClean="0">
                <a:solidFill>
                  <a:srgbClr val="7F7F7F"/>
                </a:solidFill>
              </a:rPr>
              <a:t>’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7F7F7F"/>
                </a:solidFill>
              </a:rPr>
              <a:t> ‘</a:t>
            </a:r>
            <a:r>
              <a:rPr lang="en-US" sz="2000" dirty="0" smtClean="0">
                <a:solidFill>
                  <a:srgbClr val="3C8C93"/>
                </a:solidFill>
              </a:rPr>
              <a:t>^A.*$’ </a:t>
            </a:r>
            <a:r>
              <a:rPr lang="en-US" sz="2000" dirty="0" smtClean="0"/>
              <a:t>both describe a line that starts with </a:t>
            </a:r>
            <a:r>
              <a:rPr lang="en-US" sz="2000" dirty="0" smtClean="0">
                <a:solidFill>
                  <a:srgbClr val="7F7F7F"/>
                </a:solidFill>
              </a:rPr>
              <a:t>A</a:t>
            </a:r>
            <a:r>
              <a:rPr lang="en-US" sz="2000" dirty="0" smtClean="0"/>
              <a:t>. Use </a:t>
            </a:r>
            <a:r>
              <a:rPr lang="en-US" sz="2000" dirty="0" smtClean="0">
                <a:solidFill>
                  <a:srgbClr val="7F7F7F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^A</a:t>
            </a:r>
            <a:r>
              <a:rPr lang="en-US" sz="2000" dirty="0" smtClean="0">
                <a:solidFill>
                  <a:srgbClr val="7F7F7F"/>
                </a:solidFill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Useful Tips for Regular Expression </a:t>
            </a:r>
            <a:r>
              <a:rPr lang="en-US" sz="2000" smtClean="0"/>
              <a:t>(2 of 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51816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40000"/>
              </a:spcBef>
              <a:buFontTx/>
              <a:buAutoNum type="arabicPeriod" startAt="3"/>
            </a:pPr>
            <a:r>
              <a:rPr lang="en-US" sz="2000" dirty="0" smtClean="0"/>
              <a:t>Pay attention to what the repetition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will match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dirty="0" smtClean="0"/>
              <a:t>	 Examples of non-intuitive match of repetition: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a*</a:t>
            </a:r>
            <a:r>
              <a:rPr lang="en-US" sz="2000" dirty="0" smtClean="0">
                <a:solidFill>
                  <a:schemeClr val="bg2"/>
                </a:solidFill>
              </a:rPr>
              <a:t>’</a:t>
            </a:r>
            <a:r>
              <a:rPr lang="en-US" sz="2000" dirty="0" smtClean="0"/>
              <a:t> will match </a:t>
            </a:r>
            <a:r>
              <a:rPr lang="en-US" sz="2000" dirty="0" err="1" smtClean="0">
                <a:solidFill>
                  <a:srgbClr val="7F7F7F"/>
                </a:solidFill>
              </a:rPr>
              <a:t>aaaaaaaa</a:t>
            </a:r>
            <a:r>
              <a:rPr lang="en-US" sz="2000" dirty="0" smtClean="0"/>
              <a:t>  (the obvious case), but it also will   match </a:t>
            </a:r>
            <a:r>
              <a:rPr lang="en-US" sz="2000" dirty="0" err="1" smtClean="0">
                <a:solidFill>
                  <a:schemeClr val="bg2"/>
                </a:solidFill>
              </a:rPr>
              <a:t>bcd</a:t>
            </a:r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smtClean="0"/>
              <a:t>(the not so obvious case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‘</a:t>
            </a:r>
            <a:r>
              <a:rPr lang="en-US" sz="2000" dirty="0" smtClean="0">
                <a:solidFill>
                  <a:srgbClr val="3C8C93"/>
                </a:solidFill>
              </a:rPr>
              <a:t>^a+$’ </a:t>
            </a:r>
            <a:r>
              <a:rPr lang="en-US" sz="2000" dirty="0" smtClean="0"/>
              <a:t>means that the line has to have at least 1 </a:t>
            </a:r>
            <a:r>
              <a:rPr lang="en-US" sz="2000" dirty="0" smtClean="0">
                <a:solidFill>
                  <a:schemeClr val="bg2"/>
                </a:solidFill>
              </a:rPr>
              <a:t>a</a:t>
            </a:r>
            <a:r>
              <a:rPr lang="en-US" sz="2000" dirty="0" smtClean="0"/>
              <a:t>, but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dirty="0" smtClean="0">
                <a:solidFill>
                  <a:srgbClr val="3C8C93"/>
                </a:solidFill>
              </a:rPr>
              <a:t>‘^a*$’ </a:t>
            </a:r>
            <a:r>
              <a:rPr lang="en-US" sz="2000" dirty="0" smtClean="0"/>
              <a:t>means the line can be empty (no character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endParaRPr lang="en-US" sz="2000" dirty="0" smtClean="0"/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buFontTx/>
              <a:buAutoNum type="arabicPeriod" startAt="4"/>
            </a:pPr>
            <a:r>
              <a:rPr lang="en-US" sz="2000" dirty="0" smtClean="0"/>
              <a:t>Don’t forget the anchors </a:t>
            </a:r>
            <a:r>
              <a:rPr lang="en-US" sz="2000" dirty="0" smtClean="0">
                <a:solidFill>
                  <a:srgbClr val="3C8C93"/>
                </a:solidFill>
              </a:rPr>
              <a:t>^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3C8C93"/>
                </a:solidFill>
              </a:rPr>
              <a:t>$</a:t>
            </a:r>
            <a:r>
              <a:rPr lang="en-US" sz="2000" dirty="0" smtClean="0"/>
              <a:t> when you need to describe the entire line. This typically happens when you’re looking for: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000" i="1" dirty="0" smtClean="0"/>
              <a:t>exactly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n</a:t>
            </a:r>
            <a:r>
              <a:rPr lang="en-US" sz="2000" dirty="0" smtClean="0"/>
              <a:t> numbers of </a:t>
            </a:r>
            <a:r>
              <a:rPr lang="en-US" sz="2000" dirty="0" err="1" smtClean="0">
                <a:solidFill>
                  <a:schemeClr val="bg2"/>
                </a:solidFill>
              </a:rPr>
              <a:t>a</a:t>
            </a:r>
            <a:r>
              <a:rPr lang="en-US" sz="2000" dirty="0" err="1" smtClean="0"/>
              <a:t>’s</a:t>
            </a:r>
            <a:r>
              <a:rPr lang="en-US" sz="2000" dirty="0" smtClean="0"/>
              <a:t> and nothing else:  </a:t>
            </a:r>
            <a:r>
              <a:rPr lang="en-US" sz="2000" dirty="0" smtClean="0">
                <a:solidFill>
                  <a:srgbClr val="3C8C93"/>
                </a:solidFill>
              </a:rPr>
              <a:t>‘^a{n}$’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000" i="1" dirty="0" smtClean="0"/>
              <a:t>only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a</a:t>
            </a:r>
            <a:r>
              <a:rPr lang="en-US" sz="2000" dirty="0" err="1" smtClean="0"/>
              <a:t>’s</a:t>
            </a:r>
            <a:r>
              <a:rPr lang="en-US" sz="2000" dirty="0" smtClean="0"/>
              <a:t> and nothing else: </a:t>
            </a:r>
            <a:r>
              <a:rPr lang="en-US" sz="2000" dirty="0" smtClean="0">
                <a:solidFill>
                  <a:srgbClr val="3C8C93"/>
                </a:solidFill>
              </a:rPr>
              <a:t>‘^a+$’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000" dirty="0" smtClean="0"/>
              <a:t>no </a:t>
            </a:r>
            <a:r>
              <a:rPr lang="en-US" sz="2000" dirty="0" err="1" smtClean="0">
                <a:solidFill>
                  <a:srgbClr val="7F7F7F"/>
                </a:solidFill>
              </a:rPr>
              <a:t>a</a:t>
            </a:r>
            <a:r>
              <a:rPr lang="en-US" sz="2000" dirty="0" err="1" smtClean="0"/>
              <a:t>’s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3C8C93"/>
                </a:solidFill>
              </a:rPr>
              <a:t>‘^[^a]+$’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000" dirty="0" smtClean="0"/>
              <a:t>	If the 3 </a:t>
            </a:r>
            <a:r>
              <a:rPr lang="en-US" sz="2000" dirty="0" err="1" smtClean="0"/>
              <a:t>regex</a:t>
            </a:r>
            <a:r>
              <a:rPr lang="en-US" sz="2000" dirty="0" smtClean="0"/>
              <a:t> above don’t have both anchors, then the text string:  </a:t>
            </a:r>
            <a:r>
              <a:rPr lang="en-US" sz="2000" dirty="0" err="1" smtClean="0">
                <a:solidFill>
                  <a:srgbClr val="7F7F7F"/>
                </a:solidFill>
              </a:rPr>
              <a:t>aaaabc</a:t>
            </a:r>
            <a:r>
              <a:rPr lang="en-US" sz="2000" dirty="0" smtClean="0"/>
              <a:t>  will match all 3 of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The End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895600"/>
            <a:ext cx="8229600" cy="685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smtClean="0"/>
              <a:t>Congratulations. You’ve reached the end of the material for CIS18A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2800" smtClean="0"/>
              <a:t>Topics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5105400" cy="2819400"/>
          </a:xfrm>
        </p:spPr>
        <p:txBody>
          <a:bodyPr/>
          <a:lstStyle/>
          <a:p>
            <a:r>
              <a:rPr lang="en-US" sz="2000" smtClean="0"/>
              <a:t>Regular expression and metacharacters</a:t>
            </a:r>
          </a:p>
          <a:p>
            <a:r>
              <a:rPr lang="en-US" sz="2000" smtClean="0"/>
              <a:t>Single characters</a:t>
            </a:r>
          </a:p>
          <a:p>
            <a:r>
              <a:rPr lang="en-US" sz="2000" smtClean="0"/>
              <a:t>Anchors</a:t>
            </a:r>
          </a:p>
          <a:p>
            <a:r>
              <a:rPr lang="en-US" sz="2000" smtClean="0"/>
              <a:t>Repetition</a:t>
            </a:r>
          </a:p>
          <a:p>
            <a:r>
              <a:rPr lang="en-US" sz="2000" smtClean="0"/>
              <a:t>Operators</a:t>
            </a:r>
          </a:p>
          <a:p>
            <a:r>
              <a:rPr lang="en-US" sz="2000" smtClean="0"/>
              <a:t>Escaping metacharacters</a:t>
            </a:r>
          </a:p>
          <a:p>
            <a:endParaRPr lang="en-US" sz="2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Regular Expression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334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 regular expression (abbreviated </a:t>
            </a:r>
            <a:r>
              <a:rPr lang="en-US" sz="2000" i="1" dirty="0" err="1" smtClean="0">
                <a:solidFill>
                  <a:schemeClr val="bg2"/>
                </a:solidFill>
              </a:rPr>
              <a:t>regex</a:t>
            </a:r>
            <a:r>
              <a:rPr lang="en-US" sz="2000" dirty="0" smtClean="0"/>
              <a:t>) </a:t>
            </a:r>
            <a:r>
              <a:rPr lang="en-US" sz="2000" dirty="0" smtClean="0"/>
              <a:t>is:</a:t>
            </a:r>
            <a:endParaRPr lang="en-US" sz="2000" dirty="0" smtClean="0"/>
          </a:p>
          <a:p>
            <a:pPr lvl="1" eaLnBrk="1" hangingPunct="1">
              <a:spcBef>
                <a:spcPct val="5000"/>
              </a:spcBef>
            </a:pPr>
            <a:r>
              <a:rPr lang="en-US" sz="2000" dirty="0" smtClean="0"/>
              <a:t>a series of characters</a:t>
            </a:r>
          </a:p>
          <a:p>
            <a:pPr lvl="1" eaLnBrk="1" hangingPunct="1">
              <a:spcBef>
                <a:spcPct val="5000"/>
              </a:spcBef>
            </a:pPr>
            <a:r>
              <a:rPr lang="en-US" sz="2000" dirty="0" smtClean="0"/>
              <a:t>that you give to certain filters or utilities</a:t>
            </a:r>
          </a:p>
          <a:p>
            <a:pPr lvl="1" eaLnBrk="1" hangingPunct="1">
              <a:spcBef>
                <a:spcPct val="5000"/>
              </a:spcBef>
            </a:pPr>
            <a:r>
              <a:rPr lang="en-US" sz="2000" dirty="0" smtClean="0"/>
              <a:t>to describe what you want to find in a line of input </a:t>
            </a:r>
          </a:p>
          <a:p>
            <a:pPr eaLnBrk="1" hangingPunct="1"/>
            <a:r>
              <a:rPr lang="en-US" sz="2000" dirty="0" smtClean="0"/>
              <a:t>In a regular </a:t>
            </a:r>
            <a:r>
              <a:rPr lang="en-US" sz="2000" dirty="0" smtClean="0"/>
              <a:t>expression:</a:t>
            </a:r>
            <a:endParaRPr lang="en-US" sz="2000" dirty="0" smtClean="0"/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most characters have their </a:t>
            </a:r>
            <a:r>
              <a:rPr lang="en-US" sz="2000" i="1" dirty="0" smtClean="0"/>
              <a:t>literal</a:t>
            </a:r>
            <a:r>
              <a:rPr lang="en-US" sz="2000" dirty="0" smtClean="0"/>
              <a:t> meaning (‘a’ means you’re looking for the letter ‘a’, space means you’re looking for a space character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spcBef>
                <a:spcPct val="10000"/>
              </a:spcBef>
            </a:pPr>
            <a:r>
              <a:rPr lang="en-US" sz="2000" dirty="0" smtClean="0"/>
              <a:t>some characters have special meaning (similar to the shell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).  These are also called </a:t>
            </a:r>
            <a:r>
              <a:rPr lang="en-US" sz="2000" i="1" dirty="0" err="1" smtClean="0"/>
              <a:t>metacharacters</a:t>
            </a:r>
            <a:r>
              <a:rPr lang="en-US" sz="2000" i="1" dirty="0" smtClean="0"/>
              <a:t>.</a:t>
            </a:r>
            <a:endParaRPr lang="en-US" sz="2000" i="1" dirty="0" smtClean="0"/>
          </a:p>
          <a:p>
            <a:pPr eaLnBrk="1" hangingPunct="1">
              <a:spcBef>
                <a:spcPct val="10000"/>
              </a:spcBef>
            </a:pPr>
            <a:r>
              <a:rPr lang="en-US" sz="2000" dirty="0" smtClean="0"/>
              <a:t>Only certain utilities (most are filters) will work with regular </a:t>
            </a:r>
            <a:r>
              <a:rPr lang="en-US" sz="2000" dirty="0" smtClean="0"/>
              <a:t>expressions.</a:t>
            </a:r>
            <a:endParaRPr lang="en-US" sz="20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000" dirty="0" smtClean="0"/>
              <a:t>These utilities use the regular expression that you give to find a match in the input </a:t>
            </a:r>
            <a:r>
              <a:rPr lang="en-US" sz="2000" dirty="0" smtClean="0"/>
              <a:t>lines.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Regular Expression Engine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To determine whether an input line has a match of a given </a:t>
            </a:r>
            <a:r>
              <a:rPr lang="en-US" sz="2000" dirty="0" err="1" smtClean="0"/>
              <a:t>regex</a:t>
            </a:r>
            <a:r>
              <a:rPr lang="en-US" sz="2000" dirty="0" smtClean="0"/>
              <a:t>, the utilities rely on the regular expression </a:t>
            </a:r>
            <a:r>
              <a:rPr lang="en-US" sz="2000" dirty="0" smtClean="0"/>
              <a:t>engine.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How the regular expression engine </a:t>
            </a:r>
            <a:r>
              <a:rPr lang="en-US" sz="2000" dirty="0" smtClean="0"/>
              <a:t>works:</a:t>
            </a:r>
            <a:endParaRPr lang="en-US" sz="2000" dirty="0" smtClean="0"/>
          </a:p>
          <a:p>
            <a:pPr lvl="1" eaLnBrk="1" hangingPunct="1">
              <a:spcBef>
                <a:spcPct val="10000"/>
              </a:spcBef>
              <a:defRPr/>
            </a:pPr>
            <a:r>
              <a:rPr lang="en-US" sz="2000" dirty="0" smtClean="0"/>
              <a:t>W</a:t>
            </a:r>
            <a:r>
              <a:rPr lang="en-US" sz="2000" dirty="0" smtClean="0"/>
              <a:t>alk </a:t>
            </a:r>
            <a:r>
              <a:rPr lang="en-US" sz="2000" dirty="0" smtClean="0"/>
              <a:t>the line of input, starting from the beginning of the </a:t>
            </a:r>
            <a:r>
              <a:rPr lang="en-US" sz="2000" dirty="0" smtClean="0"/>
              <a:t>line.</a:t>
            </a:r>
            <a:endParaRPr lang="en-US" sz="2000" dirty="0" smtClean="0"/>
          </a:p>
          <a:p>
            <a:pPr lvl="1" eaLnBrk="1" hangingPunct="1">
              <a:spcBef>
                <a:spcPct val="10000"/>
              </a:spcBef>
              <a:defRPr/>
            </a:pPr>
            <a:r>
              <a:rPr lang="en-US" sz="2000" dirty="0" smtClean="0"/>
              <a:t>L</a:t>
            </a:r>
            <a:r>
              <a:rPr lang="en-US" sz="2000" dirty="0" smtClean="0"/>
              <a:t>ook </a:t>
            </a:r>
            <a:r>
              <a:rPr lang="en-US" sz="2000" dirty="0" smtClean="0"/>
              <a:t>for a character by character match of the series of characters in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 eaLnBrk="1" hangingPunct="1">
              <a:spcBef>
                <a:spcPct val="10000"/>
              </a:spcBef>
              <a:defRPr/>
            </a:pPr>
            <a:r>
              <a:rPr lang="en-US" sz="2000" dirty="0" smtClean="0"/>
              <a:t>If there is no match by the end of the line,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engine concludes that the line is not a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lvl="1" eaLnBrk="1" hangingPunct="1">
              <a:spcBef>
                <a:spcPct val="10000"/>
              </a:spcBef>
              <a:defRPr/>
            </a:pPr>
            <a:r>
              <a:rPr lang="en-US" sz="2000" dirty="0" smtClean="0"/>
              <a:t>As soon as there is a match somewhere in the line,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engine stops and concludes that the line is a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spcBef>
                <a:spcPct val="10000"/>
              </a:spcBef>
              <a:defRPr/>
            </a:pPr>
            <a:r>
              <a:rPr lang="en-US" sz="2000" dirty="0" smtClean="0"/>
              <a:t>Examples:       input line: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cis18a is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class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US" sz="2000" dirty="0" smtClean="0"/>
              <a:t>	a. </a:t>
            </a:r>
            <a:r>
              <a:rPr lang="en-US" sz="2000" dirty="0" err="1" smtClean="0"/>
              <a:t>regex</a:t>
            </a:r>
            <a:r>
              <a:rPr lang="en-US" sz="2000" dirty="0" smtClean="0"/>
              <a:t>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is                    </a:t>
            </a:r>
            <a:r>
              <a:rPr lang="en-US" sz="2000" dirty="0" smtClean="0"/>
              <a:t>the line is a match: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2000" u="sng" dirty="0" smtClean="0"/>
              <a:t>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18a is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class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b. </a:t>
            </a:r>
            <a:r>
              <a:rPr lang="en-US" sz="2000" dirty="0" err="1" smtClean="0"/>
              <a:t>regex</a:t>
            </a:r>
            <a:r>
              <a:rPr lang="en-US" sz="2000" dirty="0" smtClean="0"/>
              <a:t>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as		     </a:t>
            </a:r>
            <a:r>
              <a:rPr lang="en-US" sz="2000" dirty="0" smtClean="0"/>
              <a:t>the line is a match: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cis18a is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cl</a:t>
            </a:r>
            <a:r>
              <a:rPr lang="en-US" sz="2000" u="sng" dirty="0" smtClean="0"/>
              <a:t>as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c. </a:t>
            </a:r>
            <a:r>
              <a:rPr lang="en-US" sz="2000" dirty="0" err="1" smtClean="0"/>
              <a:t>regex</a:t>
            </a:r>
            <a:r>
              <a:rPr lang="en-US" sz="2000" dirty="0" smtClean="0"/>
              <a:t>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Linux	     </a:t>
            </a:r>
            <a:r>
              <a:rPr lang="en-US" sz="2000" dirty="0" smtClean="0"/>
              <a:t>the line is not a match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d. </a:t>
            </a:r>
            <a:r>
              <a:rPr lang="en-US" sz="2000" dirty="0" err="1" smtClean="0"/>
              <a:t>regex</a:t>
            </a:r>
            <a:r>
              <a:rPr lang="en-US" sz="2000" dirty="0" smtClean="0"/>
              <a:t>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classes          </a:t>
            </a:r>
            <a:r>
              <a:rPr lang="en-US" sz="2000" dirty="0" smtClean="0"/>
              <a:t>the line is not a match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Text Strings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text string with letters, numbers, punctuations and spaces is the simplest regular expression. Each character in the string takes on its literal meaning.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When you use a simple text string as a regular expression, you look for an </a:t>
            </a:r>
            <a:r>
              <a:rPr lang="en-US" sz="2000" i="1" dirty="0" smtClean="0"/>
              <a:t>exact</a:t>
            </a:r>
            <a:r>
              <a:rPr lang="en-US" sz="2000" dirty="0" smtClean="0"/>
              <a:t> match of the text string, anywhere in the line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  ‘cis18a’  </a:t>
            </a:r>
            <a:r>
              <a:rPr lang="en-US" sz="2000" dirty="0" err="1" smtClean="0">
                <a:solidFill>
                  <a:schemeClr val="hlink"/>
                </a:solidFill>
              </a:rPr>
              <a:t>input_file</a:t>
            </a:r>
            <a:r>
              <a:rPr lang="en-US" sz="2000" dirty="0" smtClean="0"/>
              <a:t>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Lines that have   </a:t>
            </a:r>
            <a:r>
              <a:rPr lang="en-US" sz="2000" dirty="0" smtClean="0">
                <a:solidFill>
                  <a:schemeClr val="bg2"/>
                </a:solidFill>
              </a:rPr>
              <a:t>cis18a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tx2"/>
                </a:solidFill>
              </a:rPr>
              <a:t>or   </a:t>
            </a:r>
            <a:r>
              <a:rPr lang="en-US" sz="2000" dirty="0" smtClean="0">
                <a:solidFill>
                  <a:schemeClr val="bg2"/>
                </a:solidFill>
              </a:rPr>
              <a:t>mycis18a</a:t>
            </a:r>
            <a:r>
              <a:rPr lang="en-US" sz="2000" dirty="0" smtClean="0">
                <a:solidFill>
                  <a:schemeClr val="tx2"/>
                </a:solidFill>
              </a:rPr>
              <a:t>  or   </a:t>
            </a:r>
            <a:r>
              <a:rPr lang="en-US" sz="2000" dirty="0" smtClean="0">
                <a:solidFill>
                  <a:schemeClr val="bg2"/>
                </a:solidFill>
              </a:rPr>
              <a:t>cis18abc</a:t>
            </a:r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smtClean="0"/>
              <a:t>will be sent out to screen.   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Lines with:  </a:t>
            </a:r>
            <a:r>
              <a:rPr lang="en-US" sz="2000" dirty="0" smtClean="0">
                <a:solidFill>
                  <a:schemeClr val="bg2"/>
                </a:solidFill>
              </a:rPr>
              <a:t>Cis18a</a:t>
            </a:r>
            <a:r>
              <a:rPr lang="en-US" sz="2000" dirty="0" smtClean="0"/>
              <a:t>  or  </a:t>
            </a:r>
            <a:r>
              <a:rPr lang="en-US" sz="2000" dirty="0" smtClean="0">
                <a:solidFill>
                  <a:schemeClr val="bg2"/>
                </a:solidFill>
              </a:rPr>
              <a:t>CIS18A</a:t>
            </a:r>
            <a:r>
              <a:rPr lang="en-US" sz="2000" dirty="0" smtClean="0"/>
              <a:t>   or   </a:t>
            </a:r>
            <a:r>
              <a:rPr lang="en-US" sz="2000" dirty="0" err="1" smtClean="0">
                <a:solidFill>
                  <a:schemeClr val="bg2"/>
                </a:solidFill>
              </a:rPr>
              <a:t>cis</a:t>
            </a:r>
            <a:r>
              <a:rPr lang="en-US" sz="2000" dirty="0" smtClean="0">
                <a:solidFill>
                  <a:schemeClr val="bg2"/>
                </a:solidFill>
              </a:rPr>
              <a:t>  18a</a:t>
            </a:r>
            <a:r>
              <a:rPr lang="en-US" sz="2000" dirty="0" smtClean="0"/>
              <a:t>  or   </a:t>
            </a:r>
            <a:r>
              <a:rPr lang="en-US" sz="2000" dirty="0" smtClean="0">
                <a:solidFill>
                  <a:schemeClr val="bg2"/>
                </a:solidFill>
              </a:rPr>
              <a:t>cis18</a:t>
            </a:r>
            <a:r>
              <a:rPr lang="en-US" sz="2000" dirty="0" smtClean="0"/>
              <a:t>  will not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  ‘</a:t>
            </a:r>
            <a:r>
              <a:rPr lang="en-US" sz="2000" dirty="0" err="1" smtClean="0">
                <a:solidFill>
                  <a:schemeClr val="hlink"/>
                </a:solidFill>
              </a:rPr>
              <a:t>cis</a:t>
            </a:r>
            <a:r>
              <a:rPr lang="en-US" sz="2000" dirty="0" smtClean="0">
                <a:solidFill>
                  <a:schemeClr val="hlink"/>
                </a:solidFill>
              </a:rPr>
              <a:t> 18a ’  </a:t>
            </a:r>
            <a:r>
              <a:rPr lang="en-US" sz="2000" dirty="0" err="1" smtClean="0">
                <a:solidFill>
                  <a:schemeClr val="hlink"/>
                </a:solidFill>
              </a:rPr>
              <a:t>input_file</a:t>
            </a:r>
            <a:r>
              <a:rPr lang="en-US" sz="2000" dirty="0" smtClean="0"/>
              <a:t>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All lines that have </a:t>
            </a:r>
            <a:r>
              <a:rPr lang="en-US" sz="2000" dirty="0" err="1" smtClean="0">
                <a:solidFill>
                  <a:schemeClr val="bg2"/>
                </a:solidFill>
              </a:rPr>
              <a:t>cis</a:t>
            </a:r>
            <a:r>
              <a:rPr lang="en-US" sz="2000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followed by a space, followed by 18a, followed by a space</a:t>
            </a:r>
            <a:r>
              <a:rPr lang="en-US" sz="2000" dirty="0" smtClean="0"/>
              <a:t> anywhere in the line will be sent out to screen.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All other lines </a:t>
            </a:r>
            <a:r>
              <a:rPr lang="en-US" sz="2000" dirty="0" smtClean="0"/>
              <a:t>without the exact sequence of characters will </a:t>
            </a:r>
            <a:r>
              <a:rPr lang="en-US" sz="2000" dirty="0" smtClean="0"/>
              <a:t>not be sent out to </a:t>
            </a:r>
            <a:r>
              <a:rPr lang="en-US" sz="2000" dirty="0" smtClean="0"/>
              <a:t>screen.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2800" smtClean="0"/>
              <a:t>Metacharacters</a:t>
            </a:r>
            <a:endParaRPr lang="en-US" sz="20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6200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In addition to simple text strings, regular expressions usually have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These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make the regular expression more flexible (and thus more useful than text strings) because they allow for a range of possibilities in the search pattern. You can specify a match of ‘</a:t>
            </a:r>
            <a:r>
              <a:rPr lang="en-US" sz="2000" dirty="0" err="1" smtClean="0"/>
              <a:t>linux</a:t>
            </a:r>
            <a:r>
              <a:rPr lang="en-US" sz="2000" dirty="0" smtClean="0"/>
              <a:t>’ </a:t>
            </a:r>
            <a:r>
              <a:rPr lang="en-US" sz="2000" i="1" dirty="0" smtClean="0"/>
              <a:t>or</a:t>
            </a:r>
            <a:r>
              <a:rPr lang="en-US" sz="2000" dirty="0" smtClean="0"/>
              <a:t> ‘Linux’, for example.</a:t>
            </a:r>
          </a:p>
          <a:p>
            <a:pPr eaLnBrk="1" hangingPunct="1">
              <a:defRPr/>
            </a:pPr>
            <a:r>
              <a:rPr lang="en-US" sz="2000" dirty="0" smtClean="0"/>
              <a:t>In the following slides are the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in the </a:t>
            </a:r>
            <a:r>
              <a:rPr lang="en-US" sz="2000" i="1" dirty="0" smtClean="0"/>
              <a:t>extended</a:t>
            </a:r>
            <a:r>
              <a:rPr lang="en-US" sz="2000" dirty="0" smtClean="0"/>
              <a:t> set of regular expression. The extended set contains more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in it than the original set of regular expression. </a:t>
            </a:r>
          </a:p>
          <a:p>
            <a:pPr eaLnBrk="1" hangingPunct="1">
              <a:defRPr/>
            </a:pPr>
            <a:r>
              <a:rPr lang="en-US" sz="2000" dirty="0" smtClean="0"/>
              <a:t>Any character that is not a </a:t>
            </a:r>
            <a:r>
              <a:rPr lang="en-US" sz="2000" dirty="0" err="1" smtClean="0"/>
              <a:t>metacharacter</a:t>
            </a:r>
            <a:r>
              <a:rPr lang="en-US" sz="2000" dirty="0" smtClean="0"/>
              <a:t> is literal </a:t>
            </a:r>
            <a:r>
              <a:rPr lang="en-US" sz="2000" dirty="0" smtClean="0"/>
              <a:t>character.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For this class we use the utility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egrep</a:t>
            </a:r>
            <a:r>
              <a:rPr lang="en-US" sz="2000" dirty="0" smtClean="0"/>
              <a:t> to work with the extended set of regular </a:t>
            </a:r>
            <a:r>
              <a:rPr lang="en-US" sz="2000" dirty="0" smtClean="0"/>
              <a:t>expression.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2800" smtClean="0"/>
              <a:t>Metacharacters that match a single character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[characters]</a:t>
            </a:r>
            <a:r>
              <a:rPr lang="en-US" sz="2000" dirty="0" smtClean="0"/>
              <a:t>     any </a:t>
            </a:r>
            <a:r>
              <a:rPr lang="en-US" sz="2000" u="sng" dirty="0" smtClean="0"/>
              <a:t>one</a:t>
            </a:r>
            <a:r>
              <a:rPr lang="en-US" sz="2000" dirty="0" smtClean="0"/>
              <a:t> character within the [ ] is a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[^characters]</a:t>
            </a:r>
            <a:r>
              <a:rPr lang="en-US" sz="2000" dirty="0" smtClean="0"/>
              <a:t>   any </a:t>
            </a:r>
            <a:r>
              <a:rPr lang="en-US" sz="2000" u="sng" dirty="0" smtClean="0"/>
              <a:t>one</a:t>
            </a:r>
            <a:r>
              <a:rPr lang="en-US" sz="2000" dirty="0" smtClean="0"/>
              <a:t> character </a:t>
            </a:r>
            <a:r>
              <a:rPr lang="en-US" sz="2000" u="sng" dirty="0" smtClean="0"/>
              <a:t>not</a:t>
            </a:r>
            <a:r>
              <a:rPr lang="en-US" sz="2000" dirty="0" smtClean="0"/>
              <a:t> within the [ ] is a match 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chemeClr val="hlink"/>
                </a:solidFill>
              </a:rPr>
              <a:t>. </a:t>
            </a:r>
            <a:r>
              <a:rPr lang="en-US" sz="2000" dirty="0" smtClean="0"/>
              <a:t>              any </a:t>
            </a:r>
            <a:r>
              <a:rPr lang="en-US" sz="2000" u="sng" dirty="0" smtClean="0"/>
              <a:t>one</a:t>
            </a:r>
            <a:r>
              <a:rPr lang="en-US" sz="2000" dirty="0" smtClean="0"/>
              <a:t> character that is not the end-of-line character 		 is a match (end-of-line character is the character 	</a:t>
            </a:r>
            <a:r>
              <a:rPr lang="en-US" sz="2000" dirty="0" smtClean="0"/>
              <a:t>	 </a:t>
            </a:r>
            <a:r>
              <a:rPr lang="en-US" sz="2000" dirty="0" smtClean="0"/>
              <a:t>created </a:t>
            </a:r>
            <a:r>
              <a:rPr lang="en-US" sz="2000" dirty="0" smtClean="0"/>
              <a:t>by hitting the enter key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Examples: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‘[</a:t>
            </a:r>
            <a:r>
              <a:rPr lang="en-US" sz="2000" dirty="0" err="1" smtClean="0">
                <a:solidFill>
                  <a:schemeClr val="hlink"/>
                </a:solidFill>
              </a:rPr>
              <a:t>Ll</a:t>
            </a:r>
            <a:r>
              <a:rPr lang="en-US" sz="2000" dirty="0" smtClean="0">
                <a:solidFill>
                  <a:schemeClr val="hlink"/>
                </a:solidFill>
              </a:rPr>
              <a:t>]</a:t>
            </a:r>
            <a:r>
              <a:rPr lang="en-US" sz="2000" dirty="0" err="1" smtClean="0">
                <a:solidFill>
                  <a:schemeClr val="hlink"/>
                </a:solidFill>
              </a:rPr>
              <a:t>inux</a:t>
            </a:r>
            <a:r>
              <a:rPr lang="en-US" sz="2000" dirty="0" smtClean="0">
                <a:solidFill>
                  <a:schemeClr val="hlink"/>
                </a:solidFill>
              </a:rPr>
              <a:t>’ 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r>
              <a:rPr lang="en-US" sz="2000" dirty="0" smtClean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Any line with </a:t>
            </a:r>
            <a:r>
              <a:rPr lang="en-US" sz="2000" dirty="0" smtClean="0">
                <a:solidFill>
                  <a:schemeClr val="bg2"/>
                </a:solidFill>
              </a:rPr>
              <a:t>Linux</a:t>
            </a:r>
            <a:r>
              <a:rPr lang="en-US" sz="2000" dirty="0" smtClean="0"/>
              <a:t> or </a:t>
            </a:r>
            <a:r>
              <a:rPr lang="en-US" sz="2000" dirty="0" err="1" smtClean="0">
                <a:solidFill>
                  <a:schemeClr val="bg2"/>
                </a:solidFill>
              </a:rPr>
              <a:t>linux</a:t>
            </a:r>
            <a:r>
              <a:rPr lang="en-US" sz="2000" dirty="0" smtClean="0"/>
              <a:t> will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‘file[^123]’ 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Any line with </a:t>
            </a:r>
            <a:r>
              <a:rPr lang="en-US" sz="2000" dirty="0" smtClean="0">
                <a:solidFill>
                  <a:schemeClr val="bg2"/>
                </a:solidFill>
              </a:rPr>
              <a:t>file </a:t>
            </a:r>
            <a:r>
              <a:rPr lang="en-US" sz="2000" dirty="0" smtClean="0"/>
              <a:t>and </a:t>
            </a:r>
            <a:r>
              <a:rPr lang="en-US" sz="2000" i="1" dirty="0" smtClean="0"/>
              <a:t>not</a:t>
            </a:r>
            <a:r>
              <a:rPr lang="en-US" sz="2000" dirty="0" smtClean="0"/>
              <a:t> followed by a</a:t>
            </a:r>
            <a:r>
              <a:rPr lang="en-US" sz="2000" dirty="0" smtClean="0">
                <a:solidFill>
                  <a:schemeClr val="bg2"/>
                </a:solidFill>
              </a:rPr>
              <a:t> 1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2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3 </a:t>
            </a:r>
            <a:r>
              <a:rPr lang="en-US" sz="2000" dirty="0" smtClean="0"/>
              <a:t>will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The following will </a:t>
            </a:r>
            <a:r>
              <a:rPr lang="en-US" sz="2000" i="1" dirty="0" smtClean="0"/>
              <a:t>not</a:t>
            </a:r>
            <a:r>
              <a:rPr lang="en-US" sz="2000" dirty="0" smtClean="0"/>
              <a:t> match: </a:t>
            </a:r>
            <a:r>
              <a:rPr lang="en-US" sz="2000" dirty="0" smtClean="0">
                <a:solidFill>
                  <a:schemeClr val="bg2"/>
                </a:solidFill>
              </a:rPr>
              <a:t>file1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file2.3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file380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‘lab[12][345]’ 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r>
              <a:rPr lang="en-US" sz="2000" dirty="0" smtClean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Any line with </a:t>
            </a:r>
            <a:r>
              <a:rPr lang="en-US" sz="2000" dirty="0" smtClean="0">
                <a:solidFill>
                  <a:schemeClr val="bg2"/>
                </a:solidFill>
              </a:rPr>
              <a:t>lab13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bg2"/>
                </a:solidFill>
              </a:rPr>
              <a:t>lab14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chemeClr val="bg2"/>
                </a:solidFill>
              </a:rPr>
              <a:t>lab15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bg2"/>
                </a:solidFill>
              </a:rPr>
              <a:t>lab23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bg2"/>
                </a:solidFill>
              </a:rPr>
              <a:t>lab24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bg2"/>
                </a:solidFill>
              </a:rPr>
              <a:t>lab25</a:t>
            </a:r>
            <a:r>
              <a:rPr lang="en-US" sz="2000" dirty="0" smtClean="0"/>
              <a:t> 	will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‘CIS..A’ 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Any line with </a:t>
            </a:r>
            <a:r>
              <a:rPr lang="en-US" sz="2000" dirty="0" smtClean="0">
                <a:solidFill>
                  <a:schemeClr val="bg2"/>
                </a:solidFill>
              </a:rPr>
              <a:t>CIS, </a:t>
            </a:r>
            <a:r>
              <a:rPr lang="en-US" sz="2000" dirty="0" smtClean="0"/>
              <a:t>followed by any 2 characters, followed by</a:t>
            </a:r>
            <a:r>
              <a:rPr lang="en-US" sz="2000" dirty="0" smtClean="0">
                <a:solidFill>
                  <a:schemeClr val="bg2"/>
                </a:solidFill>
              </a:rPr>
              <a:t> A 	</a:t>
            </a:r>
            <a:r>
              <a:rPr lang="en-US" sz="2000" dirty="0" smtClean="0"/>
              <a:t>will</a:t>
            </a:r>
            <a:r>
              <a:rPr lang="en-US" sz="2000" i="1" dirty="0" smtClean="0"/>
              <a:t> </a:t>
            </a:r>
            <a:r>
              <a:rPr lang="en-US" sz="2000" dirty="0" smtClean="0"/>
              <a:t>match.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This can be </a:t>
            </a:r>
            <a:r>
              <a:rPr lang="en-US" sz="2000" dirty="0" smtClean="0">
                <a:solidFill>
                  <a:schemeClr val="bg2"/>
                </a:solidFill>
              </a:rPr>
              <a:t>CIS18A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CIS35A </a:t>
            </a:r>
            <a:r>
              <a:rPr lang="en-US" sz="2000" dirty="0" smtClean="0"/>
              <a:t>or </a:t>
            </a:r>
            <a:r>
              <a:rPr lang="en-US" sz="2000" dirty="0" err="1" smtClean="0">
                <a:solidFill>
                  <a:schemeClr val="bg2"/>
                </a:solidFill>
              </a:rPr>
              <a:t>CISbcA</a:t>
            </a:r>
            <a:r>
              <a:rPr lang="en-US" sz="2000" dirty="0" smtClean="0"/>
              <a:t> or even</a:t>
            </a:r>
            <a:r>
              <a:rPr lang="en-US" sz="2000" dirty="0" smtClean="0">
                <a:solidFill>
                  <a:schemeClr val="bg2"/>
                </a:solidFill>
              </a:rPr>
              <a:t> CIS  A </a:t>
            </a:r>
            <a:r>
              <a:rPr lang="en-US" sz="2000" dirty="0" smtClean="0"/>
              <a:t>(2 	spaces between S and A), but not</a:t>
            </a:r>
            <a:r>
              <a:rPr lang="en-US" sz="2000" dirty="0" smtClean="0">
                <a:solidFill>
                  <a:schemeClr val="bg2"/>
                </a:solidFill>
              </a:rPr>
              <a:t> CISA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CIS123A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/>
              <a:t>Metacharacters that are anchors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010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  ^</a:t>
            </a:r>
            <a:r>
              <a:rPr lang="en-US" sz="2000" dirty="0" smtClean="0"/>
              <a:t> 	marks the beginning of the </a:t>
            </a:r>
            <a:r>
              <a:rPr lang="en-US" sz="2000" dirty="0" smtClean="0"/>
              <a:t>line.</a:t>
            </a:r>
            <a:endParaRPr lang="en-US" sz="2000" dirty="0" smtClean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	This character dictates the </a:t>
            </a:r>
            <a:r>
              <a:rPr lang="en-US" sz="2000" i="1" dirty="0" smtClean="0"/>
              <a:t>position</a:t>
            </a:r>
            <a:r>
              <a:rPr lang="en-US" sz="2000" dirty="0" smtClean="0"/>
              <a:t> of the </a:t>
            </a:r>
            <a:r>
              <a:rPr lang="en-US" sz="2000" i="1" dirty="0" smtClean="0"/>
              <a:t>next</a:t>
            </a:r>
            <a:r>
              <a:rPr lang="en-US" sz="2000" dirty="0" smtClean="0"/>
              <a:t> character in 	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.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	If used,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^</a:t>
            </a:r>
            <a:r>
              <a:rPr lang="en-US" sz="2000" dirty="0" smtClean="0"/>
              <a:t> has to be the first character in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.</a:t>
            </a:r>
          </a:p>
          <a:p>
            <a:pPr eaLnBrk="1" hangingPunct="1">
              <a:defRPr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hlink"/>
                </a:solidFill>
              </a:rPr>
              <a:t> $</a:t>
            </a:r>
            <a:r>
              <a:rPr lang="en-US" sz="2000" dirty="0" smtClean="0"/>
              <a:t>	marks the end of the </a:t>
            </a:r>
            <a:r>
              <a:rPr lang="en-US" sz="2000" dirty="0" smtClean="0"/>
              <a:t>line.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This character matches the </a:t>
            </a:r>
            <a:r>
              <a:rPr lang="en-US" sz="2000" i="1" dirty="0" smtClean="0"/>
              <a:t>position</a:t>
            </a:r>
            <a:r>
              <a:rPr lang="en-US" sz="2000" dirty="0" smtClean="0"/>
              <a:t> of the </a:t>
            </a:r>
            <a:r>
              <a:rPr lang="en-US" sz="2000" i="1" dirty="0" smtClean="0"/>
              <a:t>previous</a:t>
            </a:r>
            <a:r>
              <a:rPr lang="en-US" sz="2000" dirty="0" smtClean="0"/>
              <a:t> 	character in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.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If used,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sz="2000" dirty="0" smtClean="0"/>
              <a:t> has to be the last character in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 smtClean="0"/>
              <a:t>Examples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 ‘a’ 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Any line with </a:t>
            </a:r>
            <a:r>
              <a:rPr lang="en-US" sz="2000" dirty="0" smtClean="0">
                <a:solidFill>
                  <a:schemeClr val="bg2"/>
                </a:solidFill>
              </a:rPr>
              <a:t>a</a:t>
            </a:r>
            <a:r>
              <a:rPr lang="en-US" sz="2000" dirty="0" smtClean="0"/>
              <a:t> anywhere in the line will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‘^a’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Any line with </a:t>
            </a:r>
            <a:r>
              <a:rPr lang="en-US" sz="2000" dirty="0" smtClean="0">
                <a:solidFill>
                  <a:schemeClr val="bg2"/>
                </a:solidFill>
              </a:rPr>
              <a:t>a</a:t>
            </a:r>
            <a:r>
              <a:rPr lang="en-US" sz="2000" dirty="0" smtClean="0"/>
              <a:t> at the beginning of the line will </a:t>
            </a:r>
            <a:r>
              <a:rPr lang="en-US" sz="2000" dirty="0" smtClean="0"/>
              <a:t>match.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egrep</a:t>
            </a:r>
            <a:r>
              <a:rPr lang="en-US" sz="2000" dirty="0" smtClean="0">
                <a:solidFill>
                  <a:schemeClr val="hlink"/>
                </a:solidFill>
              </a:rPr>
              <a:t> ‘a$’ </a:t>
            </a:r>
            <a:r>
              <a:rPr lang="en-US" sz="2000" dirty="0" err="1" smtClean="0">
                <a:solidFill>
                  <a:schemeClr val="hlink"/>
                </a:solidFill>
              </a:rPr>
              <a:t>inputFile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Any line with </a:t>
            </a:r>
            <a:r>
              <a:rPr lang="en-US" sz="2000" dirty="0" smtClean="0">
                <a:solidFill>
                  <a:schemeClr val="bg2"/>
                </a:solidFill>
              </a:rPr>
              <a:t>a</a:t>
            </a:r>
            <a:r>
              <a:rPr lang="en-US" sz="2000" dirty="0" smtClean="0"/>
              <a:t> at the end of the line will </a:t>
            </a:r>
            <a:r>
              <a:rPr lang="en-US" sz="2000" dirty="0" smtClean="0"/>
              <a:t>match.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Metacharacters used for repetition </a:t>
            </a:r>
            <a:r>
              <a:rPr lang="en-US" sz="2000" smtClean="0"/>
              <a:t>(1 of 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010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When a character in a </a:t>
            </a:r>
            <a:r>
              <a:rPr lang="en-US" sz="2000" dirty="0" err="1" smtClean="0"/>
              <a:t>regex</a:t>
            </a:r>
            <a:r>
              <a:rPr lang="en-US" sz="2000" dirty="0" smtClean="0"/>
              <a:t> needs to appear multiple times in a row in the match, it is easier to use the repeat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, rather than typing in a character multiple </a:t>
            </a:r>
            <a:r>
              <a:rPr lang="en-US" sz="2000" dirty="0" smtClean="0"/>
              <a:t>times.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{n}</a:t>
            </a:r>
            <a:r>
              <a:rPr lang="en-US" sz="2000" dirty="0" smtClean="0"/>
              <a:t> 	    </a:t>
            </a:r>
            <a:r>
              <a:rPr lang="en-US" sz="2000" dirty="0" smtClean="0">
                <a:solidFill>
                  <a:schemeClr val="bg2"/>
                </a:solidFill>
              </a:rPr>
              <a:t>n</a:t>
            </a:r>
            <a:r>
              <a:rPr lang="en-US" sz="2000" dirty="0" smtClean="0"/>
              <a:t> is a number, the </a:t>
            </a:r>
            <a:r>
              <a:rPr lang="en-US" sz="2000" i="1" dirty="0" smtClean="0"/>
              <a:t>previous character</a:t>
            </a:r>
            <a:r>
              <a:rPr lang="en-US" sz="2000" dirty="0" smtClean="0"/>
              <a:t> must appear </a:t>
            </a:r>
            <a:r>
              <a:rPr lang="en-US" sz="2000" dirty="0" smtClean="0">
                <a:solidFill>
                  <a:schemeClr val="bg2"/>
                </a:solidFill>
              </a:rPr>
              <a:t>n</a:t>
            </a:r>
            <a:r>
              <a:rPr lang="en-US" sz="2000" dirty="0" smtClean="0"/>
              <a:t> </a:t>
            </a:r>
            <a:r>
              <a:rPr lang="en-US" sz="2000" dirty="0" smtClean="0"/>
              <a:t>times.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{</a:t>
            </a:r>
            <a:r>
              <a:rPr lang="en-US" sz="2000" dirty="0" err="1" smtClean="0">
                <a:solidFill>
                  <a:schemeClr val="hlink"/>
                </a:solidFill>
              </a:rPr>
              <a:t>n,m</a:t>
            </a:r>
            <a:r>
              <a:rPr lang="en-US" sz="2000" dirty="0" smtClean="0">
                <a:solidFill>
                  <a:schemeClr val="hlink"/>
                </a:solidFill>
              </a:rPr>
              <a:t>}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bg2"/>
                </a:solidFill>
              </a:rPr>
              <a:t>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bg2"/>
                </a:solidFill>
              </a:rPr>
              <a:t>m</a:t>
            </a:r>
            <a:r>
              <a:rPr lang="en-US" sz="2000" dirty="0" smtClean="0"/>
              <a:t> are numbers, the </a:t>
            </a:r>
            <a:r>
              <a:rPr lang="en-US" sz="2000" i="1" dirty="0" smtClean="0"/>
              <a:t>previous character</a:t>
            </a:r>
            <a:r>
              <a:rPr lang="en-US" sz="2000" dirty="0" smtClean="0"/>
              <a:t> must appear 	    a minimum of </a:t>
            </a:r>
            <a:r>
              <a:rPr lang="en-US" sz="2000" dirty="0" smtClean="0">
                <a:solidFill>
                  <a:schemeClr val="bg2"/>
                </a:solidFill>
              </a:rPr>
              <a:t>n</a:t>
            </a:r>
            <a:r>
              <a:rPr lang="en-US" sz="2000" dirty="0" smtClean="0"/>
              <a:t> times and a maximum of </a:t>
            </a:r>
            <a:r>
              <a:rPr lang="en-US" sz="2000" dirty="0" smtClean="0">
                <a:solidFill>
                  <a:schemeClr val="bg2"/>
                </a:solidFill>
              </a:rPr>
              <a:t>m</a:t>
            </a:r>
            <a:r>
              <a:rPr lang="en-US" sz="2000" dirty="0" smtClean="0"/>
              <a:t> </a:t>
            </a:r>
            <a:r>
              <a:rPr lang="en-US" sz="2000" dirty="0" smtClean="0"/>
              <a:t>times.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?</a:t>
            </a:r>
            <a:r>
              <a:rPr lang="en-US" sz="2000" dirty="0" smtClean="0"/>
              <a:t>          The </a:t>
            </a:r>
            <a:r>
              <a:rPr lang="en-US" sz="2000" i="1" dirty="0" smtClean="0"/>
              <a:t>previous character</a:t>
            </a:r>
            <a:r>
              <a:rPr lang="en-US" sz="2000" dirty="0" smtClean="0"/>
              <a:t> can appear 0 or 1 </a:t>
            </a:r>
            <a:r>
              <a:rPr lang="en-US" sz="2000" dirty="0" smtClean="0"/>
              <a:t>time.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+</a:t>
            </a:r>
            <a:r>
              <a:rPr lang="en-US" sz="2000" dirty="0" smtClean="0"/>
              <a:t>	    the </a:t>
            </a:r>
            <a:r>
              <a:rPr lang="en-US" sz="2000" i="1" dirty="0" smtClean="0"/>
              <a:t>previous character</a:t>
            </a:r>
            <a:r>
              <a:rPr lang="en-US" sz="2000" dirty="0" smtClean="0"/>
              <a:t> must appear at least 1 </a:t>
            </a:r>
            <a:r>
              <a:rPr lang="en-US" sz="2000" dirty="0" smtClean="0"/>
              <a:t>time.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*</a:t>
            </a:r>
            <a:r>
              <a:rPr lang="en-US" sz="2000" dirty="0" smtClean="0"/>
              <a:t>           the </a:t>
            </a:r>
            <a:r>
              <a:rPr lang="en-US" sz="2000" i="1" dirty="0" smtClean="0"/>
              <a:t>previous character</a:t>
            </a:r>
            <a:r>
              <a:rPr lang="en-US" sz="2000" dirty="0" smtClean="0"/>
              <a:t> can appear 0 or more </a:t>
            </a:r>
            <a:r>
              <a:rPr lang="en-US" sz="2000" dirty="0" smtClean="0"/>
              <a:t>time.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smtClean="0"/>
              <a:t>The </a:t>
            </a:r>
            <a:r>
              <a:rPr lang="en-US" sz="2000" dirty="0" err="1" smtClean="0"/>
              <a:t>metacharacters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hlink"/>
                </a:solidFill>
              </a:rPr>
              <a:t>{</a:t>
            </a:r>
            <a:r>
              <a:rPr lang="en-US" sz="2000" dirty="0" err="1" smtClean="0">
                <a:solidFill>
                  <a:schemeClr val="hlink"/>
                </a:solidFill>
              </a:rPr>
              <a:t>n,m</a:t>
            </a:r>
            <a:r>
              <a:rPr lang="en-US" sz="2000" dirty="0" smtClean="0">
                <a:solidFill>
                  <a:schemeClr val="hlink"/>
                </a:solidFill>
              </a:rPr>
              <a:t>}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hlink"/>
                </a:solidFill>
              </a:rPr>
              <a:t>+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hlink"/>
                </a:solidFill>
              </a:rPr>
              <a:t>*</a:t>
            </a:r>
            <a:r>
              <a:rPr lang="en-US" sz="2000" dirty="0" smtClean="0"/>
              <a:t> use </a:t>
            </a:r>
            <a:r>
              <a:rPr lang="en-US" sz="2000" i="1" dirty="0" smtClean="0">
                <a:solidFill>
                  <a:schemeClr val="bg2"/>
                </a:solidFill>
              </a:rPr>
              <a:t>greedy matching</a:t>
            </a:r>
            <a:r>
              <a:rPr lang="en-US" sz="2000" dirty="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/>
              <a:t>	This means the search engine will match as many characters in the input line as possible.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000" dirty="0" smtClean="0"/>
              <a:t>	For example, if the input line is:   </a:t>
            </a:r>
            <a:r>
              <a:rPr lang="en-US" sz="2000" dirty="0" err="1" smtClean="0">
                <a:solidFill>
                  <a:schemeClr val="bg2"/>
                </a:solidFill>
              </a:rPr>
              <a:t>baaaaabc</a:t>
            </a:r>
            <a:r>
              <a:rPr lang="en-US" sz="2000" dirty="0" smtClean="0"/>
              <a:t>  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/>
              <a:t>	-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‘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a+</a:t>
            </a:r>
            <a:r>
              <a:rPr lang="en-US" sz="2000" dirty="0" smtClean="0">
                <a:solidFill>
                  <a:schemeClr val="hlink"/>
                </a:solidFill>
              </a:rPr>
              <a:t>’</a:t>
            </a:r>
            <a:r>
              <a:rPr lang="en-US" sz="2000" dirty="0" smtClean="0"/>
              <a:t> will match all 5 </a:t>
            </a:r>
            <a:r>
              <a:rPr lang="en-US" sz="2000" dirty="0" err="1" smtClean="0"/>
              <a:t>a’s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/>
              <a:t>	-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‘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a{2,6}</a:t>
            </a:r>
            <a:r>
              <a:rPr lang="en-US" sz="2000" dirty="0" smtClean="0"/>
              <a:t>’ will match all 5 </a:t>
            </a:r>
            <a:r>
              <a:rPr lang="en-US" sz="2000" dirty="0" err="1" smtClean="0"/>
              <a:t>a’s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701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Slide 1</vt:lpstr>
      <vt:lpstr>Topics</vt:lpstr>
      <vt:lpstr>Regular Expression</vt:lpstr>
      <vt:lpstr>Regular Expression Engine</vt:lpstr>
      <vt:lpstr>Text Strings</vt:lpstr>
      <vt:lpstr>Metacharacters</vt:lpstr>
      <vt:lpstr>Metacharacters that match a single character</vt:lpstr>
      <vt:lpstr>Metacharacters that are anchors</vt:lpstr>
      <vt:lpstr>Metacharacters used for repetition (1 of 2)</vt:lpstr>
      <vt:lpstr>Metacharacters used for repetition (2 of 2)</vt:lpstr>
      <vt:lpstr>Metacharacters that are operators</vt:lpstr>
      <vt:lpstr>Metacharacters used for literal meaning</vt:lpstr>
      <vt:lpstr>Useful Tips for Regular Expression (1 of 2)</vt:lpstr>
      <vt:lpstr>Useful Tips for Regular Expression (2 of 2)</vt:lpstr>
      <vt:lpstr>The End</vt:lpstr>
    </vt:vector>
  </TitlesOfParts>
  <Company>De Anza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</cp:lastModifiedBy>
  <cp:revision>38</cp:revision>
  <dcterms:created xsi:type="dcterms:W3CDTF">2008-07-16T21:48:08Z</dcterms:created>
  <dcterms:modified xsi:type="dcterms:W3CDTF">2016-09-18T23:20:23Z</dcterms:modified>
</cp:coreProperties>
</file>