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36" r:id="rId2"/>
    <p:sldId id="337" r:id="rId3"/>
    <p:sldId id="344" r:id="rId4"/>
    <p:sldId id="339" r:id="rId5"/>
    <p:sldId id="340" r:id="rId6"/>
    <p:sldId id="341" r:id="rId7"/>
    <p:sldId id="342" r:id="rId8"/>
    <p:sldId id="343" r:id="rId9"/>
    <p:sldId id="352" r:id="rId10"/>
    <p:sldId id="351" r:id="rId11"/>
    <p:sldId id="350" r:id="rId12"/>
    <p:sldId id="345" r:id="rId13"/>
    <p:sldId id="346" r:id="rId14"/>
    <p:sldId id="347" r:id="rId15"/>
    <p:sldId id="348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3E"/>
    <a:srgbClr val="0000FF"/>
    <a:srgbClr val="FF6699"/>
    <a:srgbClr val="FF3300"/>
    <a:srgbClr val="B7ECFF"/>
    <a:srgbClr val="FFCC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png"/><Relationship Id="rId4" Type="http://schemas.openxmlformats.org/officeDocument/2006/relationships/image" Target="../media/image10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286000"/>
            <a:ext cx="373050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3300"/>
                </a:solidFill>
              </a:rPr>
              <a:t>DETERMINANTS</a:t>
            </a:r>
            <a:endParaRPr lang="fa-IR" sz="4400" dirty="0">
              <a:solidFill>
                <a:srgbClr val="FF3300"/>
              </a:solidFill>
            </a:endParaRPr>
          </a:p>
          <a:p>
            <a:r>
              <a:rPr lang="en-US" sz="4400" dirty="0" smtClean="0">
                <a:solidFill>
                  <a:srgbClr val="FF3300"/>
                </a:solidFill>
              </a:rPr>
              <a:t> </a:t>
            </a:r>
            <a:endParaRPr lang="fa-IR" sz="4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2237400" cy="723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5" y="2831833"/>
            <a:ext cx="3152700" cy="65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66595"/>
            <a:ext cx="2491650" cy="5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743200"/>
            <a:ext cx="54569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PROPERTIES OF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" y="2057400"/>
            <a:ext cx="912084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696645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6051150" cy="1459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50" y="3068895"/>
            <a:ext cx="2237400" cy="130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660788"/>
            <a:ext cx="2847600" cy="5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Suppose a square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has been reduced to an echelon form </a:t>
            </a:r>
            <a:r>
              <a:rPr lang="en-US" dirty="0">
                <a:latin typeface="MT2MIT"/>
              </a:rPr>
              <a:t>U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99406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there are </a:t>
            </a:r>
            <a:r>
              <a:rPr lang="en-US" dirty="0">
                <a:latin typeface="MT2MIT"/>
              </a:rPr>
              <a:t>r </a:t>
            </a:r>
            <a:r>
              <a:rPr lang="en-US" dirty="0">
                <a:latin typeface="Times-Roman"/>
              </a:rPr>
              <a:t>interchanges, then </a:t>
            </a:r>
            <a:r>
              <a:rPr lang="en-US" dirty="0" smtClean="0">
                <a:latin typeface="Times-Roman"/>
              </a:rPr>
              <a:t>Theorem </a:t>
            </a:r>
            <a:r>
              <a:rPr lang="en-US" dirty="0">
                <a:latin typeface="Times-Roman"/>
              </a:rPr>
              <a:t>shows that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67000"/>
            <a:ext cx="2350138" cy="41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94" y="3387595"/>
            <a:ext cx="6254550" cy="142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1" y="6071713"/>
            <a:ext cx="7881750" cy="329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151" y="4927516"/>
            <a:ext cx="9864901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5593500" cy="279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5288400" cy="20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24" y="3276600"/>
            <a:ext cx="8898751" cy="2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6915600" cy="1535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95286"/>
            <a:ext cx="2898450" cy="139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50" y="3333918"/>
            <a:ext cx="203400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650" y="3364460"/>
            <a:ext cx="1983150" cy="105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0" y="1554542"/>
            <a:ext cx="6915600" cy="1535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0" y="3125828"/>
            <a:ext cx="2898450" cy="139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64460"/>
            <a:ext cx="2034000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Operations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139545" cy="923330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on the columns of a matrix </a:t>
            </a:r>
            <a:r>
              <a:rPr lang="en-US" dirty="0" smtClean="0">
                <a:latin typeface="Times-Roman"/>
              </a:rPr>
              <a:t>similar to the row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column operations have </a:t>
            </a:r>
            <a:r>
              <a:rPr lang="en-US" dirty="0">
                <a:latin typeface="Times-Roman"/>
              </a:rPr>
              <a:t>the same effects on determinants as row operations.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70734"/>
            <a:ext cx="966150" cy="291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45351"/>
            <a:ext cx="610200" cy="317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50" y="3967765"/>
            <a:ext cx="1525500" cy="253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972713"/>
            <a:ext cx="1118700" cy="2919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8" y="4542217"/>
            <a:ext cx="4220550" cy="27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4491451"/>
            <a:ext cx="1322100" cy="380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631" y="6096000"/>
            <a:ext cx="6152850" cy="3426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2400" y="5051922"/>
            <a:ext cx="8839200" cy="646331"/>
          </a:xfrm>
          <a:prstGeom prst="rect">
            <a:avLst/>
          </a:prstGeom>
          <a:ln w="19050">
            <a:solidFill>
              <a:srgbClr val="4382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-Roman"/>
              </a:rPr>
              <a:t>each statement in Theorem 3 is true when the word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row </a:t>
            </a:r>
            <a:r>
              <a:rPr lang="en-US" dirty="0" smtClean="0">
                <a:solidFill>
                  <a:srgbClr val="002060"/>
                </a:solidFill>
                <a:latin typeface="Times-Roman"/>
              </a:rPr>
              <a:t>is replaced 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everywhere by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column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.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" y="2829728"/>
            <a:ext cx="10627651" cy="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and Matrix Products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15145" cy="81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08224"/>
            <a:ext cx="7830900" cy="78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" y="3635057"/>
            <a:ext cx="4373100" cy="723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53676"/>
            <a:ext cx="4779900" cy="54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094616"/>
            <a:ext cx="4068000" cy="4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5831"/>
            <a:ext cx="401715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6968"/>
            <a:ext cx="4983300" cy="62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3" y="2659984"/>
            <a:ext cx="3661200" cy="1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90800"/>
            <a:ext cx="614764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INTRODUCTION TO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90"/>
            <a:ext cx="6781800" cy="2280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184" y="3877265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-Roman"/>
              </a:rPr>
              <a:t>The proof is by induction on the size of 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50" y="3895313"/>
            <a:ext cx="1118700" cy="304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33" y="4409787"/>
            <a:ext cx="6457950" cy="304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7402" y="4776564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expand </a:t>
            </a:r>
            <a:r>
              <a:rPr lang="en-US" dirty="0" err="1" smtClean="0">
                <a:latin typeface="Times-Roman"/>
              </a:rPr>
              <a:t>det</a:t>
            </a:r>
            <a:r>
              <a:rPr lang="en-US" dirty="0" smtClean="0">
                <a:latin typeface="Times-Roman"/>
              </a:rPr>
              <a:t>(</a:t>
            </a:r>
            <a:r>
              <a:rPr lang="en-US" dirty="0" smtClean="0">
                <a:latin typeface="MT2MIT"/>
              </a:rPr>
              <a:t>EA) </a:t>
            </a:r>
            <a:r>
              <a:rPr lang="en-US" dirty="0">
                <a:latin typeface="Times-Roman"/>
              </a:rPr>
              <a:t>across </a:t>
            </a:r>
            <a:r>
              <a:rPr lang="en-US" dirty="0" smtClean="0">
                <a:latin typeface="Times-Roman"/>
              </a:rPr>
              <a:t>an unchanged row </a:t>
            </a:r>
            <a:r>
              <a:rPr lang="en-US" dirty="0">
                <a:latin typeface="Times-Roman"/>
              </a:rPr>
              <a:t>by the action of </a:t>
            </a:r>
            <a:r>
              <a:rPr lang="en-US" dirty="0">
                <a:latin typeface="MT2MIT"/>
              </a:rPr>
              <a:t>E</a:t>
            </a:r>
            <a:r>
              <a:rPr lang="en-US" dirty="0">
                <a:latin typeface="Times-Roman"/>
              </a:rPr>
              <a:t>, say, row </a:t>
            </a:r>
            <a:r>
              <a:rPr lang="en-US" dirty="0" err="1" smtClean="0">
                <a:latin typeface="Times-Roman"/>
              </a:rPr>
              <a:t>i</a:t>
            </a:r>
            <a:r>
              <a:rPr lang="en-US" dirty="0" smtClean="0">
                <a:latin typeface="MT2MIT"/>
              </a:rPr>
              <a:t> (B=EA)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2442566" y="5412157"/>
            <a:ext cx="4296808" cy="62661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658" y="5575347"/>
            <a:ext cx="2135700" cy="393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450" y="5664187"/>
            <a:ext cx="1627200" cy="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5746050" cy="50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5" y="3091844"/>
            <a:ext cx="51358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6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5" y="1802522"/>
            <a:ext cx="3790015" cy="331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02522"/>
            <a:ext cx="2965134" cy="33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5" y="2410913"/>
            <a:ext cx="7162800" cy="306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38" y="3125344"/>
            <a:ext cx="4737320" cy="45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825826"/>
            <a:ext cx="2667000" cy="437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773376"/>
            <a:ext cx="3028764" cy="43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4560279"/>
            <a:ext cx="4877047" cy="8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743200"/>
            <a:ext cx="769768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CRAMER'S RULE, VOLUME, AND LINEAR TRANSFORMATIONS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695351" cy="609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00" y="2819400"/>
            <a:ext cx="3610350" cy="977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2" y="4101850"/>
            <a:ext cx="8315698" cy="17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1067850" cy="393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52600"/>
            <a:ext cx="1038043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675" y="2120909"/>
            <a:ext cx="3305250" cy="40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675" y="2590800"/>
            <a:ext cx="3380025" cy="358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086830"/>
            <a:ext cx="4169700" cy="36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3805269"/>
            <a:ext cx="3101850" cy="41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4417744"/>
            <a:ext cx="23899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746050" cy="12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16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</a:t>
            </a:r>
            <a:r>
              <a:rPr lang="en-US" i="1" dirty="0"/>
              <a:t>A</a:t>
            </a:r>
            <a:r>
              <a:rPr lang="en-US" baseline="30000" dirty="0"/>
              <a:t>–1</a:t>
            </a:r>
            <a:endParaRPr lang="fa-IR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034150" cy="875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75" y="2667000"/>
            <a:ext cx="2440800" cy="63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717765"/>
            <a:ext cx="1372950" cy="58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492663"/>
            <a:ext cx="3762900" cy="63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191000"/>
            <a:ext cx="4474800" cy="157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00" y="4820358"/>
            <a:ext cx="1525500" cy="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3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8800"/>
            <a:ext cx="8534400" cy="1075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7431763" cy="1051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724400"/>
            <a:ext cx="2362200" cy="16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2*2 matrix is invertible if and only if its determinant is nonzero.</a:t>
            </a:r>
          </a:p>
          <a:p>
            <a:r>
              <a:rPr lang="en-US" dirty="0"/>
              <a:t>extend this useful fact to larger </a:t>
            </a:r>
            <a:r>
              <a:rPr lang="en-US" dirty="0" smtClean="0"/>
              <a:t>matrices</a:t>
            </a:r>
          </a:p>
          <a:p>
            <a:r>
              <a:rPr lang="en-US" dirty="0"/>
              <a:t>definition for the </a:t>
            </a:r>
            <a:r>
              <a:rPr lang="en-US" dirty="0" smtClean="0"/>
              <a:t>3*3 </a:t>
            </a:r>
            <a:r>
              <a:rPr lang="en-US" dirty="0"/>
              <a:t>case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78051"/>
            <a:ext cx="2847600" cy="105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6101"/>
            <a:ext cx="2339100" cy="31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3" y="3731438"/>
            <a:ext cx="45256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3294"/>
            <a:ext cx="5288400" cy="1091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65" y="5943600"/>
            <a:ext cx="7881750" cy="44419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6248400" y="4113022"/>
            <a:ext cx="2286000" cy="1068578"/>
          </a:xfrm>
          <a:prstGeom prst="wedgeEllipseCallout">
            <a:avLst>
              <a:gd name="adj1" fmla="val -81225"/>
              <a:gd name="adj2" fmla="val 121226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DETERMINANT</a:t>
            </a:r>
            <a:endParaRPr lang="fa-IR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12551" cy="1523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27758"/>
            <a:ext cx="3267635" cy="2330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9" y="3176213"/>
            <a:ext cx="8686800" cy="145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19600"/>
            <a:ext cx="2933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6" y="1753315"/>
            <a:ext cx="8956668" cy="1981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86200"/>
            <a:ext cx="711900" cy="241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04129"/>
            <a:ext cx="1169550" cy="26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823086"/>
            <a:ext cx="3610350" cy="418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50" y="4652832"/>
            <a:ext cx="1372950" cy="40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684208"/>
            <a:ext cx="1830600" cy="6853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62400" y="4765266"/>
            <a:ext cx="4572000" cy="52322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imes-Roman"/>
              </a:rPr>
              <a:t>parallelogram </a:t>
            </a:r>
            <a:r>
              <a:rPr lang="en-US" sz="1400" dirty="0" smtClean="0">
                <a:latin typeface="Times-Roman"/>
              </a:rPr>
              <a:t>determined by </a:t>
            </a:r>
            <a:r>
              <a:rPr lang="en-US" sz="1400" dirty="0">
                <a:latin typeface="Times-Roman"/>
              </a:rPr>
              <a:t>the columns of the matrix </a:t>
            </a:r>
            <a:r>
              <a:rPr lang="en-US" sz="1400" dirty="0">
                <a:latin typeface="MT2MIT"/>
              </a:rPr>
              <a:t>. A</a:t>
            </a:r>
            <a:r>
              <a:rPr lang="en-US" sz="1400" b="1" dirty="0">
                <a:latin typeface="Times-Bold"/>
              </a:rPr>
              <a:t>b</a:t>
            </a:r>
            <a:r>
              <a:rPr lang="en-US" sz="1400" dirty="0">
                <a:latin typeface="MT2MIT"/>
              </a:rPr>
              <a:t>1 </a:t>
            </a:r>
            <a:r>
              <a:rPr lang="en-US" sz="1400" dirty="0" smtClean="0">
                <a:latin typeface="MT2MIT"/>
              </a:rPr>
              <a:t>A</a:t>
            </a:r>
            <a:r>
              <a:rPr lang="en-US" sz="1400" b="1" dirty="0" smtClean="0">
                <a:latin typeface="Times-Bold"/>
              </a:rPr>
              <a:t>b</a:t>
            </a:r>
            <a:r>
              <a:rPr lang="en-US" sz="1400" dirty="0" smtClean="0">
                <a:latin typeface="MT2MIT"/>
              </a:rPr>
              <a:t>2</a:t>
            </a:r>
            <a:endParaRPr lang="fa-IR" sz="1400" dirty="0"/>
          </a:p>
        </p:txBody>
      </p:sp>
      <p:cxnSp>
        <p:nvCxnSpPr>
          <p:cNvPr id="12" name="Curved Connector 11"/>
          <p:cNvCxnSpPr>
            <a:stCxn id="9" idx="2"/>
          </p:cNvCxnSpPr>
          <p:nvPr/>
        </p:nvCxnSpPr>
        <p:spPr>
          <a:xfrm rot="5400000" flipH="1" flipV="1">
            <a:off x="3183078" y="4666422"/>
            <a:ext cx="187944" cy="1218300"/>
          </a:xfrm>
          <a:prstGeom prst="curvedConnector4">
            <a:avLst>
              <a:gd name="adj1" fmla="val -121632"/>
              <a:gd name="adj2" fmla="val 875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050" y="5883103"/>
            <a:ext cx="1322100" cy="355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1942" y="5903408"/>
            <a:ext cx="2491650" cy="6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3" y="1905000"/>
            <a:ext cx="50850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92522"/>
            <a:ext cx="3051000" cy="25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3" y="2831937"/>
            <a:ext cx="6813900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1752600"/>
            <a:ext cx="78607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7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3457800" cy="355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2491650" cy="418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932" y="2971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Times-Roman"/>
              </a:rPr>
              <a:t>generalize the </a:t>
            </a:r>
            <a:r>
              <a:rPr lang="en-US" dirty="0" smtClean="0">
                <a:latin typeface="Times-Roman"/>
              </a:rPr>
              <a:t>definition of </a:t>
            </a:r>
            <a:r>
              <a:rPr lang="en-US" dirty="0">
                <a:latin typeface="Times-Roman"/>
              </a:rPr>
              <a:t>the determinant to larger matrices, we’ll use </a:t>
            </a:r>
            <a:r>
              <a:rPr lang="en-US" dirty="0" smtClean="0">
                <a:latin typeface="MT2MIT"/>
              </a:rPr>
              <a:t>2*2 </a:t>
            </a:r>
            <a:r>
              <a:rPr lang="en-US" dirty="0">
                <a:latin typeface="Times-Roman"/>
              </a:rPr>
              <a:t>determinants to rewrite </a:t>
            </a:r>
            <a:r>
              <a:rPr lang="en-US" dirty="0" smtClean="0">
                <a:latin typeface="Times-Roman"/>
              </a:rPr>
              <a:t>the </a:t>
            </a:r>
            <a:r>
              <a:rPr lang="en-US" dirty="0" smtClean="0">
                <a:latin typeface="MT2MIT"/>
              </a:rPr>
              <a:t>3*3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>
                <a:latin typeface="MT2MIT"/>
              </a:rPr>
              <a:t> </a:t>
            </a:r>
            <a:r>
              <a:rPr lang="en-US" dirty="0">
                <a:latin typeface="Times-Roman"/>
              </a:rPr>
              <a:t>described above.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4462"/>
            <a:ext cx="7678350" cy="3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03691"/>
            <a:ext cx="7830900" cy="812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5593584"/>
            <a:ext cx="783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Aij</a:t>
            </a:r>
            <a:r>
              <a:rPr lang="en-US" dirty="0"/>
              <a:t> denote the submatrix formed by deleting the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row and j </a:t>
            </a:r>
            <a:r>
              <a:rPr lang="en-US" dirty="0" err="1"/>
              <a:t>th</a:t>
            </a:r>
            <a:r>
              <a:rPr lang="en-US" dirty="0"/>
              <a:t> column of A.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74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" y="1752600"/>
            <a:ext cx="264420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2491650" cy="1192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16" y="3603285"/>
            <a:ext cx="8991600" cy="369332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general, an </a:t>
            </a:r>
            <a:r>
              <a:rPr lang="en-US" dirty="0" smtClean="0">
                <a:latin typeface="MT2MIT"/>
              </a:rPr>
              <a:t>n*n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 smtClean="0">
                <a:latin typeface="Times-Roman"/>
              </a:rPr>
              <a:t>is defined </a:t>
            </a:r>
            <a:r>
              <a:rPr lang="en-US" dirty="0">
                <a:latin typeface="Times-Roman"/>
              </a:rPr>
              <a:t>by determinants of </a:t>
            </a:r>
            <a:r>
              <a:rPr lang="en-US" dirty="0" smtClean="0">
                <a:latin typeface="Times-Roman"/>
              </a:rPr>
              <a:t> (n-1)*(n-1)</a:t>
            </a:r>
            <a:r>
              <a:rPr lang="en-US" dirty="0" smtClean="0">
                <a:latin typeface="MT2MIT"/>
              </a:rPr>
              <a:t>  s</a:t>
            </a:r>
            <a:r>
              <a:rPr lang="en-US" dirty="0" smtClean="0">
                <a:latin typeface="Times-Roman"/>
              </a:rPr>
              <a:t>ubmatrices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25" y="3081709"/>
            <a:ext cx="4830750" cy="38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75" y="4048621"/>
            <a:ext cx="8797051" cy="2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898600" cy="148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" y="3211836"/>
            <a:ext cx="5949450" cy="73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8488"/>
            <a:ext cx="6559650" cy="83763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52400" y="4010404"/>
            <a:ext cx="8763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31" y="5344078"/>
            <a:ext cx="4322250" cy="596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3897" y="6141915"/>
            <a:ext cx="5767169" cy="36933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cofactor expansion across the first row </a:t>
            </a:r>
            <a:r>
              <a:rPr lang="en-US" dirty="0">
                <a:latin typeface="Times-Roman"/>
              </a:rPr>
              <a:t>of </a:t>
            </a:r>
            <a:r>
              <a:rPr lang="en-US" dirty="0" smtClean="0">
                <a:latin typeface="MT2MIT"/>
              </a:rPr>
              <a:t>A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61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9" y="1752600"/>
            <a:ext cx="8542801" cy="2512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8200"/>
            <a:ext cx="2440800" cy="1459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4281" y="5029200"/>
            <a:ext cx="4572000" cy="646331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helpful </a:t>
            </a:r>
            <a:r>
              <a:rPr lang="en-US" dirty="0">
                <a:latin typeface="Times-Roman"/>
              </a:rPr>
              <a:t>for computing the determinant of a matrix that contains </a:t>
            </a:r>
            <a:r>
              <a:rPr lang="en-US" dirty="0" smtClean="0">
                <a:latin typeface="Times-Roman"/>
              </a:rPr>
              <a:t>many zeros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23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949450" cy="1992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4841"/>
            <a:ext cx="7017300" cy="1269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58863"/>
            <a:ext cx="3101850" cy="11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325" y="5096587"/>
            <a:ext cx="2186550" cy="279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26" y="5853906"/>
            <a:ext cx="8593651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30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4073</TotalTime>
  <Words>285</Words>
  <Application>Microsoft Office PowerPoint</Application>
  <PresentationFormat>On-screen Show (4:3)</PresentationFormat>
  <Paragraphs>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Determinants</vt:lpstr>
      <vt:lpstr>Determinants</vt:lpstr>
      <vt:lpstr>Determinants</vt:lpstr>
      <vt:lpstr>Determinants</vt:lpstr>
      <vt:lpstr>Determinants</vt:lpstr>
      <vt:lpstr>Determinants</vt:lpstr>
      <vt:lpstr>Determinants</vt:lpstr>
      <vt:lpstr>example</vt:lpstr>
      <vt:lpstr>PowerPoint Presentation</vt:lpstr>
      <vt:lpstr>Determinants</vt:lpstr>
      <vt:lpstr>Determinants</vt:lpstr>
      <vt:lpstr>Determinants</vt:lpstr>
      <vt:lpstr>Determinants</vt:lpstr>
      <vt:lpstr>Determinants</vt:lpstr>
      <vt:lpstr>Column Operations</vt:lpstr>
      <vt:lpstr>Determinants and Matrix Products</vt:lpstr>
      <vt:lpstr>example</vt:lpstr>
      <vt:lpstr>Proof of theorem 3</vt:lpstr>
      <vt:lpstr>Proof of theorem 3</vt:lpstr>
      <vt:lpstr>PROOF OF THEOREM 6</vt:lpstr>
      <vt:lpstr>PowerPoint Presentation</vt:lpstr>
      <vt:lpstr>Cramer’s Rule</vt:lpstr>
      <vt:lpstr>Cramer’s Rule</vt:lpstr>
      <vt:lpstr>Example</vt:lpstr>
      <vt:lpstr>Example</vt:lpstr>
      <vt:lpstr>A Formula for A–1</vt:lpstr>
      <vt:lpstr>Determinants as Area or Volume</vt:lpstr>
      <vt:lpstr>Determinants as Area or Volume</vt:lpstr>
      <vt:lpstr>Linear Transformation</vt:lpstr>
      <vt:lpstr>Linear Transformation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262</cp:revision>
  <dcterms:created xsi:type="dcterms:W3CDTF">2013-12-02T05:13:57Z</dcterms:created>
  <dcterms:modified xsi:type="dcterms:W3CDTF">2018-04-07T04:33:39Z</dcterms:modified>
</cp:coreProperties>
</file>