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60" r:id="rId4"/>
    <p:sldId id="258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7099300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FF99CC"/>
    <a:srgbClr val="FFCCCC"/>
    <a:srgbClr val="FF6699"/>
    <a:srgbClr val="B7ECFF"/>
    <a:srgbClr val="0000FF"/>
    <a:srgbClr val="438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8.emf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Linear Equations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systematic procedure, for </a:t>
            </a:r>
            <a:r>
              <a:rPr lang="en-US" dirty="0" smtClean="0">
                <a:latin typeface="Times-Roman"/>
              </a:rPr>
              <a:t>solving linear </a:t>
            </a:r>
            <a:r>
              <a:rPr lang="en-US" dirty="0">
                <a:latin typeface="Times-Roman"/>
              </a:rPr>
              <a:t>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8229600" cy="6463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-Italic"/>
              </a:rPr>
              <a:t>replace one system with an equivalent </a:t>
            </a:r>
            <a:r>
              <a:rPr lang="en-US" i="1" dirty="0" smtClean="0">
                <a:latin typeface="Times-Italic"/>
              </a:rPr>
              <a:t>system (</a:t>
            </a:r>
            <a:r>
              <a:rPr lang="en-US" i="1" dirty="0">
                <a:latin typeface="Times-Italic"/>
              </a:rPr>
              <a:t>i.e., one with the same solution set) that is easier to solve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376" y="3159152"/>
            <a:ext cx="8442151" cy="2107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3340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Row operations can be applied to any matrix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Two matrices are called </a:t>
            </a:r>
            <a:r>
              <a:rPr lang="en-US" b="1" dirty="0"/>
              <a:t>row equivalent </a:t>
            </a:r>
            <a:r>
              <a:rPr lang="en-US" dirty="0"/>
              <a:t>if </a:t>
            </a:r>
            <a:r>
              <a:rPr lang="en-US" dirty="0" smtClean="0"/>
              <a:t>there is </a:t>
            </a:r>
            <a:r>
              <a:rPr lang="en-US" dirty="0"/>
              <a:t>a sequence of elementary row operations that transforms one matrix into the other.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362200"/>
            <a:ext cx="8005500" cy="6993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3047" y="1623963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row operations on the augmented matrix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421459"/>
            <a:ext cx="80817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latin typeface="Times-Roman"/>
              </a:rPr>
              <a:t>how </a:t>
            </a:r>
            <a:r>
              <a:rPr lang="en-US" dirty="0">
                <a:latin typeface="Times-Roman"/>
              </a:rPr>
              <a:t>to use row operations to determine the size of </a:t>
            </a:r>
            <a:r>
              <a:rPr lang="en-US" dirty="0" smtClean="0">
                <a:latin typeface="Times-Roman"/>
              </a:rPr>
              <a:t>a solution </a:t>
            </a:r>
            <a:r>
              <a:rPr lang="en-US" dirty="0">
                <a:latin typeface="Times-Roman"/>
              </a:rPr>
              <a:t>set, without completely solving the linear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0"/>
            <a:ext cx="8227131" cy="1449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Echelon </a:t>
            </a:r>
            <a:r>
              <a:rPr lang="en-US" b="1" dirty="0"/>
              <a:t>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149" y="1676400"/>
            <a:ext cx="8456186" cy="3184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016542"/>
            <a:ext cx="2593350" cy="1040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42" y="5029200"/>
            <a:ext cx="2389950" cy="1053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Echelon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4000"/>
            <a:ext cx="2339100" cy="1522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50" y="1524000"/>
            <a:ext cx="5542650" cy="1751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267200"/>
            <a:ext cx="8136000" cy="1789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3395548"/>
            <a:ext cx="15183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echelon 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6138748"/>
            <a:ext cx="250581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Reduced echelon </a:t>
            </a:r>
            <a:r>
              <a:rPr lang="en-US" dirty="0">
                <a:latin typeface="Times-Roman"/>
              </a:rPr>
              <a:t>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Reduction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676400"/>
            <a:ext cx="87630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Row reduction : Any </a:t>
            </a:r>
            <a:r>
              <a:rPr lang="en-US" dirty="0">
                <a:latin typeface="Times-Roman"/>
              </a:rPr>
              <a:t>nonzero matrix </a:t>
            </a:r>
            <a:r>
              <a:rPr lang="en-US" dirty="0" smtClean="0">
                <a:latin typeface="Times-Roman"/>
              </a:rPr>
              <a:t>may transformed </a:t>
            </a:r>
            <a:r>
              <a:rPr lang="en-US" dirty="0">
                <a:latin typeface="Times-Roman"/>
              </a:rPr>
              <a:t>by elementary </a:t>
            </a:r>
            <a:r>
              <a:rPr lang="en-US" dirty="0" smtClean="0">
                <a:latin typeface="Times-Roman"/>
              </a:rPr>
              <a:t>row operations </a:t>
            </a:r>
            <a:r>
              <a:rPr lang="en-US" dirty="0">
                <a:latin typeface="Times-Roman"/>
              </a:rPr>
              <a:t>into </a:t>
            </a:r>
            <a:r>
              <a:rPr lang="en-US" dirty="0" smtClean="0">
                <a:latin typeface="Times-Roman"/>
              </a:rPr>
              <a:t>matrix </a:t>
            </a:r>
            <a:r>
              <a:rPr lang="en-US" dirty="0">
                <a:latin typeface="Times-Roman"/>
              </a:rPr>
              <a:t>in echelon </a:t>
            </a:r>
            <a:r>
              <a:rPr lang="en-US" dirty="0" smtClean="0">
                <a:latin typeface="Times-Roman"/>
              </a:rPr>
              <a:t>form </a:t>
            </a:r>
            <a:r>
              <a:rPr lang="en-US" dirty="0">
                <a:latin typeface="Times-Roman"/>
              </a:rPr>
              <a:t>(more than one matrix in echelon form</a:t>
            </a:r>
            <a:r>
              <a:rPr lang="en-US" dirty="0" smtClean="0">
                <a:latin typeface="Times-Roman"/>
              </a:rPr>
              <a:t>):</a:t>
            </a:r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reduced echelon form one obtains from a matrix is unique</a:t>
            </a:r>
            <a:endParaRPr lang="en-US" dirty="0">
              <a:latin typeface="Times-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26" y="3290681"/>
            <a:ext cx="8954574" cy="109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910" y="1676400"/>
            <a:ext cx="8259090" cy="10404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78" y="2895600"/>
            <a:ext cx="6996953" cy="144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437919"/>
            <a:ext cx="2745900" cy="135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234857"/>
            <a:ext cx="2847600" cy="1561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896084"/>
            <a:ext cx="85344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Ready to describe </a:t>
            </a:r>
            <a:r>
              <a:rPr lang="en-US" dirty="0">
                <a:latin typeface="Times-Roman"/>
              </a:rPr>
              <a:t>an efficient procedure </a:t>
            </a:r>
            <a:r>
              <a:rPr lang="en-US" dirty="0" smtClean="0">
                <a:latin typeface="Times-Roman"/>
              </a:rPr>
              <a:t>for transforming </a:t>
            </a:r>
            <a:r>
              <a:rPr lang="en-US" dirty="0">
                <a:latin typeface="Times-Roman"/>
              </a:rPr>
              <a:t>a matrix into an echelon or reduced echelon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Begin with the leftmost nonzero column. This is a pivot column. The pivot</a:t>
            </a:r>
            <a:endParaRPr lang="en-US" dirty="0"/>
          </a:p>
          <a:p>
            <a:r>
              <a:rPr lang="en-US" dirty="0"/>
              <a:t>position is at the top.</a:t>
            </a:r>
            <a:endParaRPr lang="en-US" dirty="0"/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2. </a:t>
            </a:r>
            <a:r>
              <a:rPr lang="en-US" dirty="0"/>
              <a:t>Select a nonzero entry in the pivot column as a pivot. If necessary, interchange</a:t>
            </a:r>
            <a:endParaRPr lang="en-US" dirty="0"/>
          </a:p>
          <a:p>
            <a:r>
              <a:rPr lang="en-US" dirty="0"/>
              <a:t>rows to move this entry into the pivot position.</a:t>
            </a:r>
            <a:endParaRPr lang="en-US" dirty="0" smtClean="0">
              <a:latin typeface="Times-Roman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2209800"/>
            <a:ext cx="2721000" cy="901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114800"/>
            <a:ext cx="2809950" cy="1083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3740" y="1752600"/>
            <a:ext cx="8417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3. </a:t>
            </a:r>
            <a:r>
              <a:rPr lang="en-US" dirty="0"/>
              <a:t>Use row replacement operations to create zeros in all positions below the pivot.</a:t>
            </a:r>
            <a:endParaRPr lang="en-US" dirty="0"/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r>
              <a:rPr lang="en-US" dirty="0" smtClean="0"/>
              <a:t>4. Cover </a:t>
            </a:r>
            <a:r>
              <a:rPr lang="en-US" dirty="0"/>
              <a:t>(or ignore) the row containing the pivot position and cover all rows, if any,</a:t>
            </a:r>
            <a:endParaRPr lang="en-US" dirty="0"/>
          </a:p>
          <a:p>
            <a:r>
              <a:rPr lang="en-US" dirty="0"/>
              <a:t>above it. Apply steps 1–3 to the submatrix that remains. Repeat the process until</a:t>
            </a:r>
            <a:endParaRPr lang="en-US" dirty="0"/>
          </a:p>
          <a:p>
            <a:r>
              <a:rPr lang="en-US" dirty="0"/>
              <a:t>there are no more nonzero rows to modify.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209800"/>
            <a:ext cx="3051450" cy="1114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95800"/>
            <a:ext cx="3342775" cy="1535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25" y="4795123"/>
            <a:ext cx="3406950" cy="1205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5. Beginning </a:t>
            </a:r>
            <a:r>
              <a:rPr lang="en-US" dirty="0">
                <a:latin typeface="Times-Roman"/>
              </a:rPr>
              <a:t>with the rightmost pivot and working upward and to the left, create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zeros above each pivot. If a pivot is not 1, make it 1 by a scaling operation.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667000"/>
            <a:ext cx="3406950" cy="1205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33800"/>
            <a:ext cx="6051150" cy="107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75" y="4812570"/>
            <a:ext cx="3254400" cy="1091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59" y="4812570"/>
            <a:ext cx="3203550" cy="1129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of Linear Systems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676400"/>
            <a:ext cx="1932300" cy="1078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76400"/>
            <a:ext cx="2135700" cy="951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941464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-Roman"/>
              </a:rPr>
              <a:t>variables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1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and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2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corresponding to pivot columns in the matrix are called </a:t>
            </a:r>
            <a:r>
              <a:rPr lang="en-US" b="1" dirty="0" smtClean="0">
                <a:solidFill>
                  <a:srgbClr val="7030A0"/>
                </a:solidFill>
                <a:latin typeface="Times-Bold"/>
              </a:rPr>
              <a:t>basic variables</a:t>
            </a:r>
            <a:r>
              <a:rPr lang="en-US" dirty="0" smtClean="0">
                <a:solidFill>
                  <a:srgbClr val="7030A0"/>
                </a:solidFill>
                <a:latin typeface="Times-Roman"/>
              </a:rPr>
              <a:t>.</a:t>
            </a:r>
            <a:r>
              <a:rPr lang="en-US" sz="800" dirty="0" smtClean="0">
                <a:solidFill>
                  <a:srgbClr val="7030A0"/>
                </a:solidFill>
                <a:latin typeface="Times-Roman"/>
              </a:rPr>
              <a:t>2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The other variable,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, is called a </a:t>
            </a:r>
            <a:r>
              <a:rPr lang="en-US" b="1" dirty="0">
                <a:solidFill>
                  <a:srgbClr val="7030A0"/>
                </a:solidFill>
                <a:latin typeface="Times-Bold"/>
              </a:rPr>
              <a:t>free variable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624" y="3774089"/>
            <a:ext cx="81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reduced echelon form </a:t>
            </a:r>
            <a:r>
              <a:rPr lang="en-US" dirty="0" smtClean="0">
                <a:latin typeface="Times-Roman"/>
              </a:rPr>
              <a:t>places each </a:t>
            </a:r>
            <a:r>
              <a:rPr lang="en-US" dirty="0">
                <a:latin typeface="Times-Roman"/>
              </a:rPr>
              <a:t>basic variable in one and only one equation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50" y="4770674"/>
            <a:ext cx="1627200" cy="1078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5092665"/>
            <a:ext cx="431560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Parametric Descriptions of Solution Sets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14600" y="2057400"/>
            <a:ext cx="457200" cy="381000"/>
          </a:xfrm>
          <a:prstGeom prst="rightArrow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953871" y="5119559"/>
            <a:ext cx="457200" cy="381000"/>
          </a:xfrm>
          <a:prstGeom prst="rightArrow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/>
              <a:t>David </a:t>
            </a:r>
            <a:r>
              <a:rPr lang="en-US" sz="2000" b="1" dirty="0"/>
              <a:t>C. Lay, Steven R. Lay, and Judi J. McDonald, </a:t>
            </a:r>
            <a:r>
              <a:rPr lang="en-US" sz="2000" b="1" i="1" dirty="0"/>
              <a:t>Linear Algebra and its applications</a:t>
            </a:r>
            <a:r>
              <a:rPr lang="en-US" sz="2000" b="1" dirty="0"/>
              <a:t>, 5th Edition, Pearson, 2015. </a:t>
            </a:r>
            <a:endParaRPr lang="en-US" sz="2000" b="1" dirty="0" smtClean="0"/>
          </a:p>
          <a:p>
            <a:r>
              <a:rPr lang="en-US" sz="2000" b="1" dirty="0" smtClean="0"/>
              <a:t>Gilbert </a:t>
            </a:r>
            <a:r>
              <a:rPr lang="en-US" sz="2000" b="1" dirty="0" err="1" smtClean="0"/>
              <a:t>Strang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Introduction to linear algeb</a:t>
            </a:r>
            <a:r>
              <a:rPr lang="en-US" sz="2000" b="1" dirty="0" smtClean="0"/>
              <a:t>ra, </a:t>
            </a:r>
            <a:r>
              <a:rPr lang="en-US" sz="2000" b="1" dirty="0" err="1" smtClean="0"/>
              <a:t>welleslay</a:t>
            </a:r>
            <a:r>
              <a:rPr lang="en-US" sz="2000" b="1" dirty="0" smtClean="0"/>
              <a:t>-Cambridge press. 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Philip </a:t>
            </a:r>
            <a:r>
              <a:rPr lang="en-US" sz="2000" b="1" dirty="0"/>
              <a:t>N. Klein, Coding the Matrix: </a:t>
            </a:r>
            <a:r>
              <a:rPr lang="en-US" sz="2000" b="1" i="1" dirty="0"/>
              <a:t>Linear Algebra through Applications to Computer Science</a:t>
            </a:r>
            <a:r>
              <a:rPr lang="en-US" sz="2000" b="1" dirty="0"/>
              <a:t>, 1st Edition, Newtonian Press, 2013.</a:t>
            </a:r>
            <a:endParaRPr lang="en-US" sz="2000" dirty="0"/>
          </a:p>
          <a:p>
            <a:endParaRPr lang="en-US" sz="2400" b="1" dirty="0" smtClean="0"/>
          </a:p>
          <a:p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42672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Email</a:t>
            </a:r>
            <a:r>
              <a:rPr lang="en-US" dirty="0" smtClean="0"/>
              <a:t>: mazlaghani@aut.ac.ir</a:t>
            </a:r>
            <a:endParaRPr lang="en-US" dirty="0"/>
          </a:p>
          <a:p>
            <a:r>
              <a:rPr lang="en-US" dirty="0"/>
              <a:t>Files address: \\fileserver\common\mazlaghani\Applied Linear Algebra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Find the general solution of the linear </a:t>
            </a:r>
            <a:r>
              <a:rPr lang="en-US" dirty="0" smtClean="0">
                <a:latin typeface="Times-Roman"/>
              </a:rPr>
              <a:t>system with </a:t>
            </a:r>
            <a:r>
              <a:rPr lang="en-US" dirty="0" smtClean="0"/>
              <a:t>augmented </a:t>
            </a:r>
            <a:r>
              <a:rPr lang="en-US" dirty="0"/>
              <a:t>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133600"/>
            <a:ext cx="3051000" cy="1091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00" y="2208993"/>
            <a:ext cx="3356100" cy="1002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81400"/>
            <a:ext cx="3406950" cy="97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950" y="3581400"/>
            <a:ext cx="3406950" cy="98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932906"/>
            <a:ext cx="3152700" cy="1167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850" y="4590238"/>
            <a:ext cx="2034000" cy="1852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676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Although a </a:t>
            </a:r>
            <a:r>
              <a:rPr lang="en-US" dirty="0" err="1">
                <a:latin typeface="Times-Roman"/>
              </a:rPr>
              <a:t>nonreduced</a:t>
            </a:r>
            <a:r>
              <a:rPr lang="en-US" dirty="0">
                <a:latin typeface="Times-Roman"/>
              </a:rPr>
              <a:t> echelon form is a poor tool for solving a system, this form </a:t>
            </a:r>
            <a:r>
              <a:rPr lang="en-US" dirty="0" smtClean="0">
                <a:latin typeface="Times-Roman"/>
              </a:rPr>
              <a:t>is just </a:t>
            </a:r>
            <a:r>
              <a:rPr lang="en-US" dirty="0">
                <a:latin typeface="Times-Roman"/>
              </a:rPr>
              <a:t>the right device for answering two fundamental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667000"/>
            <a:ext cx="8011351" cy="2327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113" y="1905000"/>
            <a:ext cx="8612373" cy="355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133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Vectors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5118" y="1752600"/>
            <a:ext cx="800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matrix with only one column is called a </a:t>
            </a:r>
            <a:r>
              <a:rPr lang="en-US" b="1" dirty="0">
                <a:latin typeface="Times-Bold"/>
              </a:rPr>
              <a:t>column vector</a:t>
            </a:r>
            <a:r>
              <a:rPr lang="en-US" dirty="0">
                <a:latin typeface="Times-Roman"/>
              </a:rPr>
              <a:t>, or simply a </a:t>
            </a:r>
            <a:r>
              <a:rPr lang="en-US" b="1" dirty="0">
                <a:latin typeface="Times-Bold"/>
              </a:rPr>
              <a:t>vector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438400"/>
            <a:ext cx="3254400" cy="2284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43200"/>
            <a:ext cx="1372950" cy="1446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550" y="3276600"/>
            <a:ext cx="1811446" cy="46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028" y="503932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zero vector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0028" y="5612847"/>
            <a:ext cx="8322972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Equality of vectors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and the operations of scalar multiplication and vector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addition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are defined entry by entry just as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2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676400"/>
            <a:ext cx="8157600" cy="276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3740" y="1752600"/>
            <a:ext cx="818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Given vectors </a:t>
            </a:r>
            <a:r>
              <a:rPr lang="en-US" b="1" dirty="0">
                <a:latin typeface="Times-Bold"/>
              </a:rPr>
              <a:t>v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2</a:t>
            </a:r>
            <a:r>
              <a:rPr lang="en-US" dirty="0" smtClean="0">
                <a:latin typeface="MT2MIT"/>
              </a:rPr>
              <a:t>,…,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sz="800" dirty="0" smtClean="0">
                <a:latin typeface="MT2MIT"/>
              </a:rPr>
              <a:t>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and given scalars </a:t>
            </a:r>
            <a:r>
              <a:rPr lang="en-US" dirty="0">
                <a:latin typeface="MT2MIT"/>
              </a:rPr>
              <a:t>c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</a:t>
            </a:r>
            <a:r>
              <a:rPr lang="en-US" dirty="0" smtClean="0">
                <a:latin typeface="MT2MIT"/>
              </a:rPr>
              <a:t>c</a:t>
            </a:r>
            <a:r>
              <a:rPr lang="en-US" sz="800" dirty="0" smtClean="0">
                <a:latin typeface="MT2MIT"/>
              </a:rPr>
              <a:t>2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c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>
                <a:latin typeface="Times-Roman"/>
              </a:rPr>
              <a:t>, the vector </a:t>
            </a:r>
            <a:r>
              <a:rPr lang="en-US" b="1" dirty="0">
                <a:latin typeface="Times-Bold"/>
              </a:rPr>
              <a:t>y </a:t>
            </a:r>
            <a:r>
              <a:rPr lang="en-US" dirty="0">
                <a:latin typeface="Times-Roman"/>
              </a:rPr>
              <a:t>defined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2398931"/>
            <a:ext cx="2490375" cy="343843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73739" y="3065939"/>
            <a:ext cx="8189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is called a </a:t>
            </a:r>
            <a:r>
              <a:rPr lang="en-US" b="1" dirty="0">
                <a:latin typeface="Times-Bold"/>
              </a:rPr>
              <a:t>linear combination </a:t>
            </a:r>
            <a:r>
              <a:rPr lang="en-US" dirty="0">
                <a:latin typeface="Times-Roman"/>
              </a:rPr>
              <a:t>of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b="1" dirty="0" err="1">
                <a:latin typeface="Times-Bold"/>
              </a:rPr>
              <a:t>v</a:t>
            </a:r>
            <a:r>
              <a:rPr lang="en-US" sz="800" dirty="0" err="1">
                <a:latin typeface="MT2MIT"/>
              </a:rPr>
              <a:t>p</a:t>
            </a:r>
            <a:r>
              <a:rPr lang="en-US" sz="8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with </a:t>
            </a:r>
            <a:r>
              <a:rPr lang="en-US" b="1" dirty="0">
                <a:latin typeface="Times-Bold"/>
              </a:rPr>
              <a:t>weights </a:t>
            </a:r>
            <a:r>
              <a:rPr lang="en-US" dirty="0" smtClean="0">
                <a:latin typeface="MT2MIT"/>
              </a:rPr>
              <a:t>c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c</a:t>
            </a:r>
            <a:r>
              <a:rPr lang="en-US" sz="800" dirty="0" err="1" smtClean="0">
                <a:latin typeface="MT2MIT"/>
              </a:rPr>
              <a:t>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676400"/>
            <a:ext cx="5670600" cy="851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541237"/>
            <a:ext cx="8300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Determine </a:t>
            </a:r>
            <a:r>
              <a:rPr lang="en-US" dirty="0" smtClean="0">
                <a:latin typeface="Times-Roman"/>
              </a:rPr>
              <a:t>whether </a:t>
            </a:r>
            <a:r>
              <a:rPr lang="en-US" b="1" dirty="0" smtClean="0">
                <a:latin typeface="Times-Bold"/>
              </a:rPr>
              <a:t>b </a:t>
            </a:r>
            <a:r>
              <a:rPr lang="en-US" dirty="0">
                <a:latin typeface="Times-Roman"/>
              </a:rPr>
              <a:t>can be generated (or written) as a linear combination of </a:t>
            </a:r>
            <a:r>
              <a:rPr lang="en-US" b="1" dirty="0">
                <a:latin typeface="Times-Bold"/>
              </a:rPr>
              <a:t>a</a:t>
            </a:r>
            <a:r>
              <a:rPr lang="en-US" sz="800" dirty="0">
                <a:latin typeface="MT2MIT"/>
              </a:rPr>
              <a:t>1 </a:t>
            </a:r>
            <a:r>
              <a:rPr lang="en-US" dirty="0">
                <a:latin typeface="Times-Roman"/>
              </a:rPr>
              <a:t>and </a:t>
            </a:r>
            <a:r>
              <a:rPr lang="en-US" b="1" dirty="0">
                <a:latin typeface="Times-Bold"/>
              </a:rPr>
              <a:t>a</a:t>
            </a:r>
            <a:r>
              <a:rPr lang="en-US" sz="800" dirty="0">
                <a:latin typeface="MT2MIT"/>
              </a:rPr>
              <a:t>2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00" y="3238629"/>
            <a:ext cx="1830600" cy="380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49827"/>
            <a:ext cx="3457800" cy="1599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038600"/>
            <a:ext cx="2135700" cy="1104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676400"/>
            <a:ext cx="8915400" cy="494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Linear Equations in Linear Algebra (linear systems and their solutions, matrices,  the matrix equation,  linear independence,  linear transformations)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Matrix Algebra ( matrix operations,  inverse of matrix,  matrix factorization,  determinants)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Vector Spaces ( vector spaces and subspaces,  null space, column space,  bases,  dimension of a vector space,  rank,  change of basis)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Eigenvalues and Eigenvectors (eigenvalues and eigenvectors, characteristic equation, diagonalization, applications)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Orthogonality and Least Squares (inner products, orthogonal sets, The Gram-Schmidt process, least squares problems, applications)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Singular Value Decomposition,  Principal Component Analysis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Optimization (vector functions, first and second order derivative, introduction to different types of optimization problems, linear programming, the simplex algorithm)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Homework + Quiz(20%)</a:t>
            </a:r>
            <a:endParaRPr lang="en-US" dirty="0" smtClean="0"/>
          </a:p>
          <a:p>
            <a:r>
              <a:rPr lang="en-US" dirty="0" smtClean="0"/>
              <a:t>Midterm+ Final(30%+50%)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9848"/>
          </a:xfrm>
        </p:spPr>
        <p:txBody>
          <a:bodyPr/>
          <a:lstStyle/>
          <a:p>
            <a:r>
              <a:rPr lang="en-US" dirty="0" smtClean="0"/>
              <a:t>Grading: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Linear </a:t>
            </a:r>
            <a:r>
              <a:rPr lang="en-US" dirty="0"/>
              <a:t>Equations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linear equation </a:t>
            </a:r>
            <a:r>
              <a:rPr lang="en-US" dirty="0">
                <a:latin typeface="Times-Roman"/>
              </a:rPr>
              <a:t>in the variables </a:t>
            </a:r>
            <a:r>
              <a:rPr lang="en-US" dirty="0" smtClean="0">
                <a:latin typeface="MT2MIT"/>
              </a:rPr>
              <a:t>x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>
                <a:latin typeface="MT2MIT"/>
              </a:rPr>
              <a:t>,</a:t>
            </a:r>
            <a:r>
              <a:rPr lang="en-US" dirty="0" smtClean="0">
                <a:latin typeface="MT2MIT"/>
              </a:rPr>
              <a:t> …, </a:t>
            </a:r>
            <a:r>
              <a:rPr lang="en-US" dirty="0" err="1">
                <a:latin typeface="MT2MIT"/>
              </a:rPr>
              <a:t>x</a:t>
            </a:r>
            <a:r>
              <a:rPr lang="en-US" sz="800" dirty="0" err="1">
                <a:latin typeface="MT2MIT"/>
              </a:rPr>
              <a:t>n</a:t>
            </a:r>
            <a:r>
              <a:rPr lang="en-US" sz="8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is an equation that can be written in </a:t>
            </a:r>
            <a:r>
              <a:rPr lang="en-US" dirty="0" smtClean="0">
                <a:latin typeface="Times-Roman"/>
              </a:rPr>
              <a:t>the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577652"/>
            <a:ext cx="3486976" cy="351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16357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T2MIT"/>
              </a:rPr>
              <a:t>b </a:t>
            </a:r>
            <a:r>
              <a:rPr lang="en-US" dirty="0">
                <a:latin typeface="Times-Roman"/>
              </a:rPr>
              <a:t>and the </a:t>
            </a:r>
            <a:r>
              <a:rPr lang="en-US" b="1" dirty="0">
                <a:latin typeface="Times-Bold"/>
              </a:rPr>
              <a:t>coefficients </a:t>
            </a:r>
            <a:r>
              <a:rPr lang="en-US" dirty="0" smtClean="0">
                <a:latin typeface="MT2MIT"/>
              </a:rPr>
              <a:t>a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dirty="0">
                <a:latin typeface="MT2MIT"/>
              </a:rPr>
              <a:t>a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are real or complex numbers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75237"/>
            <a:ext cx="2133600" cy="33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04891"/>
            <a:ext cx="1627200" cy="26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459" y="4145244"/>
            <a:ext cx="2034000" cy="304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748746"/>
            <a:ext cx="1627200" cy="3807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666938"/>
            <a:ext cx="1372950" cy="380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System </a:t>
            </a:r>
            <a:r>
              <a:rPr lang="en-US" sz="3600" b="1" dirty="0"/>
              <a:t>of linear equations </a:t>
            </a:r>
            <a:r>
              <a:rPr lang="en-US" sz="3600" dirty="0"/>
              <a:t>(or a </a:t>
            </a:r>
            <a:r>
              <a:rPr lang="en-US" sz="3600" b="1" dirty="0"/>
              <a:t>linear system</a:t>
            </a:r>
            <a:r>
              <a:rPr lang="en-US" sz="3600" dirty="0"/>
              <a:t>)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5638800" cy="369332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-Bold"/>
              </a:rPr>
              <a:t>system of linear equations </a:t>
            </a:r>
            <a:r>
              <a:rPr lang="en-US" dirty="0">
                <a:latin typeface="Times-Roman"/>
              </a:rPr>
              <a:t>(or a </a:t>
            </a:r>
            <a:r>
              <a:rPr lang="en-US" b="1" dirty="0">
                <a:latin typeface="Times-Bold"/>
              </a:rPr>
              <a:t>linear system</a:t>
            </a:r>
            <a:r>
              <a:rPr lang="en-US" dirty="0">
                <a:latin typeface="Times-Roman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collection of one or </a:t>
            </a:r>
            <a:r>
              <a:rPr lang="en-US" dirty="0" smtClean="0">
                <a:latin typeface="Times-Roman"/>
              </a:rPr>
              <a:t>more linear </a:t>
            </a:r>
            <a:r>
              <a:rPr lang="en-US" dirty="0">
                <a:latin typeface="Times-Roman"/>
              </a:rPr>
              <a:t>equations involving the same variables—say, </a:t>
            </a:r>
            <a:r>
              <a:rPr lang="en-US" dirty="0" smtClean="0">
                <a:latin typeface="MT2MIT"/>
              </a:rPr>
              <a:t>x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x</a:t>
            </a:r>
            <a:r>
              <a:rPr lang="en-US" sz="800" dirty="0" err="1" smtClean="0">
                <a:latin typeface="MT2MIT"/>
              </a:rPr>
              <a:t>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950" y="2943999"/>
            <a:ext cx="2898450" cy="698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5275" y="3795465"/>
            <a:ext cx="83058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solution </a:t>
            </a:r>
            <a:r>
              <a:rPr lang="en-US" dirty="0">
                <a:latin typeface="Times-Roman"/>
              </a:rPr>
              <a:t>of the system is a list </a:t>
            </a:r>
            <a:r>
              <a:rPr lang="en-US" dirty="0">
                <a:latin typeface="MT2MIT"/>
              </a:rPr>
              <a:t>.s1; </a:t>
            </a:r>
            <a:r>
              <a:rPr lang="en-US" dirty="0" smtClean="0">
                <a:latin typeface="MT2MIT"/>
              </a:rPr>
              <a:t>s2,…, </a:t>
            </a:r>
            <a:r>
              <a:rPr lang="en-US" dirty="0" err="1" smtClean="0">
                <a:latin typeface="MT2MIT"/>
              </a:rPr>
              <a:t>sn</a:t>
            </a:r>
            <a:r>
              <a:rPr lang="en-US" dirty="0">
                <a:latin typeface="MT2MIT"/>
              </a:rPr>
              <a:t> </a:t>
            </a:r>
            <a:r>
              <a:rPr lang="en-US" dirty="0" smtClean="0">
                <a:latin typeface="Times-Roman"/>
              </a:rPr>
              <a:t>of </a:t>
            </a:r>
            <a:r>
              <a:rPr lang="en-US" dirty="0">
                <a:latin typeface="Times-Roman"/>
              </a:rPr>
              <a:t>numbers that makes each equation </a:t>
            </a:r>
            <a:r>
              <a:rPr lang="en-US" dirty="0" smtClean="0">
                <a:latin typeface="Times-Roman"/>
              </a:rPr>
              <a:t>a true </a:t>
            </a:r>
            <a:r>
              <a:rPr lang="en-US" dirty="0">
                <a:latin typeface="Times-Roman"/>
              </a:rPr>
              <a:t>statement when the values </a:t>
            </a:r>
            <a:r>
              <a:rPr lang="en-US" dirty="0" smtClean="0">
                <a:latin typeface="MT2MIT"/>
              </a:rPr>
              <a:t>s1,…,</a:t>
            </a:r>
            <a:r>
              <a:rPr lang="en-US" dirty="0" err="1" smtClean="0">
                <a:latin typeface="MT2MIT"/>
              </a:rPr>
              <a:t>sn</a:t>
            </a:r>
            <a:r>
              <a:rPr lang="en-US" dirty="0" smtClean="0">
                <a:latin typeface="MT2MIT"/>
              </a:rPr>
              <a:t> </a:t>
            </a:r>
            <a:r>
              <a:rPr lang="en-US" dirty="0">
                <a:latin typeface="Times-Roman"/>
              </a:rPr>
              <a:t>are substituted for </a:t>
            </a:r>
            <a:r>
              <a:rPr lang="en-US" dirty="0" smtClean="0">
                <a:latin typeface="MT2MIT"/>
              </a:rPr>
              <a:t>x1,…, </a:t>
            </a:r>
            <a:r>
              <a:rPr lang="en-US" dirty="0" err="1">
                <a:latin typeface="MT2MIT"/>
              </a:rPr>
              <a:t>xn</a:t>
            </a:r>
            <a:r>
              <a:rPr lang="en-US" dirty="0">
                <a:latin typeface="Times-Roman"/>
              </a:rPr>
              <a:t>, respectively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72234"/>
            <a:ext cx="966150" cy="2411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5275" y="5266810"/>
            <a:ext cx="77724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set of all possible solutions is called the </a:t>
            </a:r>
            <a:r>
              <a:rPr lang="en-US" b="1" dirty="0">
                <a:latin typeface="Times-Bold"/>
              </a:rPr>
              <a:t>solution set </a:t>
            </a:r>
            <a:r>
              <a:rPr lang="en-US" dirty="0">
                <a:latin typeface="Times-Roman"/>
              </a:rPr>
              <a:t>of the linear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075" y="5999491"/>
            <a:ext cx="7924800" cy="369332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Two linear </a:t>
            </a:r>
            <a:r>
              <a:rPr lang="en-US" dirty="0">
                <a:latin typeface="Times-Roman"/>
              </a:rPr>
              <a:t>systems are called </a:t>
            </a:r>
            <a:r>
              <a:rPr lang="en-US" b="1" dirty="0">
                <a:latin typeface="Times-Bold"/>
              </a:rPr>
              <a:t>equivalent </a:t>
            </a:r>
            <a:r>
              <a:rPr lang="en-US" dirty="0">
                <a:latin typeface="Times-Roman"/>
              </a:rPr>
              <a:t>if they have the same solution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</a:t>
            </a:r>
            <a:r>
              <a:rPr lang="en-US" b="1" dirty="0"/>
              <a:t>of linear equations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77769"/>
            <a:ext cx="3890809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two linear equations in two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finding the intersection of two lines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953558"/>
            <a:ext cx="2084850" cy="863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9491"/>
            <a:ext cx="3049898" cy="1618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75" y="2934035"/>
            <a:ext cx="2084850" cy="989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65" y="4078854"/>
            <a:ext cx="2914235" cy="183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2985286"/>
            <a:ext cx="2034000" cy="799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4189491"/>
            <a:ext cx="2769600" cy="1715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of linear equations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752600"/>
            <a:ext cx="7534747" cy="15480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572000" y="1828800"/>
            <a:ext cx="2133600" cy="533400"/>
          </a:xfrm>
          <a:prstGeom prst="wedgeEllipseCallout">
            <a:avLst>
              <a:gd name="adj1" fmla="val -153223"/>
              <a:gd name="adj2" fmla="val 48921"/>
            </a:avLst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inconsistent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4876800" y="2438400"/>
            <a:ext cx="2133600" cy="533400"/>
          </a:xfrm>
          <a:prstGeom prst="wedgeEllipseCallout">
            <a:avLst>
              <a:gd name="adj1" fmla="val -123520"/>
              <a:gd name="adj2" fmla="val 18369"/>
            </a:avLst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/>
              <a:t>consistent</a:t>
            </a:r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124200" y="2526643"/>
            <a:ext cx="152400" cy="67375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essential information of a linear system can be recorded compactly in a rectangular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array called a </a:t>
            </a:r>
            <a:r>
              <a:rPr lang="en-US" b="1" dirty="0">
                <a:latin typeface="Times-Bold"/>
              </a:rPr>
              <a:t>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438400"/>
            <a:ext cx="2089783" cy="1072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442882"/>
            <a:ext cx="1910157" cy="107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88" y="2445508"/>
            <a:ext cx="2456487" cy="1045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98298" y="3527248"/>
            <a:ext cx="209544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coefficient matrix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0236" y="3527248"/>
            <a:ext cx="2172390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augmented matrix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size </a:t>
            </a:r>
            <a:r>
              <a:rPr lang="en-US" dirty="0">
                <a:latin typeface="Times-Roman"/>
              </a:rPr>
              <a:t>of a matrix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46482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 </a:t>
            </a:r>
            <a:r>
              <a:rPr lang="en-US" dirty="0" smtClean="0">
                <a:latin typeface="MT2BMIT"/>
              </a:rPr>
              <a:t>m*n </a:t>
            </a:r>
            <a:r>
              <a:rPr lang="en-US" b="1" dirty="0">
                <a:latin typeface="Times-Bold"/>
              </a:rPr>
              <a:t>matrix </a:t>
            </a:r>
            <a:r>
              <a:rPr lang="en-US" dirty="0">
                <a:latin typeface="Times-Roman"/>
              </a:rPr>
              <a:t>is a rectangular array of numbers with </a:t>
            </a:r>
            <a:r>
              <a:rPr lang="en-US" dirty="0">
                <a:latin typeface="MT2MIT"/>
              </a:rPr>
              <a:t>m </a:t>
            </a:r>
            <a:r>
              <a:rPr lang="en-US" dirty="0" smtClean="0">
                <a:latin typeface="Times-Roman"/>
              </a:rPr>
              <a:t>rows and </a:t>
            </a:r>
            <a:r>
              <a:rPr lang="en-US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columns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5113</Words>
  <Application>WPS Presentation</Application>
  <PresentationFormat>On-screen Show (4:3)</PresentationFormat>
  <Paragraphs>174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Arial</vt:lpstr>
      <vt:lpstr>SimSun</vt:lpstr>
      <vt:lpstr>Wingdings</vt:lpstr>
      <vt:lpstr>Wingdings</vt:lpstr>
      <vt:lpstr>Wingdings 2</vt:lpstr>
      <vt:lpstr>Calibri</vt:lpstr>
      <vt:lpstr>B Nazanin</vt:lpstr>
      <vt:lpstr>Times-Roman</vt:lpstr>
      <vt:lpstr>Times-Bold</vt:lpstr>
      <vt:lpstr>MT2MIT</vt:lpstr>
      <vt:lpstr>MT2BMIT</vt:lpstr>
      <vt:lpstr>Times-Italic</vt:lpstr>
      <vt:lpstr>Georgia</vt:lpstr>
      <vt:lpstr>MT2HRBT</vt:lpstr>
      <vt:lpstr>Tw Cen MT</vt:lpstr>
      <vt:lpstr>DejaVu Math TeX Gyre</vt:lpstr>
      <vt:lpstr>微软雅黑</vt:lpstr>
      <vt:lpstr>Monospace</vt:lpstr>
      <vt:lpstr>DejaVu Sans</vt:lpstr>
      <vt:lpstr>Arial Unicode MS</vt:lpstr>
      <vt:lpstr>Noto Sans Syriac Eastern</vt:lpstr>
      <vt:lpstr>Noto Sans CJK JP</vt:lpstr>
      <vt:lpstr>Median</vt:lpstr>
      <vt:lpstr>Linear Equations </vt:lpstr>
      <vt:lpstr>References:</vt:lpstr>
      <vt:lpstr>Contents</vt:lpstr>
      <vt:lpstr>Grading:</vt:lpstr>
      <vt:lpstr> Linear Equations </vt:lpstr>
      <vt:lpstr>System of linear equations (or a linear system)</vt:lpstr>
      <vt:lpstr>System of linear equations</vt:lpstr>
      <vt:lpstr>System of linear equations</vt:lpstr>
      <vt:lpstr>Matrix Notation</vt:lpstr>
      <vt:lpstr>Solving a Linear System</vt:lpstr>
      <vt:lpstr>Solving a Linear System</vt:lpstr>
      <vt:lpstr>Echelon matrix</vt:lpstr>
      <vt:lpstr>Echelon matrix</vt:lpstr>
      <vt:lpstr>Row Reduction</vt:lpstr>
      <vt:lpstr>Pivot</vt:lpstr>
      <vt:lpstr>Row Reduction Algorithm</vt:lpstr>
      <vt:lpstr>Row Reduction Algorithm</vt:lpstr>
      <vt:lpstr>Row Reduction Algorithm</vt:lpstr>
      <vt:lpstr>Solutions of Linear Systems</vt:lpstr>
      <vt:lpstr>example</vt:lpstr>
      <vt:lpstr>Existence and Uniqueness</vt:lpstr>
      <vt:lpstr>PowerPoint 演示文稿</vt:lpstr>
      <vt:lpstr>Vectors </vt:lpstr>
      <vt:lpstr>vectors</vt:lpstr>
      <vt:lpstr>Vectors</vt:lpstr>
      <vt:lpstr>Linear Combinations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mmdaz</cp:lastModifiedBy>
  <cp:revision>210</cp:revision>
  <dcterms:created xsi:type="dcterms:W3CDTF">2019-02-23T22:31:06Z</dcterms:created>
  <dcterms:modified xsi:type="dcterms:W3CDTF">2019-02-23T22:31:06Z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