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7" r:id="rId34"/>
    <p:sldId id="318" r:id="rId35"/>
    <p:sldId id="319" r:id="rId36"/>
    <p:sldId id="320" r:id="rId37"/>
    <p:sldId id="321" r:id="rId38"/>
    <p:sldId id="322" r:id="rId39"/>
    <p:sldId id="309" r:id="rId40"/>
    <p:sldId id="310" r:id="rId41"/>
    <p:sldId id="313" r:id="rId42"/>
    <p:sldId id="311" r:id="rId43"/>
    <p:sldId id="312" r:id="rId44"/>
    <p:sldId id="314" r:id="rId45"/>
    <p:sldId id="316" r:id="rId46"/>
    <p:sldId id="315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99CC"/>
    <a:srgbClr val="FFCCCC"/>
    <a:srgbClr val="B7ECFF"/>
    <a:srgbClr val="43823E"/>
    <a:srgbClr val="FF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83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75.emf"/><Relationship Id="rId9" Type="http://schemas.openxmlformats.org/officeDocument/2006/relationships/image" Target="../media/image8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Matrix Algebra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91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 and BA are usually not the same</a:t>
            </a:r>
          </a:p>
          <a:p>
            <a:r>
              <a:rPr lang="en-US" dirty="0" smtClean="0"/>
              <a:t>If AB = BA, we say that A and B </a:t>
            </a:r>
            <a:r>
              <a:rPr lang="en-US" b="1" dirty="0" smtClean="0"/>
              <a:t>commute with one another.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1404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matrices, Matrix powers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37611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7391400" cy="155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76400"/>
            <a:ext cx="7238999" cy="40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495800"/>
            <a:ext cx="6512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5334000"/>
            <a:ext cx="2286000" cy="38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0826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2971800"/>
            <a:ext cx="165847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170347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819400"/>
            <a:ext cx="404310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810000"/>
            <a:ext cx="2175564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3733800"/>
            <a:ext cx="163914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4542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7620000" cy="80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828800"/>
            <a:ext cx="6477000" cy="1828800"/>
          </a:xfrm>
        </p:spPr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460699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754924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6172200" cy="13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27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620000" cy="67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78329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95800"/>
            <a:ext cx="7772400" cy="9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663739"/>
            <a:ext cx="5943600" cy="42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48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63561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810935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8951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486400"/>
            <a:ext cx="7897808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60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 - the 2*2 case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685633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7543800" cy="8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7162800" cy="4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181600"/>
            <a:ext cx="7567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53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181600" cy="88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01132"/>
            <a:ext cx="2971800" cy="292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4200"/>
            <a:ext cx="6781800" cy="629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059" y="4648200"/>
            <a:ext cx="8305800" cy="646331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A matrix that is </a:t>
            </a:r>
            <a:r>
              <a:rPr lang="en-US" i="1" dirty="0">
                <a:latin typeface="Times-Italic"/>
              </a:rPr>
              <a:t>not </a:t>
            </a:r>
            <a:r>
              <a:rPr lang="en-US" dirty="0">
                <a:latin typeface="Times-Roman"/>
              </a:rPr>
              <a:t>invertible is sometimes called a </a:t>
            </a:r>
            <a:r>
              <a:rPr lang="en-US" b="1" dirty="0">
                <a:latin typeface="Times-Bold"/>
              </a:rPr>
              <a:t>singular matrix</a:t>
            </a:r>
            <a:r>
              <a:rPr lang="en-US" dirty="0">
                <a:latin typeface="Times-Roman"/>
              </a:rPr>
              <a:t>, and an </a:t>
            </a:r>
            <a:r>
              <a:rPr lang="en-US" dirty="0" smtClean="0">
                <a:latin typeface="Times-Roman"/>
              </a:rPr>
              <a:t>invertible matrix </a:t>
            </a:r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nonsingular matrix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766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52600"/>
            <a:ext cx="6477000" cy="1828800"/>
          </a:xfrm>
        </p:spPr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9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 - Properties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22044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5601"/>
            <a:ext cx="7925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Callout 2"/>
          <p:cNvSpPr/>
          <p:nvPr/>
        </p:nvSpPr>
        <p:spPr>
          <a:xfrm>
            <a:off x="685800" y="3048000"/>
            <a:ext cx="1371600" cy="276225"/>
          </a:xfrm>
          <a:prstGeom prst="wedgeEllipseCallout">
            <a:avLst>
              <a:gd name="adj1" fmla="val 32108"/>
              <a:gd name="adj2" fmla="val -233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7296643" cy="1123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715000"/>
            <a:ext cx="4040463" cy="7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sp>
        <p:nvSpPr>
          <p:cNvPr id="5" name="Oval Callout 4"/>
          <p:cNvSpPr/>
          <p:nvPr/>
        </p:nvSpPr>
        <p:spPr>
          <a:xfrm>
            <a:off x="7620000" y="5943600"/>
            <a:ext cx="1295400" cy="838200"/>
          </a:xfrm>
          <a:prstGeom prst="wedgeEllipseCallout">
            <a:avLst>
              <a:gd name="adj1" fmla="val 48371"/>
              <a:gd name="adj2" fmla="val -103275"/>
            </a:avLst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proof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7805057" cy="14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" y="3070772"/>
            <a:ext cx="7587343" cy="1557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935" y="4487519"/>
            <a:ext cx="7260772" cy="1517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6" y="5974824"/>
            <a:ext cx="4724400" cy="7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676400"/>
            <a:ext cx="9356401" cy="964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3352800"/>
            <a:ext cx="8229600" cy="646331"/>
          </a:xfrm>
          <a:prstGeom prst="rect">
            <a:avLst/>
          </a:prstGeom>
          <a:ln w="190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There is an important connection between invertible matrices and row </a:t>
            </a:r>
            <a:r>
              <a:rPr lang="en-US" dirty="0" smtClean="0">
                <a:latin typeface="Times-Roman"/>
              </a:rPr>
              <a:t>operations that </a:t>
            </a:r>
            <a:r>
              <a:rPr lang="en-US" dirty="0">
                <a:latin typeface="Times-Roman"/>
              </a:rPr>
              <a:t>leads to a method for computing inverses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4495800"/>
            <a:ext cx="8229600" cy="369332"/>
          </a:xfrm>
          <a:prstGeom prst="rect">
            <a:avLst/>
          </a:prstGeom>
          <a:ln w="190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an invertible matrix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Times-Roman"/>
              </a:rPr>
              <a:t>is row </a:t>
            </a:r>
            <a:r>
              <a:rPr lang="en-US" dirty="0">
                <a:latin typeface="Times-Roman"/>
              </a:rPr>
              <a:t>equivalent to an identity matrix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660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Matrices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305800" cy="646331"/>
          </a:xfrm>
          <a:prstGeom prst="rect">
            <a:avLst/>
          </a:prstGeom>
          <a:ln w="1587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An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-Bold"/>
              </a:rPr>
              <a:t>elementary matrix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is one that is obtained by performing a single elementary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row operation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on an identity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matrix</a:t>
            </a:r>
            <a:endParaRPr lang="fa-I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1" y="2514600"/>
            <a:ext cx="2644200" cy="118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20" y="2552674"/>
            <a:ext cx="2491650" cy="114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39" y="2584402"/>
            <a:ext cx="2339100" cy="107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886770"/>
            <a:ext cx="2695050" cy="11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7" y="1752600"/>
            <a:ext cx="8960463" cy="129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537" y="4191000"/>
            <a:ext cx="8610600" cy="1015663"/>
          </a:xfrm>
          <a:prstGeom prst="rect">
            <a:avLst/>
          </a:prstGeom>
          <a:ln w="25400" cap="sq" cmpd="tri">
            <a:solidFill>
              <a:srgbClr val="FF3300">
                <a:alpha val="95000"/>
              </a:srgbClr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Since row operations are reversible, elementary matrices are invertible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E is produced by a row operation on I, then there is another row </a:t>
            </a:r>
            <a:r>
              <a:rPr lang="en-US" sz="2000" dirty="0" smtClean="0"/>
              <a:t>operation of </a:t>
            </a:r>
            <a:r>
              <a:rPr lang="en-US" sz="2000" dirty="0"/>
              <a:t>the same type that changes E back into I</a:t>
            </a:r>
            <a:endParaRPr lang="fa-I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876" y="5562600"/>
            <a:ext cx="8970585" cy="9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279056"/>
            <a:ext cx="1740409" cy="5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542500" cy="1154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2491650" cy="114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121231"/>
            <a:ext cx="2339100" cy="107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013" y="4828351"/>
            <a:ext cx="610200" cy="494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050" y="4879116"/>
            <a:ext cx="406800" cy="393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050" y="4545502"/>
            <a:ext cx="2339100" cy="1078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4596268"/>
            <a:ext cx="1830600" cy="1028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4938936"/>
            <a:ext cx="203400" cy="291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5300" y="5006030"/>
            <a:ext cx="254250" cy="266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050" y="4964319"/>
            <a:ext cx="203400" cy="2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" y="1676400"/>
            <a:ext cx="9314436" cy="12192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05642" y="3505200"/>
            <a:ext cx="1295400" cy="838200"/>
          </a:xfrm>
          <a:prstGeom prst="wedgeEllipseCallout">
            <a:avLst>
              <a:gd name="adj1" fmla="val 48371"/>
              <a:gd name="adj2" fmla="val -103275"/>
            </a:avLst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proof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3000"/>
            <a:ext cx="7883401" cy="14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66939" cy="12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Matrix Inversion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2796750" cy="368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98588"/>
            <a:ext cx="4373100" cy="40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-Roman"/>
              </a:rPr>
              <a:t>This observation is useful because some applied problems may require finding</a:t>
            </a:r>
          </a:p>
          <a:p>
            <a:r>
              <a:rPr lang="en-US" dirty="0">
                <a:solidFill>
                  <a:srgbClr val="0070C0"/>
                </a:solidFill>
                <a:latin typeface="Times-Roman"/>
              </a:rPr>
              <a:t>only one or two columns of </a:t>
            </a:r>
            <a:r>
              <a:rPr lang="en-US" dirty="0" smtClean="0">
                <a:solidFill>
                  <a:srgbClr val="0070C0"/>
                </a:solidFill>
                <a:latin typeface="MT2MIT"/>
              </a:rPr>
              <a:t>A</a:t>
            </a:r>
            <a:r>
              <a:rPr lang="en-US" baseline="30000" dirty="0" smtClean="0">
                <a:solidFill>
                  <a:srgbClr val="0070C0"/>
                </a:solidFill>
                <a:latin typeface="MT2MIT"/>
              </a:rPr>
              <a:t>-1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In this case, only the corresponding 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systems 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-Roman"/>
              </a:rPr>
              <a:t>need be solved.</a:t>
            </a:r>
            <a:endParaRPr lang="fa-I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514600"/>
            <a:ext cx="502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ITCFranklinGothicStd-MdCd-Identity-H"/>
              </a:rPr>
              <a:t>CHARACTERIZATIONS </a:t>
            </a:r>
            <a:endParaRPr lang="en-US" sz="2800" b="1" dirty="0" smtClean="0">
              <a:solidFill>
                <a:srgbClr val="FF3300"/>
              </a:solidFill>
              <a:latin typeface="ITCFranklinGothicStd-MdCd-Identity-H"/>
            </a:endParaRPr>
          </a:p>
          <a:p>
            <a:pPr algn="ctr"/>
            <a:r>
              <a:rPr lang="en-US" sz="2800" b="1" dirty="0" smtClean="0">
                <a:solidFill>
                  <a:srgbClr val="FF3300"/>
                </a:solidFill>
                <a:latin typeface="ITCFranklinGothicStd-MdCd-Identity-H"/>
              </a:rPr>
              <a:t> OF </a:t>
            </a:r>
          </a:p>
          <a:p>
            <a:pPr algn="ctr"/>
            <a:r>
              <a:rPr lang="en-US" sz="2800" b="1" dirty="0" smtClean="0">
                <a:solidFill>
                  <a:srgbClr val="FF3300"/>
                </a:solidFill>
                <a:latin typeface="ITCFranklinGothicStd-MdCd-Identity-H"/>
              </a:rPr>
              <a:t>INVERTIBLE </a:t>
            </a:r>
            <a:r>
              <a:rPr lang="en-US" sz="2800" b="1" dirty="0">
                <a:solidFill>
                  <a:srgbClr val="FF3300"/>
                </a:solidFill>
                <a:latin typeface="ITCFranklinGothicStd-MdCd-Identity-H"/>
              </a:rPr>
              <a:t>MATRICES</a:t>
            </a:r>
            <a:endParaRPr lang="fa-IR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133526" cy="12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5375" y="2590800"/>
            <a:ext cx="3737625" cy="2420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5011348"/>
            <a:ext cx="6973762" cy="76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3125381"/>
            <a:ext cx="3124200" cy="54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612" y="3846322"/>
            <a:ext cx="1806388" cy="378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612" y="4396149"/>
            <a:ext cx="1957050" cy="439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3413" y="3916885"/>
            <a:ext cx="2211300" cy="404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2587" y="4458055"/>
            <a:ext cx="1394100" cy="310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5568" y="4444383"/>
            <a:ext cx="358420" cy="3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" y="381000"/>
            <a:ext cx="9137226" cy="59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99" y="1676400"/>
            <a:ext cx="9067800" cy="648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101" y="2514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-Roman"/>
              </a:rPr>
              <a:t>Each statement in the theorem describes a property of every </a:t>
            </a:r>
            <a:r>
              <a:rPr lang="en-US" dirty="0" smtClean="0">
                <a:solidFill>
                  <a:srgbClr val="0000FF"/>
                </a:solidFill>
                <a:latin typeface="MT2MIT"/>
              </a:rPr>
              <a:t>n*n </a:t>
            </a:r>
            <a:r>
              <a:rPr lang="en-US" dirty="0">
                <a:solidFill>
                  <a:srgbClr val="0000FF"/>
                </a:solidFill>
                <a:latin typeface="Times-Roman"/>
              </a:rPr>
              <a:t>invertible matrix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.</a:t>
            </a:r>
            <a:endParaRPr lang="fa-I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86278"/>
            <a:ext cx="8552976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638" y="5486400"/>
            <a:ext cx="4576500" cy="1243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2100" y="304245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Invertible Matrix Theorem </a:t>
            </a:r>
            <a:r>
              <a:rPr lang="en-US" i="1" dirty="0">
                <a:latin typeface="Times-Italic"/>
              </a:rPr>
              <a:t>applies </a:t>
            </a:r>
            <a:r>
              <a:rPr lang="en-US" i="1" dirty="0">
                <a:solidFill>
                  <a:srgbClr val="C00000"/>
                </a:solidFill>
                <a:latin typeface="Times-Italic"/>
              </a:rPr>
              <a:t>only to square matrices</a:t>
            </a:r>
            <a:endParaRPr lang="fa-I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Invertible Linear Transformations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050929" cy="1676400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3733800"/>
            <a:ext cx="9296400" cy="149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039" y="5125042"/>
            <a:ext cx="6152850" cy="17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600200"/>
            <a:ext cx="1371600" cy="89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943600" cy="8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327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598370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567795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4517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562600" cy="189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2465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399"/>
            <a:ext cx="4191000" cy="92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58834"/>
            <a:ext cx="10668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4230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562600" cy="5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1890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 a square upper triangular matrix invertible?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124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 a square lower triangular matrix invertible?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55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971800"/>
            <a:ext cx="413241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PARTITIONED MATRICES</a:t>
            </a:r>
            <a:endParaRPr lang="fa-I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7066651" cy="1610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014" y="3581400"/>
            <a:ext cx="7086600" cy="9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876800"/>
            <a:ext cx="6019800" cy="7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Matrices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3762900" cy="799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30331"/>
            <a:ext cx="2339100" cy="596496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236106" y="1930331"/>
            <a:ext cx="1755494" cy="926627"/>
          </a:xfrm>
          <a:prstGeom prst="wedgeEllipseCallout">
            <a:avLst>
              <a:gd name="adj1" fmla="val -74798"/>
              <a:gd name="adj2" fmla="val -2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Partitioned or block Matrix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61440"/>
            <a:ext cx="5085000" cy="1066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700" y="4800600"/>
            <a:ext cx="2491650" cy="10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2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block matrices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213537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matrices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are the same size and are partitioned in exactly the same way,</a:t>
            </a:r>
          </a:p>
          <a:p>
            <a:r>
              <a:rPr lang="en-US" dirty="0">
                <a:latin typeface="Times-Roman"/>
              </a:rPr>
              <a:t>then it is natural to make the same partition of the ordinary matrix sum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MT2SYT"/>
              </a:rPr>
              <a:t>+ </a:t>
            </a:r>
            <a:r>
              <a:rPr lang="en-US" dirty="0">
                <a:latin typeface="MT2MIT"/>
              </a:rPr>
              <a:t>B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Addition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906" y="303811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Georgia" panose="02040502050405020303" pitchFamily="18" charset="0"/>
              </a:rPr>
              <a:t>Multiplication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Partitioned matrices can be multiplied by the usual row–column rule as if the block</a:t>
            </a:r>
          </a:p>
          <a:p>
            <a:r>
              <a:rPr lang="en-US" dirty="0">
                <a:latin typeface="Times-Roman"/>
              </a:rPr>
              <a:t>entries were scalars, provided that for a product </a:t>
            </a:r>
            <a:r>
              <a:rPr lang="en-US" dirty="0">
                <a:latin typeface="MT2MIT"/>
              </a:rPr>
              <a:t>AB</a:t>
            </a:r>
            <a:r>
              <a:rPr lang="en-US" dirty="0">
                <a:latin typeface="Times-Roman"/>
              </a:rPr>
              <a:t>, the column partition of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Times-Roman"/>
              </a:rPr>
              <a:t>matches the </a:t>
            </a:r>
            <a:r>
              <a:rPr lang="en-US" dirty="0">
                <a:latin typeface="Times-Roman"/>
              </a:rPr>
              <a:t>row partition of </a:t>
            </a:r>
            <a:r>
              <a:rPr lang="en-US" dirty="0">
                <a:latin typeface="MT2MIT"/>
              </a:rPr>
              <a:t>B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32920"/>
            <a:ext cx="2686699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783969"/>
            <a:ext cx="1779750" cy="7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6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60225"/>
            <a:ext cx="3915450" cy="1053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752600"/>
            <a:ext cx="10262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95238"/>
            <a:ext cx="2288250" cy="13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0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610500" cy="13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9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8" y="1676400"/>
            <a:ext cx="8491951" cy="2220996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306908" y="4038600"/>
            <a:ext cx="1371600" cy="762000"/>
          </a:xfrm>
          <a:prstGeom prst="cloudCallout">
            <a:avLst>
              <a:gd name="adj1" fmla="val 64788"/>
              <a:gd name="adj2" fmla="val -113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proof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613398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Altinbus</a:t>
            </a:r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38953" y="16002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block diagonal matrix </a:t>
            </a:r>
            <a:r>
              <a:rPr lang="en-US" dirty="0">
                <a:latin typeface="Times-Roman"/>
              </a:rPr>
              <a:t>is a partitioned matrix with zero blocks off the main</a:t>
            </a:r>
          </a:p>
          <a:p>
            <a:r>
              <a:rPr lang="en-US" dirty="0">
                <a:latin typeface="Times-Roman"/>
              </a:rPr>
              <a:t>diagonal (of blocks). Such a matrix is invertible if and only if each block on the diagonal</a:t>
            </a:r>
          </a:p>
          <a:p>
            <a:r>
              <a:rPr lang="en-US" dirty="0">
                <a:latin typeface="Times-Roman"/>
              </a:rPr>
              <a:t>is invertible.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7636"/>
            <a:ext cx="508500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750722"/>
            <a:ext cx="1830600" cy="2538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312420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3" y="4103422"/>
            <a:ext cx="3915450" cy="304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03" y="4169291"/>
            <a:ext cx="2847600" cy="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5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4220550" cy="507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42205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9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438400"/>
            <a:ext cx="388952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Matrix Factorization</a:t>
            </a:r>
            <a:endParaRPr lang="fa-I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17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factorization </a:t>
            </a:r>
            <a:r>
              <a:rPr lang="en-US" dirty="0">
                <a:latin typeface="Times-Roman"/>
              </a:rPr>
              <a:t>of a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is an equation that expresses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as a product of two or </a:t>
            </a:r>
            <a:r>
              <a:rPr lang="en-US" dirty="0" smtClean="0">
                <a:latin typeface="Times-Roman"/>
              </a:rPr>
              <a:t>more matrices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6" y="2573243"/>
            <a:ext cx="7696200" cy="168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3" y="4422351"/>
            <a:ext cx="7593530" cy="827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0" y="5411229"/>
            <a:ext cx="7351651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1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86868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-Roman"/>
              </a:rPr>
              <a:t>it is more efficient to solve the first equation in sequence </a:t>
            </a:r>
            <a:r>
              <a:rPr lang="en-US" dirty="0" smtClean="0">
                <a:solidFill>
                  <a:srgbClr val="C00000"/>
                </a:solidFill>
                <a:latin typeface="Times-Roman"/>
              </a:rPr>
              <a:t>by row 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reduction and obtain an LU factorization of 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A 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at the same time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96733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assume that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is an </a:t>
            </a:r>
            <a:r>
              <a:rPr lang="en-US" dirty="0" smtClean="0">
                <a:latin typeface="MT2MIT"/>
              </a:rPr>
              <a:t>m*n </a:t>
            </a:r>
            <a:r>
              <a:rPr lang="en-US" dirty="0">
                <a:latin typeface="Times-Roman"/>
              </a:rPr>
              <a:t>matrix that can be row reduced to echelon form</a:t>
            </a:r>
            <a:r>
              <a:rPr lang="en-US" dirty="0" smtClean="0">
                <a:latin typeface="Times-Roman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Times-Italic"/>
              </a:rPr>
              <a:t>without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row interchanges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50" y="4724400"/>
            <a:ext cx="4169700" cy="1345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00" y="3877425"/>
            <a:ext cx="711900" cy="228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00913"/>
            <a:ext cx="3152700" cy="228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229505"/>
            <a:ext cx="2796750" cy="2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6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6858000" cy="1520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505200"/>
            <a:ext cx="6400800" cy="24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2133600" y="1600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-Roman"/>
              </a:rPr>
              <a:t>why they are </a:t>
            </a:r>
            <a:r>
              <a:rPr lang="en-US" dirty="0" smtClean="0">
                <a:solidFill>
                  <a:srgbClr val="FF0000"/>
                </a:solidFill>
                <a:latin typeface="Times-Roman"/>
              </a:rPr>
              <a:t>so useful?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66" y="2438400"/>
            <a:ext cx="761715" cy="24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15987"/>
            <a:ext cx="1031592" cy="271021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2286000" y="2377426"/>
            <a:ext cx="457200" cy="336477"/>
          </a:xfrm>
          <a:prstGeom prst="striped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Striped Right Arrow 7"/>
          <p:cNvSpPr/>
          <p:nvPr/>
        </p:nvSpPr>
        <p:spPr>
          <a:xfrm>
            <a:off x="4572000" y="2415987"/>
            <a:ext cx="457200" cy="336477"/>
          </a:xfrm>
          <a:prstGeom prst="striped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59" y="2387874"/>
            <a:ext cx="914400" cy="326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900" y="2752303"/>
            <a:ext cx="1715700" cy="1320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492" y="4199654"/>
            <a:ext cx="5291574" cy="3258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25" y="4626465"/>
            <a:ext cx="6864750" cy="18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8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7119000" cy="2525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" y="4201990"/>
            <a:ext cx="3508650" cy="1066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96" y="420298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50" y="5410200"/>
            <a:ext cx="3305250" cy="1078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186" y="5410200"/>
            <a:ext cx="3508650" cy="11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row reduction of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to an echelon form </a:t>
            </a:r>
            <a:r>
              <a:rPr lang="en-US" dirty="0">
                <a:latin typeface="MT2MIT"/>
              </a:rPr>
              <a:t>U </a:t>
            </a:r>
            <a:r>
              <a:rPr lang="en-US" dirty="0">
                <a:latin typeface="Times-Roman"/>
              </a:rPr>
              <a:t>amounts </a:t>
            </a:r>
            <a:r>
              <a:rPr lang="en-US" dirty="0" smtClean="0">
                <a:latin typeface="Times-Roman"/>
              </a:rPr>
              <a:t>to an </a:t>
            </a:r>
            <a:r>
              <a:rPr lang="en-US" dirty="0">
                <a:latin typeface="Times-Roman"/>
              </a:rPr>
              <a:t>LU factorization because it produces </a:t>
            </a:r>
            <a:r>
              <a:rPr lang="en-US" dirty="0">
                <a:latin typeface="MT2MIT"/>
              </a:rPr>
              <a:t>L </a:t>
            </a:r>
            <a:r>
              <a:rPr lang="en-US" dirty="0">
                <a:latin typeface="Times-Roman"/>
              </a:rPr>
              <a:t>with essentially no extra work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272143" y="2595265"/>
            <a:ext cx="3009157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LU Factorization Algorithm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Suppose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can be reduced to an echelon form </a:t>
            </a:r>
            <a:r>
              <a:rPr lang="en-US" dirty="0">
                <a:latin typeface="MT2MIT"/>
              </a:rPr>
              <a:t>U </a:t>
            </a:r>
            <a:r>
              <a:rPr lang="en-US" dirty="0">
                <a:latin typeface="Times-Roman"/>
              </a:rPr>
              <a:t>using only row replacements that add </a:t>
            </a:r>
            <a:r>
              <a:rPr lang="en-US" dirty="0" smtClean="0">
                <a:latin typeface="Times-Roman"/>
              </a:rPr>
              <a:t>a multiple </a:t>
            </a:r>
            <a:r>
              <a:rPr lang="en-US" dirty="0">
                <a:latin typeface="Times-Roman"/>
              </a:rPr>
              <a:t>of one row to another row </a:t>
            </a:r>
            <a:r>
              <a:rPr lang="en-US" i="1" dirty="0">
                <a:latin typeface="Times-Italic"/>
              </a:rPr>
              <a:t>below </a:t>
            </a:r>
            <a:r>
              <a:rPr lang="en-US" i="1" dirty="0" smtClean="0">
                <a:latin typeface="Times-Italic"/>
              </a:rPr>
              <a:t>it</a:t>
            </a:r>
          </a:p>
          <a:p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81000" y="3731567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there exist unit lower </a:t>
            </a:r>
            <a:r>
              <a:rPr lang="en-US" dirty="0" smtClean="0">
                <a:latin typeface="Times-Roman"/>
              </a:rPr>
              <a:t>triangular elementary </a:t>
            </a:r>
            <a:r>
              <a:rPr lang="en-US" dirty="0">
                <a:latin typeface="Times-Roman"/>
              </a:rPr>
              <a:t>matrices </a:t>
            </a:r>
            <a:r>
              <a:rPr lang="en-US" dirty="0">
                <a:latin typeface="MT2MIT"/>
              </a:rPr>
              <a:t>E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: : : ;E</a:t>
            </a:r>
            <a:r>
              <a:rPr lang="en-US" sz="800" dirty="0">
                <a:latin typeface="MT2MIT"/>
              </a:rPr>
              <a:t>p </a:t>
            </a:r>
            <a:r>
              <a:rPr lang="en-US" dirty="0">
                <a:latin typeface="Times-Roman"/>
              </a:rPr>
              <a:t>such that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622" y="4222498"/>
            <a:ext cx="2178973" cy="561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906065"/>
            <a:ext cx="3448167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16" y="5699799"/>
            <a:ext cx="2415167" cy="5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1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row operations </a:t>
            </a:r>
            <a:r>
              <a:rPr lang="en-US" dirty="0" smtClean="0">
                <a:latin typeface="Times-Roman"/>
              </a:rPr>
              <a:t>which </a:t>
            </a:r>
            <a:r>
              <a:rPr lang="en-US" dirty="0">
                <a:latin typeface="Times-Roman"/>
              </a:rPr>
              <a:t>reduce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to </a:t>
            </a:r>
            <a:r>
              <a:rPr lang="en-US" dirty="0">
                <a:latin typeface="MT2MIT"/>
              </a:rPr>
              <a:t>U</a:t>
            </a:r>
            <a:r>
              <a:rPr lang="en-US" dirty="0">
                <a:latin typeface="Times-Roman"/>
              </a:rPr>
              <a:t>, also </a:t>
            </a:r>
            <a:r>
              <a:rPr lang="en-US" dirty="0" smtClean="0">
                <a:latin typeface="Times-Roman"/>
              </a:rPr>
              <a:t>reduce </a:t>
            </a:r>
            <a:r>
              <a:rPr lang="en-US" dirty="0" smtClean="0">
                <a:latin typeface="MT2MIT"/>
              </a:rPr>
              <a:t>L </a:t>
            </a:r>
            <a:r>
              <a:rPr lang="en-US" dirty="0">
                <a:latin typeface="Times-Roman"/>
              </a:rPr>
              <a:t>in equation </a:t>
            </a:r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MT2MIT"/>
              </a:rPr>
              <a:t>I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77575"/>
            <a:ext cx="4843029" cy="35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3" y="3158054"/>
            <a:ext cx="836361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5034150" cy="1446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544" y="3083023"/>
            <a:ext cx="2796750" cy="1066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28" y="3125796"/>
            <a:ext cx="2898450" cy="105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3" y="4201602"/>
            <a:ext cx="5644350" cy="1066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950" y="3206184"/>
            <a:ext cx="2339100" cy="11168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60500" y="15663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The first column of </a:t>
            </a:r>
            <a:r>
              <a:rPr lang="en-US" dirty="0">
                <a:latin typeface="MT2MIT"/>
              </a:rPr>
              <a:t>L </a:t>
            </a:r>
            <a:r>
              <a:rPr lang="en-US" dirty="0">
                <a:latin typeface="Times-Roman"/>
              </a:rPr>
              <a:t>is the first</a:t>
            </a:r>
          </a:p>
          <a:p>
            <a:r>
              <a:rPr lang="en-US" dirty="0">
                <a:latin typeface="Times-Roman"/>
              </a:rPr>
              <a:t>column of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divided by the top pivot entry:</a:t>
            </a:r>
            <a:endParaRPr lang="fa-I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381" y="5029200"/>
            <a:ext cx="2339100" cy="112953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926081" y="4423763"/>
            <a:ext cx="549700" cy="457200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66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3356100" cy="1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7162800" cy="738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399" y="2627326"/>
            <a:ext cx="7162801" cy="649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3218214"/>
            <a:ext cx="5562600" cy="133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321" y="5161037"/>
            <a:ext cx="7032279" cy="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1" y="1680051"/>
            <a:ext cx="6705600" cy="1212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743200"/>
            <a:ext cx="6459600" cy="1974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094" y="4718170"/>
            <a:ext cx="7086599" cy="19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659969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599385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038600"/>
            <a:ext cx="42012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495800"/>
            <a:ext cx="370557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5791200"/>
            <a:ext cx="665813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29140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2301039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343400"/>
            <a:ext cx="659792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3261</TotalTime>
  <Words>606</Words>
  <Application>Microsoft Office PowerPoint</Application>
  <PresentationFormat>On-screen Show (4:3)</PresentationFormat>
  <Paragraphs>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Calibri</vt:lpstr>
      <vt:lpstr>Georgia</vt:lpstr>
      <vt:lpstr>ITCFranklinGothicStd-MdCd-Identity-H</vt:lpstr>
      <vt:lpstr>MT2MIT</vt:lpstr>
      <vt:lpstr>MT2SYT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Matrix Algebra  </vt:lpstr>
      <vt:lpstr>Matrix operation</vt:lpstr>
      <vt:lpstr>Matrix operation</vt:lpstr>
      <vt:lpstr>Matrix operation</vt:lpstr>
      <vt:lpstr>Matrix operation</vt:lpstr>
      <vt:lpstr>Matrix Multiplication</vt:lpstr>
      <vt:lpstr>Matrix Multiplication</vt:lpstr>
      <vt:lpstr>Example</vt:lpstr>
      <vt:lpstr>PowerPoint Presentation</vt:lpstr>
      <vt:lpstr>PowerPoint Presentation</vt:lpstr>
      <vt:lpstr>Square matrices, Matrix powers</vt:lpstr>
      <vt:lpstr>Transpose of a matrix</vt:lpstr>
      <vt:lpstr>Transpose of a matrix</vt:lpstr>
      <vt:lpstr>INVERSE OF A MATRIX</vt:lpstr>
      <vt:lpstr>Inverse of a matrix</vt:lpstr>
      <vt:lpstr>Introduction</vt:lpstr>
      <vt:lpstr>Inverse of a matrix</vt:lpstr>
      <vt:lpstr>Matrix inverse - the 2*2 case</vt:lpstr>
      <vt:lpstr>example</vt:lpstr>
      <vt:lpstr>Matrix inverse - Properties</vt:lpstr>
      <vt:lpstr>Theorem</vt:lpstr>
      <vt:lpstr>PowerPoint Presentation</vt:lpstr>
      <vt:lpstr>Elementary Matrices</vt:lpstr>
      <vt:lpstr>Elementary Matrices</vt:lpstr>
      <vt:lpstr>Example</vt:lpstr>
      <vt:lpstr>Theorem</vt:lpstr>
      <vt:lpstr>Example</vt:lpstr>
      <vt:lpstr>Another View of Matrix Inversion</vt:lpstr>
      <vt:lpstr>PowerPoint Presentation</vt:lpstr>
      <vt:lpstr>Theorem</vt:lpstr>
      <vt:lpstr>PowerPoint Presentation</vt:lpstr>
      <vt:lpstr>Invertible Linear Transformations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Partitioned Matrices</vt:lpstr>
      <vt:lpstr>Operations on block matrices</vt:lpstr>
      <vt:lpstr>Partitioned Matrices</vt:lpstr>
      <vt:lpstr>Example</vt:lpstr>
      <vt:lpstr>Block Matrices</vt:lpstr>
      <vt:lpstr>Altinbus </vt:lpstr>
      <vt:lpstr>example</vt:lpstr>
      <vt:lpstr>PowerPoint Presentation</vt:lpstr>
      <vt:lpstr>Matrix Factorization</vt:lpstr>
      <vt:lpstr>Matrix Factorization</vt:lpstr>
      <vt:lpstr>Matrix Factorization</vt:lpstr>
      <vt:lpstr>example</vt:lpstr>
      <vt:lpstr>LU decomposition</vt:lpstr>
      <vt:lpstr>LU Decomposition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225</cp:revision>
  <dcterms:created xsi:type="dcterms:W3CDTF">2013-12-02T05:13:57Z</dcterms:created>
  <dcterms:modified xsi:type="dcterms:W3CDTF">2018-03-04T12:15:28Z</dcterms:modified>
</cp:coreProperties>
</file>