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2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4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9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2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970DE-8899-4318-8C21-835FEA6B9C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B49CAD-0525-4882-A0E0-18F188A7A8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26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A829-C712-88AD-2623-5E96CC0D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248" y="3538728"/>
            <a:ext cx="9747504" cy="546148"/>
          </a:xfrm>
        </p:spPr>
        <p:txBody>
          <a:bodyPr>
            <a:normAutofit/>
          </a:bodyPr>
          <a:lstStyle/>
          <a:p>
            <a:pPr algn="ctr" rtl="1"/>
            <a:r>
              <a:rPr lang="fa-IR" sz="32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تعریف فونت در بخش 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Style</a:t>
            </a:r>
            <a:endParaRPr lang="en-US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E6A05-846F-153C-E8D0-5126698A0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Lotus" panose="00000400000000000000" pitchFamily="2" charset="-78"/>
              </a:rPr>
              <a:t>محمد حسین معینیان – 810303062</a:t>
            </a:r>
          </a:p>
          <a:p>
            <a:pPr algn="ctr" rtl="1"/>
            <a:r>
              <a:rPr lang="fa-IR" dirty="0">
                <a:solidFill>
                  <a:schemeClr val="accent1">
                    <a:lumMod val="50000"/>
                  </a:schemeClr>
                </a:solidFill>
                <a:cs typeface="B Lotus" panose="00000400000000000000" pitchFamily="2" charset="-78"/>
              </a:rPr>
              <a:t>استاد مربوطه : دکتر زارع</a:t>
            </a:r>
            <a:endParaRPr lang="en-US" dirty="0">
              <a:solidFill>
                <a:schemeClr val="accent1">
                  <a:lumMod val="50000"/>
                </a:schemeClr>
              </a:solidFill>
              <a:cs typeface="B Lotus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A2A44-78D7-07A6-EF1B-07F22D43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31" y="942085"/>
            <a:ext cx="1710295" cy="171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C9041-CBFB-41D6-7647-F828031A7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534" y="1050115"/>
            <a:ext cx="2060194" cy="16022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80BE04-0730-ADB1-A994-6A4F5FB705FB}"/>
              </a:ext>
            </a:extLst>
          </p:cNvPr>
          <p:cNvSpPr txBox="1">
            <a:spLocks/>
          </p:cNvSpPr>
          <p:nvPr/>
        </p:nvSpPr>
        <p:spPr>
          <a:xfrm>
            <a:off x="3630168" y="1211798"/>
            <a:ext cx="4681728" cy="1170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800" dirty="0">
                <a:solidFill>
                  <a:srgbClr val="000000"/>
                </a:solidFill>
                <a:effectLst/>
                <a:latin typeface="B Lotus" panose="00000400000000000000" pitchFamily="2" charset="-78"/>
                <a:ea typeface="Calibri" panose="020F0502020204030204" pitchFamily="34" charset="0"/>
                <a:cs typeface="B Lotus" panose="00000400000000000000" pitchFamily="2" charset="-78"/>
              </a:rPr>
              <a:t>دانشگاه تهران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ct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800" dirty="0">
                <a:solidFill>
                  <a:srgbClr val="000000"/>
                </a:solidFill>
                <a:effectLst/>
                <a:latin typeface="B Lotus" panose="00000400000000000000" pitchFamily="2" charset="-78"/>
                <a:ea typeface="Calibri" panose="020F0502020204030204" pitchFamily="34" charset="0"/>
                <a:cs typeface="B Lotus" panose="00000400000000000000" pitchFamily="2" charset="-78"/>
              </a:rPr>
              <a:t>پردیس دانشکده های فنی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ctr">
              <a:buNone/>
            </a:pPr>
            <a:r>
              <a:rPr lang="ar-SA" sz="1800" dirty="0">
                <a:solidFill>
                  <a:srgbClr val="000000"/>
                </a:solidFill>
                <a:effectLst/>
                <a:latin typeface="B Lotus" panose="00000400000000000000" pitchFamily="2" charset="-78"/>
                <a:ea typeface="Calibri" panose="020F0502020204030204" pitchFamily="34" charset="0"/>
                <a:cs typeface="B Lotus" panose="00000400000000000000" pitchFamily="2" charset="-78"/>
              </a:rPr>
              <a:t>دانشکده مهندسی نقشه برداری و اطلاعات مکانی</a:t>
            </a:r>
            <a:endParaRPr lang="en-US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0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A03D-0683-88FD-1FF7-CFA93305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Lotus" panose="00000400000000000000" pitchFamily="2" charset="-78"/>
              </a:rPr>
              <a:t>پیش‌نمایش با </a:t>
            </a:r>
            <a:r>
              <a:rPr lang="en-US" sz="3600" b="1" dirty="0">
                <a:cs typeface="B Lotus" panose="00000400000000000000" pitchFamily="2" charset="-78"/>
              </a:rPr>
              <a:t>WMS </a:t>
            </a:r>
            <a:r>
              <a:rPr lang="fa-IR" sz="3600" b="1" dirty="0">
                <a:cs typeface="B Lotus" panose="00000400000000000000" pitchFamily="2" charset="-78"/>
              </a:rPr>
              <a:t> یا </a:t>
            </a:r>
            <a:r>
              <a:rPr lang="en-US" sz="3600" b="1" dirty="0" err="1">
                <a:cs typeface="B Lotus" panose="00000400000000000000" pitchFamily="2" charset="-78"/>
              </a:rPr>
              <a:t>OpenLayers</a:t>
            </a:r>
            <a:br>
              <a:rPr lang="en-US" sz="3600" b="1" dirty="0">
                <a:cs typeface="B Lotus" panose="00000400000000000000" pitchFamily="2" charset="-78"/>
              </a:rPr>
            </a:br>
            <a:endParaRPr lang="en-US" sz="3600" b="1" dirty="0">
              <a:cs typeface="B Lotus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E3532-690C-F538-EA55-770ED2D1F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26" y="1974279"/>
            <a:ext cx="7944442" cy="4022725"/>
          </a:xfrm>
        </p:spPr>
      </p:pic>
    </p:spTree>
    <p:extLst>
      <p:ext uri="{BB962C8B-B14F-4D97-AF65-F5344CB8AC3E}">
        <p14:creationId xmlns:p14="http://schemas.microsoft.com/office/powerpoint/2010/main" val="1337657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275B-01DB-771C-7549-4100029F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2947"/>
            <a:ext cx="10058400" cy="1450757"/>
          </a:xfrm>
        </p:spPr>
        <p:txBody>
          <a:bodyPr>
            <a:normAutofit fontScale="90000"/>
          </a:bodyPr>
          <a:lstStyle/>
          <a:p>
            <a:pPr algn="ctr" rtl="1"/>
            <a:br>
              <a:rPr lang="fa-IR" b="1" dirty="0"/>
            </a:br>
            <a:br>
              <a:rPr lang="fa-IR" b="1" dirty="0"/>
            </a:br>
            <a:br>
              <a:rPr lang="fa-IR" b="1" dirty="0"/>
            </a:br>
            <a:r>
              <a:rPr lang="fa-IR" b="1" dirty="0"/>
              <a:t>نکات کلیدی</a:t>
            </a:r>
            <a:br>
              <a:rPr lang="fa-IR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5DCC-30D1-6474-70F3-4D0B0C70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21222"/>
            <a:ext cx="10058400" cy="4023360"/>
          </a:xfrm>
        </p:spPr>
        <p:txBody>
          <a:bodyPr/>
          <a:lstStyle/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Lotus" panose="00000400000000000000" pitchFamily="2" charset="-78"/>
              </a:rPr>
              <a:t>ترتیب المنت‌ها</a:t>
            </a:r>
            <a:r>
              <a:rPr lang="fa-IR" dirty="0">
                <a:cs typeface="B Lotus" panose="00000400000000000000" pitchFamily="2" charset="-78"/>
              </a:rPr>
              <a:t>: در </a:t>
            </a:r>
            <a:r>
              <a:rPr lang="en-US" dirty="0">
                <a:cs typeface="B Lotus" panose="00000400000000000000" pitchFamily="2" charset="-78"/>
              </a:rPr>
              <a:t>SLD، </a:t>
            </a:r>
            <a:r>
              <a:rPr lang="fa-IR" dirty="0">
                <a:cs typeface="B Lotus" panose="00000400000000000000" pitchFamily="2" charset="-78"/>
              </a:rPr>
              <a:t>ترتیب المنت‌ها در </a:t>
            </a:r>
            <a:r>
              <a:rPr lang="en-US" dirty="0" err="1">
                <a:cs typeface="B Lotus" panose="00000400000000000000" pitchFamily="2" charset="-78"/>
              </a:rPr>
              <a:t>TextSymbolizer</a:t>
            </a:r>
            <a:r>
              <a:rPr lang="en-US" dirty="0">
                <a:cs typeface="B Lotus" panose="00000400000000000000" pitchFamily="2" charset="-78"/>
              </a:rPr>
              <a:t> </a:t>
            </a:r>
            <a:r>
              <a:rPr lang="fa-IR" dirty="0">
                <a:cs typeface="B Lotus" panose="00000400000000000000" pitchFamily="2" charset="-78"/>
              </a:rPr>
              <a:t> حیاتی است.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Lotus" panose="00000400000000000000" pitchFamily="2" charset="-78"/>
              </a:rPr>
              <a:t>فونت‌ها</a:t>
            </a:r>
            <a:r>
              <a:rPr lang="fa-IR" dirty="0">
                <a:cs typeface="B Lotus" panose="00000400000000000000" pitchFamily="2" charset="-78"/>
              </a:rPr>
              <a:t>: فونت‌های استفاده‌شده باید روی سرور </a:t>
            </a:r>
            <a:r>
              <a:rPr lang="en-US" dirty="0" err="1">
                <a:cs typeface="B Lotus" panose="00000400000000000000" pitchFamily="2" charset="-78"/>
              </a:rPr>
              <a:t>GeoServer</a:t>
            </a:r>
            <a:r>
              <a:rPr lang="en-US" dirty="0">
                <a:cs typeface="B Lotus" panose="00000400000000000000" pitchFamily="2" charset="-78"/>
              </a:rPr>
              <a:t> </a:t>
            </a:r>
            <a:r>
              <a:rPr lang="fa-IR" dirty="0">
                <a:cs typeface="B Lotus" panose="00000400000000000000" pitchFamily="2" charset="-78"/>
              </a:rPr>
              <a:t> نصب باشند.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Lotus" panose="00000400000000000000" pitchFamily="2" charset="-78"/>
              </a:rPr>
              <a:t>هاله </a:t>
            </a:r>
            <a:r>
              <a:rPr lang="en-US" b="1" dirty="0">
                <a:cs typeface="B Lotus" panose="00000400000000000000" pitchFamily="2" charset="-78"/>
              </a:rPr>
              <a:t>Halo</a:t>
            </a:r>
            <a:r>
              <a:rPr lang="fa-IR" dirty="0">
                <a:cs typeface="B Lotus" panose="00000400000000000000" pitchFamily="2" charset="-78"/>
              </a:rPr>
              <a:t> : هاله سفید خوانایی برچسب‌ها را بهبود می‌دهد.</a:t>
            </a:r>
          </a:p>
          <a:p>
            <a:pPr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b="1" dirty="0">
                <a:cs typeface="B Lotus" panose="00000400000000000000" pitchFamily="2" charset="-78"/>
              </a:rPr>
              <a:t>دیباگ</a:t>
            </a:r>
            <a:r>
              <a:rPr lang="fa-IR" dirty="0">
                <a:cs typeface="B Lotus" panose="00000400000000000000" pitchFamily="2" charset="-78"/>
              </a:rPr>
              <a:t>: خطاهای </a:t>
            </a:r>
            <a:r>
              <a:rPr lang="en-US" dirty="0">
                <a:cs typeface="B Lotus" panose="00000400000000000000" pitchFamily="2" charset="-78"/>
              </a:rPr>
              <a:t>SLD </a:t>
            </a:r>
            <a:r>
              <a:rPr lang="fa-IR" dirty="0">
                <a:cs typeface="B Lotus" panose="00000400000000000000" pitchFamily="2" charset="-78"/>
              </a:rPr>
              <a:t> را با بررسی ترتیب المنت‌ها و فضای نامی رفع کنید.</a:t>
            </a:r>
          </a:p>
          <a:p>
            <a:pPr marL="0" indent="0" algn="r">
              <a:buNone/>
            </a:pPr>
            <a:endParaRPr lang="en-US" dirty="0"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352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845E-5987-0626-EE30-373AE206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منابع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0AE2-D90E-33B6-A6F1-3F8156E31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25894"/>
            <a:ext cx="10058400" cy="102548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GeoServer</a:t>
            </a:r>
            <a:r>
              <a:rPr lang="en-US" dirty="0"/>
              <a:t> Documentation: SLD Styling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OGC SLD 1.0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91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21A9-2539-D4CE-7A92-579E2AC1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27263"/>
            <a:ext cx="10058400" cy="636941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b="1" dirty="0" err="1"/>
              <a:t>GeoServer</a:t>
            </a:r>
            <a:r>
              <a:rPr lang="en-US" b="1" dirty="0"/>
              <a:t> </a:t>
            </a:r>
            <a:r>
              <a:rPr lang="fa-IR" b="1" dirty="0"/>
              <a:t> چیست ؟</a:t>
            </a:r>
            <a:br>
              <a:rPr lang="fa-IR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7C9E-DE19-9983-F1F7-23FBAAB9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92622"/>
            <a:ext cx="10058400" cy="1217506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en-US" dirty="0" err="1"/>
              <a:t>GeoServer</a:t>
            </a:r>
            <a:r>
              <a:rPr lang="en-US" dirty="0"/>
              <a:t> </a:t>
            </a:r>
            <a:r>
              <a:rPr lang="fa-IR" dirty="0"/>
              <a:t> یک سرور متن‌باز مبتنی بر </a:t>
            </a:r>
            <a:r>
              <a:rPr lang="en-US" dirty="0"/>
              <a:t>Java</a:t>
            </a:r>
            <a:r>
              <a:rPr lang="fa-IR" dirty="0"/>
              <a:t> برای انتشار و مدیریت داده‌های جغرافیایی است.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/>
              <a:t>از استانداردهای </a:t>
            </a:r>
            <a:r>
              <a:rPr lang="en-US" dirty="0"/>
              <a:t>OGC </a:t>
            </a:r>
            <a:r>
              <a:rPr lang="fa-IR" dirty="0"/>
              <a:t> مانند </a:t>
            </a:r>
            <a:r>
              <a:rPr lang="en-US" dirty="0"/>
              <a:t>WMS</a:t>
            </a:r>
            <a:r>
              <a:rPr lang="fa-IR" dirty="0"/>
              <a:t> </a:t>
            </a:r>
            <a:r>
              <a:rPr lang="en-US" dirty="0"/>
              <a:t>، WFS </a:t>
            </a:r>
            <a:r>
              <a:rPr lang="fa-IR" dirty="0"/>
              <a:t> پشتیبانی می‌کند و برای نمایش نقشه‌ها در وب استفاده می‌شود.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en-US" b="1" dirty="0"/>
              <a:t>SLD (Styled Layer Descriptor)</a:t>
            </a:r>
            <a:r>
              <a:rPr lang="en-US" dirty="0"/>
              <a:t> </a:t>
            </a:r>
            <a:r>
              <a:rPr lang="fa-IR" dirty="0"/>
              <a:t> : استانداردی برای تعریف استایل لایه‌های جغرافیایی در </a:t>
            </a:r>
            <a:r>
              <a:rPr lang="en-US" dirty="0" err="1"/>
              <a:t>GeoServer</a:t>
            </a:r>
            <a:r>
              <a:rPr lang="fa-IR" dirty="0"/>
              <a:t>.</a:t>
            </a:r>
            <a:endParaRPr lang="en-US" dirty="0"/>
          </a:p>
          <a:p>
            <a:pPr algn="r" rt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GeoServer - OSGeo">
            <a:extLst>
              <a:ext uri="{FF2B5EF4-FFF2-40B4-BE49-F238E27FC236}">
                <a16:creationId xmlns:a16="http://schemas.microsoft.com/office/drawing/2014/main" id="{9120ACE2-CD84-4329-B0C5-850B94252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14" y="3547873"/>
            <a:ext cx="4700397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11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50D1-375F-82B8-D13C-D7EE1368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5515"/>
            <a:ext cx="10058400" cy="1450757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/>
              <a:t>تعریف فونت در </a:t>
            </a:r>
            <a:r>
              <a:rPr lang="en-US" sz="4000" b="1" dirty="0"/>
              <a:t>SLD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B5D8-F54C-1176-4E06-ABF70E0B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1002"/>
            <a:ext cx="10058400" cy="402336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§"/>
            </a:pPr>
            <a:r>
              <a:rPr lang="fa-IR" dirty="0">
                <a:cs typeface="B Lotus" panose="00000400000000000000" pitchFamily="2" charset="-78"/>
              </a:rPr>
              <a:t>فونت‌ها در بخش </a:t>
            </a:r>
            <a:r>
              <a:rPr lang="en-US" b="1" dirty="0" err="1">
                <a:cs typeface="B Lotus" panose="00000400000000000000" pitchFamily="2" charset="-78"/>
              </a:rPr>
              <a:t>TextSymbolizer</a:t>
            </a:r>
            <a:r>
              <a:rPr lang="en-US" dirty="0">
                <a:cs typeface="B Lotus" panose="00000400000000000000" pitchFamily="2" charset="-78"/>
              </a:rPr>
              <a:t> </a:t>
            </a:r>
            <a:r>
              <a:rPr lang="fa-IR" dirty="0">
                <a:cs typeface="B Lotus" panose="00000400000000000000" pitchFamily="2" charset="-78"/>
              </a:rPr>
              <a:t> از فایل </a:t>
            </a:r>
            <a:r>
              <a:rPr lang="en-US" dirty="0">
                <a:cs typeface="B Lotus" panose="00000400000000000000" pitchFamily="2" charset="-78"/>
              </a:rPr>
              <a:t>SLD </a:t>
            </a:r>
            <a:r>
              <a:rPr lang="fa-IR" dirty="0">
                <a:cs typeface="B Lotus" panose="00000400000000000000" pitchFamily="2" charset="-78"/>
              </a:rPr>
              <a:t> برای استایل‌دهی به برچسب‌ها تعریف می‌شوند.</a:t>
            </a:r>
          </a:p>
          <a:p>
            <a:pPr algn="r" rtl="1">
              <a:buFont typeface="Wingdings" panose="05000000000000000000" pitchFamily="2" charset="2"/>
              <a:buChar char="§"/>
            </a:pPr>
            <a:r>
              <a:rPr lang="fa-IR" dirty="0">
                <a:cs typeface="B Lotus" panose="00000400000000000000" pitchFamily="2" charset="-78"/>
              </a:rPr>
              <a:t>ویژگی‌های کلیدی فونت:</a:t>
            </a:r>
          </a:p>
          <a:p>
            <a:pPr algn="r" rt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5D9FB-A1A2-BBE8-3BEE-A0B510AE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2594" y="2963418"/>
            <a:ext cx="12428274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font-family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نوع فونت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مثل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Arial، Tahoma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Lotus" panose="00000400000000000000" pitchFamily="2" charset="-78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font-size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اندازه فونت (بر حسب پیکسل یا واحدهای دیگر)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font-weight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وزن فونت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(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normal، bold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Lotus" panose="00000400000000000000" pitchFamily="2" charset="-78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font-style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سبک فونت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 normal، italic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Lotus" panose="00000400000000000000" pitchFamily="2" charset="-78"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Lotus" panose="00000400000000000000" pitchFamily="2" charset="-7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B971-AA2E-69D0-65DD-487963E7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52" y="1493611"/>
            <a:ext cx="10058400" cy="710093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4400" b="1" dirty="0"/>
              <a:t>مثال کد </a:t>
            </a:r>
            <a:r>
              <a:rPr lang="en-US" sz="4400" b="1" dirty="0"/>
              <a:t>SLD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005B2-FDFB-75E1-97FD-D49EDEE9B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152" y="794195"/>
            <a:ext cx="6675120" cy="402272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8DC7CE-1C4A-37B0-D3F8-26771474647A}"/>
              </a:ext>
            </a:extLst>
          </p:cNvPr>
          <p:cNvSpPr txBox="1">
            <a:spLocks/>
          </p:cNvSpPr>
          <p:nvPr/>
        </p:nvSpPr>
        <p:spPr>
          <a:xfrm>
            <a:off x="1359408" y="5117818"/>
            <a:ext cx="10058400" cy="49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1600" dirty="0"/>
              <a:t>این کد برچسب‌هایی با فونت </a:t>
            </a:r>
            <a:r>
              <a:rPr lang="en-US" sz="1600" dirty="0"/>
              <a:t>Arial، </a:t>
            </a:r>
            <a:r>
              <a:rPr lang="fa-IR" sz="1600" dirty="0"/>
              <a:t>اندازه 14 پیکسل، وزن </a:t>
            </a:r>
            <a:r>
              <a:rPr lang="en-US" sz="1600" dirty="0"/>
              <a:t>bold </a:t>
            </a:r>
            <a:r>
              <a:rPr lang="fa-IR" sz="1600" dirty="0"/>
              <a:t> و رنگ مشکی با هاله سفید ایجاد می‌کند.</a:t>
            </a:r>
          </a:p>
        </p:txBody>
      </p:sp>
    </p:spTree>
    <p:extLst>
      <p:ext uri="{BB962C8B-B14F-4D97-AF65-F5344CB8AC3E}">
        <p14:creationId xmlns:p14="http://schemas.microsoft.com/office/powerpoint/2010/main" val="3994929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A0C07-B184-63CE-DCD9-495B8F923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BDC1-A884-3E17-4151-81A12B62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499" y="3310128"/>
            <a:ext cx="9747504" cy="2596896"/>
          </a:xfrm>
        </p:spPr>
        <p:txBody>
          <a:bodyPr>
            <a:normAutofit/>
          </a:bodyPr>
          <a:lstStyle/>
          <a:p>
            <a:pPr algn="ctr" rtl="1"/>
            <a:r>
              <a:rPr lang="fa-IR" sz="3200" b="1" dirty="0">
                <a:solidFill>
                  <a:srgbClr val="002060"/>
                </a:solidFill>
                <a:latin typeface="Arial Black" panose="020B0A04020102020204" pitchFamily="34" charset="0"/>
              </a:rPr>
              <a:t>مراحل استفاده در </a:t>
            </a:r>
            <a:r>
              <a:rPr lang="en-US" sz="3200" b="1" dirty="0" err="1">
                <a:solidFill>
                  <a:srgbClr val="002060"/>
                </a:solidFill>
                <a:latin typeface="Arial Black" panose="020B0A04020102020204" pitchFamily="34" charset="0"/>
              </a:rPr>
              <a:t>GeoServer</a:t>
            </a:r>
            <a:br>
              <a:rPr lang="en-US" sz="3200" b="1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endParaRPr lang="en-US" sz="13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91C7B33-2B9D-53D8-7911-5999FA477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6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832-9DF6-6A39-FDCF-2AF60B02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b="1" dirty="0">
                <a:cs typeface="B Lotus" panose="00000400000000000000" pitchFamily="2" charset="-78"/>
              </a:rPr>
              <a:t>ورود به پنل مدیریت </a:t>
            </a:r>
            <a:r>
              <a:rPr lang="en-US" sz="2800" b="1" dirty="0" err="1">
                <a:cs typeface="B Lotus" panose="00000400000000000000" pitchFamily="2" charset="-78"/>
              </a:rPr>
              <a:t>GeoServer</a:t>
            </a:r>
            <a:endParaRPr lang="en-US" sz="2800" b="1" dirty="0">
              <a:cs typeface="B Lotus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1C738-77F2-0DC2-C766-80820FB22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369" y="1992567"/>
            <a:ext cx="8101261" cy="4022725"/>
          </a:xfrm>
        </p:spPr>
      </p:pic>
    </p:spTree>
    <p:extLst>
      <p:ext uri="{BB962C8B-B14F-4D97-AF65-F5344CB8AC3E}">
        <p14:creationId xmlns:p14="http://schemas.microsoft.com/office/powerpoint/2010/main" val="369041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2572-DE9F-B552-4878-92359FB3B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dirty="0">
                <a:cs typeface="B Lotus" panose="00000400000000000000" pitchFamily="2" charset="-78"/>
              </a:rPr>
              <a:t>ایجاد یا ویرایش استایل در بخش </a:t>
            </a:r>
            <a:r>
              <a:rPr lang="en-US" sz="3600" b="1" dirty="0">
                <a:cs typeface="B Lotus" panose="00000400000000000000" pitchFamily="2" charset="-78"/>
              </a:rPr>
              <a:t>Styles</a:t>
            </a:r>
            <a:br>
              <a:rPr lang="en-US" sz="3600" dirty="0">
                <a:cs typeface="B Lotus" panose="00000400000000000000" pitchFamily="2" charset="-78"/>
              </a:rPr>
            </a:br>
            <a:endParaRPr lang="en-US" sz="3600" dirty="0">
              <a:cs typeface="B Lotus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D480E-2DD6-6F3E-6DD1-8B2D25353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362" y="1974279"/>
            <a:ext cx="8187276" cy="4022725"/>
          </a:xfrm>
        </p:spPr>
      </p:pic>
    </p:spTree>
    <p:extLst>
      <p:ext uri="{BB962C8B-B14F-4D97-AF65-F5344CB8AC3E}">
        <p14:creationId xmlns:p14="http://schemas.microsoft.com/office/powerpoint/2010/main" val="212844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83C7-9A70-FC25-B2EF-3AC3D34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Lotus" panose="00000400000000000000" pitchFamily="2" charset="-78"/>
              </a:rPr>
              <a:t>افزودن کد </a:t>
            </a:r>
            <a:r>
              <a:rPr lang="en-US" sz="3600" b="1" dirty="0">
                <a:cs typeface="B Lotus" panose="00000400000000000000" pitchFamily="2" charset="-78"/>
              </a:rPr>
              <a:t>SLD </a:t>
            </a:r>
            <a:r>
              <a:rPr lang="fa-IR" sz="3600" b="1" dirty="0">
                <a:cs typeface="B Lotus" panose="00000400000000000000" pitchFamily="2" charset="-78"/>
              </a:rPr>
              <a:t> در ویرایشگر استایل</a:t>
            </a:r>
            <a:br>
              <a:rPr lang="fa-IR" sz="3600" b="1" dirty="0">
                <a:cs typeface="B Lotus" panose="00000400000000000000" pitchFamily="2" charset="-78"/>
              </a:rPr>
            </a:br>
            <a:endParaRPr lang="en-US" sz="3600" b="1" dirty="0">
              <a:cs typeface="B Lotus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13E19C-2FBD-48A1-7182-1894ACBC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647" y="2010855"/>
            <a:ext cx="8032706" cy="4022725"/>
          </a:xfrm>
        </p:spPr>
      </p:pic>
    </p:spTree>
    <p:extLst>
      <p:ext uri="{BB962C8B-B14F-4D97-AF65-F5344CB8AC3E}">
        <p14:creationId xmlns:p14="http://schemas.microsoft.com/office/powerpoint/2010/main" val="363318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E1EE-C420-DF5E-8F6F-86927ACB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600" b="1" dirty="0">
                <a:cs typeface="B Lotus" panose="00000400000000000000" pitchFamily="2" charset="-78"/>
              </a:rPr>
              <a:t>اتصال استایل به لایه در بخش </a:t>
            </a:r>
            <a:r>
              <a:rPr lang="en-US" sz="3600" b="1" dirty="0">
                <a:cs typeface="B Lotus" panose="00000400000000000000" pitchFamily="2" charset="-78"/>
              </a:rPr>
              <a:t>Layers</a:t>
            </a:r>
            <a:br>
              <a:rPr lang="en-US" sz="3600" b="1" dirty="0">
                <a:cs typeface="B Lotus" panose="00000400000000000000" pitchFamily="2" charset="-78"/>
              </a:rPr>
            </a:br>
            <a:endParaRPr lang="en-US" sz="3600" b="1" dirty="0">
              <a:cs typeface="B Lotus" panose="00000400000000000000" pitchFamily="2" charset="-78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CED30-84EC-4E38-8327-4652BEDB0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656" y="1827975"/>
            <a:ext cx="7276790" cy="4161345"/>
          </a:xfrm>
        </p:spPr>
      </p:pic>
    </p:spTree>
    <p:extLst>
      <p:ext uri="{BB962C8B-B14F-4D97-AF65-F5344CB8AC3E}">
        <p14:creationId xmlns:p14="http://schemas.microsoft.com/office/powerpoint/2010/main" val="3698759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</TotalTime>
  <Words>275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 Lotus</vt:lpstr>
      <vt:lpstr>Calibri</vt:lpstr>
      <vt:lpstr>Calibri Light</vt:lpstr>
      <vt:lpstr>Times New Roman</vt:lpstr>
      <vt:lpstr>Wingdings</vt:lpstr>
      <vt:lpstr>Retrospect</vt:lpstr>
      <vt:lpstr>تعریف فونت در بخش Style</vt:lpstr>
      <vt:lpstr>GeoServer  چیست ؟ </vt:lpstr>
      <vt:lpstr>تعریف فونت در SLD </vt:lpstr>
      <vt:lpstr>مثال کد SLD </vt:lpstr>
      <vt:lpstr>مراحل استفاده در GeoServer </vt:lpstr>
      <vt:lpstr>ورود به پنل مدیریت GeoServer</vt:lpstr>
      <vt:lpstr>ایجاد یا ویرایش استایل در بخش Styles </vt:lpstr>
      <vt:lpstr>افزودن کد SLD  در ویرایشگر استایل </vt:lpstr>
      <vt:lpstr>اتصال استایل به لایه در بخش Layers </vt:lpstr>
      <vt:lpstr>پیش‌نمایش با WMS  یا OpenLayers </vt:lpstr>
      <vt:lpstr>   نکات کلیدی </vt:lpstr>
      <vt:lpstr>منابع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mmdhossein moeenian</dc:creator>
  <cp:lastModifiedBy>mmdhossein moeenian</cp:lastModifiedBy>
  <cp:revision>1</cp:revision>
  <dcterms:created xsi:type="dcterms:W3CDTF">2025-04-23T09:40:45Z</dcterms:created>
  <dcterms:modified xsi:type="dcterms:W3CDTF">2025-04-23T10:28:59Z</dcterms:modified>
</cp:coreProperties>
</file>