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8" r:id="rId10"/>
    <p:sldId id="269" r:id="rId11"/>
    <p:sldId id="273" r:id="rId12"/>
    <p:sldId id="270" r:id="rId13"/>
    <p:sldId id="271" r:id="rId14"/>
    <p:sldId id="272" r:id="rId15"/>
    <p:sldId id="266" r:id="rId16"/>
    <p:sldId id="264" r:id="rId17"/>
    <p:sldId id="267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6" autoAdjust="0"/>
    <p:restoredTop sz="94394" autoAdjust="0"/>
  </p:normalViewPr>
  <p:slideViewPr>
    <p:cSldViewPr snapToGrid="0">
      <p:cViewPr varScale="1">
        <p:scale>
          <a:sx n="81" d="100"/>
          <a:sy n="81" d="100"/>
        </p:scale>
        <p:origin x="254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3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76E8E9-0242-4079-ADF5-457F610268B5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0220A4-613E-409F-B5D1-316CF19E7428}">
      <dgm:prSet phldrT="[Text]" custT="1"/>
      <dgm:spPr/>
      <dgm:t>
        <a:bodyPr/>
        <a:lstStyle/>
        <a:p>
          <a:endParaRPr lang="en-US" sz="2400" dirty="0">
            <a:solidFill>
              <a:schemeClr val="accent3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86CDBF-F0D0-402B-849D-72AD1EF61D1C}" type="parTrans" cxnId="{AF23869D-0294-4E10-8FEF-C8FF6BE42198}">
      <dgm:prSet/>
      <dgm:spPr/>
      <dgm:t>
        <a:bodyPr/>
        <a:lstStyle/>
        <a:p>
          <a:endParaRPr lang="en-US"/>
        </a:p>
      </dgm:t>
    </dgm:pt>
    <dgm:pt modelId="{AB776B0F-F044-426D-B3FD-B3457AD62C12}" type="sibTrans" cxnId="{AF23869D-0294-4E10-8FEF-C8FF6BE42198}">
      <dgm:prSet/>
      <dgm:spPr/>
      <dgm:t>
        <a:bodyPr/>
        <a:lstStyle/>
        <a:p>
          <a:endParaRPr lang="en-US"/>
        </a:p>
      </dgm:t>
    </dgm:pt>
    <dgm:pt modelId="{A6A58243-95E3-4EFF-A667-FB70A0A7BDE2}">
      <dgm:prSet phldrT="[Text]" custT="1"/>
      <dgm:spPr/>
      <dgm:t>
        <a:bodyPr/>
        <a:lstStyle/>
        <a:p>
          <a:pPr algn="l"/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Classification of indoor nav/pos systems</a:t>
          </a:r>
        </a:p>
      </dgm:t>
    </dgm:pt>
    <dgm:pt modelId="{73488363-9AB6-4EF1-A056-FFD1959AD972}" type="parTrans" cxnId="{D9B8C1AD-0B01-4495-88E6-CF7CDA5D49DD}">
      <dgm:prSet/>
      <dgm:spPr/>
      <dgm:t>
        <a:bodyPr/>
        <a:lstStyle/>
        <a:p>
          <a:endParaRPr lang="en-US"/>
        </a:p>
      </dgm:t>
    </dgm:pt>
    <dgm:pt modelId="{5DBF5620-D48A-42DB-A06E-E1EF9B651BCE}" type="sibTrans" cxnId="{D9B8C1AD-0B01-4495-88E6-CF7CDA5D49DD}">
      <dgm:prSet/>
      <dgm:spPr/>
      <dgm:t>
        <a:bodyPr/>
        <a:lstStyle/>
        <a:p>
          <a:endParaRPr lang="en-US"/>
        </a:p>
      </dgm:t>
    </dgm:pt>
    <dgm:pt modelId="{A65E7239-6CF9-45BB-91B0-54D6B87B581F}">
      <dgm:prSet phldrT="[Text]" custT="1"/>
      <dgm:spPr/>
      <dgm:t>
        <a:bodyPr/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BLE</a:t>
          </a:r>
          <a:r>
            <a:rPr lang="en-US" sz="4400" kern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3600" kern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Based IPS </a:t>
          </a:r>
          <a:r>
            <a:rPr lang="en-US" sz="4400" kern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</a:p>
      </dgm:t>
    </dgm:pt>
    <dgm:pt modelId="{BFF0E4BE-4D51-4A0D-BD3F-B1A621795716}" type="parTrans" cxnId="{2667DE26-3498-4388-B4ED-3CD47E913523}">
      <dgm:prSet/>
      <dgm:spPr/>
      <dgm:t>
        <a:bodyPr/>
        <a:lstStyle/>
        <a:p>
          <a:endParaRPr lang="en-US"/>
        </a:p>
      </dgm:t>
    </dgm:pt>
    <dgm:pt modelId="{6C200940-343B-469A-958C-B9BB72775CAE}" type="sibTrans" cxnId="{2667DE26-3498-4388-B4ED-3CD47E913523}">
      <dgm:prSet/>
      <dgm:spPr/>
      <dgm:t>
        <a:bodyPr/>
        <a:lstStyle/>
        <a:p>
          <a:endParaRPr lang="en-US"/>
        </a:p>
      </dgm:t>
    </dgm:pt>
    <dgm:pt modelId="{5C9ADBD7-648A-4DAD-8008-DD248503B26A}">
      <dgm:prSet phldrT="[Text]" custT="1"/>
      <dgm:spPr/>
      <dgm:t>
        <a:bodyPr/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Evaluation</a:t>
          </a:r>
          <a:r>
            <a:rPr lang="en-US" sz="4400" kern="1200" dirty="0"/>
            <a:t> </a:t>
          </a:r>
          <a:r>
            <a:rPr lang="en-US" sz="3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Criteria</a:t>
          </a:r>
        </a:p>
      </dgm:t>
    </dgm:pt>
    <dgm:pt modelId="{9C260F3E-C2E3-4115-AEDB-546FE5111C8C}" type="parTrans" cxnId="{0AAA18A5-E7AE-466F-9680-77B537B5C835}">
      <dgm:prSet/>
      <dgm:spPr/>
      <dgm:t>
        <a:bodyPr/>
        <a:lstStyle/>
        <a:p>
          <a:endParaRPr lang="en-US"/>
        </a:p>
      </dgm:t>
    </dgm:pt>
    <dgm:pt modelId="{33D168BD-1628-4CEE-A1D5-7FC9C1934603}" type="sibTrans" cxnId="{0AAA18A5-E7AE-466F-9680-77B537B5C835}">
      <dgm:prSet/>
      <dgm:spPr/>
      <dgm:t>
        <a:bodyPr/>
        <a:lstStyle/>
        <a:p>
          <a:endParaRPr lang="en-US"/>
        </a:p>
      </dgm:t>
    </dgm:pt>
    <dgm:pt modelId="{54D19B00-934C-4105-AFFC-7D1935C998CA}" type="pres">
      <dgm:prSet presAssocID="{F076E8E9-0242-4079-ADF5-457F610268B5}" presName="vert0" presStyleCnt="0">
        <dgm:presLayoutVars>
          <dgm:dir/>
          <dgm:animOne val="branch"/>
          <dgm:animLvl val="lvl"/>
        </dgm:presLayoutVars>
      </dgm:prSet>
      <dgm:spPr/>
    </dgm:pt>
    <dgm:pt modelId="{3812098B-98C5-449A-B33E-E7DE2582C418}" type="pres">
      <dgm:prSet presAssocID="{CE0220A4-613E-409F-B5D1-316CF19E7428}" presName="thickLine" presStyleLbl="alignNode1" presStyleIdx="0" presStyleCnt="1"/>
      <dgm:spPr/>
    </dgm:pt>
    <dgm:pt modelId="{E4D4BFD9-753F-45A1-96FD-34D062BFF690}" type="pres">
      <dgm:prSet presAssocID="{CE0220A4-613E-409F-B5D1-316CF19E7428}" presName="horz1" presStyleCnt="0"/>
      <dgm:spPr/>
    </dgm:pt>
    <dgm:pt modelId="{01056CF9-B4BB-4904-A52C-74006539ED2F}" type="pres">
      <dgm:prSet presAssocID="{CE0220A4-613E-409F-B5D1-316CF19E7428}" presName="tx1" presStyleLbl="revTx" presStyleIdx="0" presStyleCnt="4"/>
      <dgm:spPr/>
    </dgm:pt>
    <dgm:pt modelId="{33136CFC-95F0-4B3F-B1E3-E0B483EAD230}" type="pres">
      <dgm:prSet presAssocID="{CE0220A4-613E-409F-B5D1-316CF19E7428}" presName="vert1" presStyleCnt="0"/>
      <dgm:spPr/>
    </dgm:pt>
    <dgm:pt modelId="{49EE2E79-7DF4-42A4-A775-6F1AFAF3A3A2}" type="pres">
      <dgm:prSet presAssocID="{A6A58243-95E3-4EFF-A667-FB70A0A7BDE2}" presName="vertSpace2a" presStyleCnt="0"/>
      <dgm:spPr/>
    </dgm:pt>
    <dgm:pt modelId="{3A6545F9-657E-45A3-B57C-FBB164A245D3}" type="pres">
      <dgm:prSet presAssocID="{A6A58243-95E3-4EFF-A667-FB70A0A7BDE2}" presName="horz2" presStyleCnt="0"/>
      <dgm:spPr/>
    </dgm:pt>
    <dgm:pt modelId="{CDBBAA32-8F33-4F41-B81A-E6CE3DDCAF3D}" type="pres">
      <dgm:prSet presAssocID="{A6A58243-95E3-4EFF-A667-FB70A0A7BDE2}" presName="horzSpace2" presStyleCnt="0"/>
      <dgm:spPr/>
    </dgm:pt>
    <dgm:pt modelId="{D41609E3-2C8D-4511-858D-3879DEE2C86C}" type="pres">
      <dgm:prSet presAssocID="{A6A58243-95E3-4EFF-A667-FB70A0A7BDE2}" presName="tx2" presStyleLbl="revTx" presStyleIdx="1" presStyleCnt="4" custScaleX="198696"/>
      <dgm:spPr/>
    </dgm:pt>
    <dgm:pt modelId="{0F970A65-824E-4713-9F14-637B610D5C6B}" type="pres">
      <dgm:prSet presAssocID="{A6A58243-95E3-4EFF-A667-FB70A0A7BDE2}" presName="vert2" presStyleCnt="0"/>
      <dgm:spPr/>
    </dgm:pt>
    <dgm:pt modelId="{C99C307D-7CE3-484E-B75B-32D119E5EB8A}" type="pres">
      <dgm:prSet presAssocID="{A6A58243-95E3-4EFF-A667-FB70A0A7BDE2}" presName="thinLine2b" presStyleLbl="callout" presStyleIdx="0" presStyleCnt="3"/>
      <dgm:spPr/>
    </dgm:pt>
    <dgm:pt modelId="{C0A41F73-C8DF-482D-AEAD-D94C56B480A7}" type="pres">
      <dgm:prSet presAssocID="{A6A58243-95E3-4EFF-A667-FB70A0A7BDE2}" presName="vertSpace2b" presStyleCnt="0"/>
      <dgm:spPr/>
    </dgm:pt>
    <dgm:pt modelId="{052A19EB-CF3C-4B65-B912-8C3209ECC85F}" type="pres">
      <dgm:prSet presAssocID="{A65E7239-6CF9-45BB-91B0-54D6B87B581F}" presName="horz2" presStyleCnt="0"/>
      <dgm:spPr/>
    </dgm:pt>
    <dgm:pt modelId="{89D0DEED-03C9-426E-B4D7-6A33276AAFF2}" type="pres">
      <dgm:prSet presAssocID="{A65E7239-6CF9-45BB-91B0-54D6B87B581F}" presName="horzSpace2" presStyleCnt="0"/>
      <dgm:spPr/>
    </dgm:pt>
    <dgm:pt modelId="{AE2C20E9-BF74-47B1-A5D1-34B417E643C9}" type="pres">
      <dgm:prSet presAssocID="{A65E7239-6CF9-45BB-91B0-54D6B87B581F}" presName="tx2" presStyleLbl="revTx" presStyleIdx="2" presStyleCnt="4" custScaleX="187692"/>
      <dgm:spPr/>
    </dgm:pt>
    <dgm:pt modelId="{D72AFA4D-7B53-4B29-B3C6-C583EEE7545E}" type="pres">
      <dgm:prSet presAssocID="{A65E7239-6CF9-45BB-91B0-54D6B87B581F}" presName="vert2" presStyleCnt="0"/>
      <dgm:spPr/>
    </dgm:pt>
    <dgm:pt modelId="{20447BC0-8CAB-4755-AD40-D12668233950}" type="pres">
      <dgm:prSet presAssocID="{A65E7239-6CF9-45BB-91B0-54D6B87B581F}" presName="thinLine2b" presStyleLbl="callout" presStyleIdx="1" presStyleCnt="3"/>
      <dgm:spPr/>
    </dgm:pt>
    <dgm:pt modelId="{E1CD8295-05DE-4A89-8F83-1181671A4883}" type="pres">
      <dgm:prSet presAssocID="{A65E7239-6CF9-45BB-91B0-54D6B87B581F}" presName="vertSpace2b" presStyleCnt="0"/>
      <dgm:spPr/>
    </dgm:pt>
    <dgm:pt modelId="{0D4AD422-8A4F-4662-BA68-E6D8AC6BA97F}" type="pres">
      <dgm:prSet presAssocID="{5C9ADBD7-648A-4DAD-8008-DD248503B26A}" presName="horz2" presStyleCnt="0"/>
      <dgm:spPr/>
    </dgm:pt>
    <dgm:pt modelId="{228BC7E3-257E-42B1-B1F7-30AF73FEBC23}" type="pres">
      <dgm:prSet presAssocID="{5C9ADBD7-648A-4DAD-8008-DD248503B26A}" presName="horzSpace2" presStyleCnt="0"/>
      <dgm:spPr/>
    </dgm:pt>
    <dgm:pt modelId="{BA1DB295-7D1B-46EE-B32F-0D62822A5B84}" type="pres">
      <dgm:prSet presAssocID="{5C9ADBD7-648A-4DAD-8008-DD248503B26A}" presName="tx2" presStyleLbl="revTx" presStyleIdx="3" presStyleCnt="4" custScaleX="189493"/>
      <dgm:spPr/>
    </dgm:pt>
    <dgm:pt modelId="{6767A2A3-7EB7-46A7-9792-77855FDDEF9A}" type="pres">
      <dgm:prSet presAssocID="{5C9ADBD7-648A-4DAD-8008-DD248503B26A}" presName="vert2" presStyleCnt="0"/>
      <dgm:spPr/>
    </dgm:pt>
    <dgm:pt modelId="{348AA347-65F1-434E-96E1-66BEF35F5C49}" type="pres">
      <dgm:prSet presAssocID="{5C9ADBD7-648A-4DAD-8008-DD248503B26A}" presName="thinLine2b" presStyleLbl="callout" presStyleIdx="2" presStyleCnt="3"/>
      <dgm:spPr/>
    </dgm:pt>
    <dgm:pt modelId="{8BB04FA3-2E49-4E9D-BCB0-3D7389FD9D49}" type="pres">
      <dgm:prSet presAssocID="{5C9ADBD7-648A-4DAD-8008-DD248503B26A}" presName="vertSpace2b" presStyleCnt="0"/>
      <dgm:spPr/>
    </dgm:pt>
  </dgm:ptLst>
  <dgm:cxnLst>
    <dgm:cxn modelId="{2667DE26-3498-4388-B4ED-3CD47E913523}" srcId="{CE0220A4-613E-409F-B5D1-316CF19E7428}" destId="{A65E7239-6CF9-45BB-91B0-54D6B87B581F}" srcOrd="1" destOrd="0" parTransId="{BFF0E4BE-4D51-4A0D-BD3F-B1A621795716}" sibTransId="{6C200940-343B-469A-958C-B9BB72775CAE}"/>
    <dgm:cxn modelId="{37AA175E-6402-4E84-919E-BA543BF49AD2}" type="presOf" srcId="{CE0220A4-613E-409F-B5D1-316CF19E7428}" destId="{01056CF9-B4BB-4904-A52C-74006539ED2F}" srcOrd="0" destOrd="0" presId="urn:microsoft.com/office/officeart/2008/layout/LinedList"/>
    <dgm:cxn modelId="{78079057-6CF8-44E8-89BC-57031BF328C0}" type="presOf" srcId="{A65E7239-6CF9-45BB-91B0-54D6B87B581F}" destId="{AE2C20E9-BF74-47B1-A5D1-34B417E643C9}" srcOrd="0" destOrd="0" presId="urn:microsoft.com/office/officeart/2008/layout/LinedList"/>
    <dgm:cxn modelId="{AF23869D-0294-4E10-8FEF-C8FF6BE42198}" srcId="{F076E8E9-0242-4079-ADF5-457F610268B5}" destId="{CE0220A4-613E-409F-B5D1-316CF19E7428}" srcOrd="0" destOrd="0" parTransId="{F986CDBF-F0D0-402B-849D-72AD1EF61D1C}" sibTransId="{AB776B0F-F044-426D-B3FD-B3457AD62C12}"/>
    <dgm:cxn modelId="{0AAA18A5-E7AE-466F-9680-77B537B5C835}" srcId="{CE0220A4-613E-409F-B5D1-316CF19E7428}" destId="{5C9ADBD7-648A-4DAD-8008-DD248503B26A}" srcOrd="2" destOrd="0" parTransId="{9C260F3E-C2E3-4115-AEDB-546FE5111C8C}" sibTransId="{33D168BD-1628-4CEE-A1D5-7FC9C1934603}"/>
    <dgm:cxn modelId="{3A5C0FA7-AF4A-4985-BE55-E325C05F0375}" type="presOf" srcId="{A6A58243-95E3-4EFF-A667-FB70A0A7BDE2}" destId="{D41609E3-2C8D-4511-858D-3879DEE2C86C}" srcOrd="0" destOrd="0" presId="urn:microsoft.com/office/officeart/2008/layout/LinedList"/>
    <dgm:cxn modelId="{D9B8C1AD-0B01-4495-88E6-CF7CDA5D49DD}" srcId="{CE0220A4-613E-409F-B5D1-316CF19E7428}" destId="{A6A58243-95E3-4EFF-A667-FB70A0A7BDE2}" srcOrd="0" destOrd="0" parTransId="{73488363-9AB6-4EF1-A056-FFD1959AD972}" sibTransId="{5DBF5620-D48A-42DB-A06E-E1EF9B651BCE}"/>
    <dgm:cxn modelId="{833ADADB-BC62-4A1E-A00F-3CDF8A10171A}" type="presOf" srcId="{F076E8E9-0242-4079-ADF5-457F610268B5}" destId="{54D19B00-934C-4105-AFFC-7D1935C998CA}" srcOrd="0" destOrd="0" presId="urn:microsoft.com/office/officeart/2008/layout/LinedList"/>
    <dgm:cxn modelId="{3B5F97EC-624F-4953-A101-1CAB6ACC2A02}" type="presOf" srcId="{5C9ADBD7-648A-4DAD-8008-DD248503B26A}" destId="{BA1DB295-7D1B-46EE-B32F-0D62822A5B84}" srcOrd="0" destOrd="0" presId="urn:microsoft.com/office/officeart/2008/layout/LinedList"/>
    <dgm:cxn modelId="{D17467BB-6A34-495E-81DF-278AFE3E3A9E}" type="presParOf" srcId="{54D19B00-934C-4105-AFFC-7D1935C998CA}" destId="{3812098B-98C5-449A-B33E-E7DE2582C418}" srcOrd="0" destOrd="0" presId="urn:microsoft.com/office/officeart/2008/layout/LinedList"/>
    <dgm:cxn modelId="{E23DC4BF-ED2A-4E06-BC53-145F58CF4F54}" type="presParOf" srcId="{54D19B00-934C-4105-AFFC-7D1935C998CA}" destId="{E4D4BFD9-753F-45A1-96FD-34D062BFF690}" srcOrd="1" destOrd="0" presId="urn:microsoft.com/office/officeart/2008/layout/LinedList"/>
    <dgm:cxn modelId="{DCF6BC51-2CD7-419D-92C5-27CFF1B5D98C}" type="presParOf" srcId="{E4D4BFD9-753F-45A1-96FD-34D062BFF690}" destId="{01056CF9-B4BB-4904-A52C-74006539ED2F}" srcOrd="0" destOrd="0" presId="urn:microsoft.com/office/officeart/2008/layout/LinedList"/>
    <dgm:cxn modelId="{0B21D5DA-A3FA-4BD7-A368-770349E48D3F}" type="presParOf" srcId="{E4D4BFD9-753F-45A1-96FD-34D062BFF690}" destId="{33136CFC-95F0-4B3F-B1E3-E0B483EAD230}" srcOrd="1" destOrd="0" presId="urn:microsoft.com/office/officeart/2008/layout/LinedList"/>
    <dgm:cxn modelId="{27B72BB7-BD1F-440F-9197-6C760D647BDB}" type="presParOf" srcId="{33136CFC-95F0-4B3F-B1E3-E0B483EAD230}" destId="{49EE2E79-7DF4-42A4-A775-6F1AFAF3A3A2}" srcOrd="0" destOrd="0" presId="urn:microsoft.com/office/officeart/2008/layout/LinedList"/>
    <dgm:cxn modelId="{FC188C74-62F6-4A01-A160-33F95604458E}" type="presParOf" srcId="{33136CFC-95F0-4B3F-B1E3-E0B483EAD230}" destId="{3A6545F9-657E-45A3-B57C-FBB164A245D3}" srcOrd="1" destOrd="0" presId="urn:microsoft.com/office/officeart/2008/layout/LinedList"/>
    <dgm:cxn modelId="{E17F159C-5196-4A5C-B785-CD498079A5DF}" type="presParOf" srcId="{3A6545F9-657E-45A3-B57C-FBB164A245D3}" destId="{CDBBAA32-8F33-4F41-B81A-E6CE3DDCAF3D}" srcOrd="0" destOrd="0" presId="urn:microsoft.com/office/officeart/2008/layout/LinedList"/>
    <dgm:cxn modelId="{918BEADA-C700-48FA-8623-3ECA78B9C404}" type="presParOf" srcId="{3A6545F9-657E-45A3-B57C-FBB164A245D3}" destId="{D41609E3-2C8D-4511-858D-3879DEE2C86C}" srcOrd="1" destOrd="0" presId="urn:microsoft.com/office/officeart/2008/layout/LinedList"/>
    <dgm:cxn modelId="{4189C301-B1E1-4F48-AE9A-1ED5C26037DF}" type="presParOf" srcId="{3A6545F9-657E-45A3-B57C-FBB164A245D3}" destId="{0F970A65-824E-4713-9F14-637B610D5C6B}" srcOrd="2" destOrd="0" presId="urn:microsoft.com/office/officeart/2008/layout/LinedList"/>
    <dgm:cxn modelId="{9B6D426E-E332-417E-8D0B-B07EFAD4AEBA}" type="presParOf" srcId="{33136CFC-95F0-4B3F-B1E3-E0B483EAD230}" destId="{C99C307D-7CE3-484E-B75B-32D119E5EB8A}" srcOrd="2" destOrd="0" presId="urn:microsoft.com/office/officeart/2008/layout/LinedList"/>
    <dgm:cxn modelId="{AB4E880C-394A-45B8-846C-822F56FEAC84}" type="presParOf" srcId="{33136CFC-95F0-4B3F-B1E3-E0B483EAD230}" destId="{C0A41F73-C8DF-482D-AEAD-D94C56B480A7}" srcOrd="3" destOrd="0" presId="urn:microsoft.com/office/officeart/2008/layout/LinedList"/>
    <dgm:cxn modelId="{4CDBD6F4-7B03-4A60-9609-4C45F457FB5A}" type="presParOf" srcId="{33136CFC-95F0-4B3F-B1E3-E0B483EAD230}" destId="{052A19EB-CF3C-4B65-B912-8C3209ECC85F}" srcOrd="4" destOrd="0" presId="urn:microsoft.com/office/officeart/2008/layout/LinedList"/>
    <dgm:cxn modelId="{32AF192C-9A9B-4339-ABE0-0C1D2BB8310D}" type="presParOf" srcId="{052A19EB-CF3C-4B65-B912-8C3209ECC85F}" destId="{89D0DEED-03C9-426E-B4D7-6A33276AAFF2}" srcOrd="0" destOrd="0" presId="urn:microsoft.com/office/officeart/2008/layout/LinedList"/>
    <dgm:cxn modelId="{EBC10FB1-A93B-43DE-BFEE-BF12B32C2365}" type="presParOf" srcId="{052A19EB-CF3C-4B65-B912-8C3209ECC85F}" destId="{AE2C20E9-BF74-47B1-A5D1-34B417E643C9}" srcOrd="1" destOrd="0" presId="urn:microsoft.com/office/officeart/2008/layout/LinedList"/>
    <dgm:cxn modelId="{33DD39DE-7B3D-4D37-8531-C58D71EC3EE7}" type="presParOf" srcId="{052A19EB-CF3C-4B65-B912-8C3209ECC85F}" destId="{D72AFA4D-7B53-4B29-B3C6-C583EEE7545E}" srcOrd="2" destOrd="0" presId="urn:microsoft.com/office/officeart/2008/layout/LinedList"/>
    <dgm:cxn modelId="{01E4F2D2-61E2-4ECE-A003-4DB70740E779}" type="presParOf" srcId="{33136CFC-95F0-4B3F-B1E3-E0B483EAD230}" destId="{20447BC0-8CAB-4755-AD40-D12668233950}" srcOrd="5" destOrd="0" presId="urn:microsoft.com/office/officeart/2008/layout/LinedList"/>
    <dgm:cxn modelId="{5777279E-5EF0-4C60-A6CC-30750A9AF10D}" type="presParOf" srcId="{33136CFC-95F0-4B3F-B1E3-E0B483EAD230}" destId="{E1CD8295-05DE-4A89-8F83-1181671A4883}" srcOrd="6" destOrd="0" presId="urn:microsoft.com/office/officeart/2008/layout/LinedList"/>
    <dgm:cxn modelId="{DD52FA4A-1122-4E73-95CC-30CF7A0DD693}" type="presParOf" srcId="{33136CFC-95F0-4B3F-B1E3-E0B483EAD230}" destId="{0D4AD422-8A4F-4662-BA68-E6D8AC6BA97F}" srcOrd="7" destOrd="0" presId="urn:microsoft.com/office/officeart/2008/layout/LinedList"/>
    <dgm:cxn modelId="{E6FB0215-E05F-485A-BE18-DC98E185ECDD}" type="presParOf" srcId="{0D4AD422-8A4F-4662-BA68-E6D8AC6BA97F}" destId="{228BC7E3-257E-42B1-B1F7-30AF73FEBC23}" srcOrd="0" destOrd="0" presId="urn:microsoft.com/office/officeart/2008/layout/LinedList"/>
    <dgm:cxn modelId="{0432DA1D-F75F-4021-B45A-F89CDAD93250}" type="presParOf" srcId="{0D4AD422-8A4F-4662-BA68-E6D8AC6BA97F}" destId="{BA1DB295-7D1B-46EE-B32F-0D62822A5B84}" srcOrd="1" destOrd="0" presId="urn:microsoft.com/office/officeart/2008/layout/LinedList"/>
    <dgm:cxn modelId="{EA5714D6-E41A-4CAB-AAA3-B7249EBE599F}" type="presParOf" srcId="{0D4AD422-8A4F-4662-BA68-E6D8AC6BA97F}" destId="{6767A2A3-7EB7-46A7-9792-77855FDDEF9A}" srcOrd="2" destOrd="0" presId="urn:microsoft.com/office/officeart/2008/layout/LinedList"/>
    <dgm:cxn modelId="{6E3FEF69-FDBF-449D-A6A2-5BC8F9069CF4}" type="presParOf" srcId="{33136CFC-95F0-4B3F-B1E3-E0B483EAD230}" destId="{348AA347-65F1-434E-96E1-66BEF35F5C49}" srcOrd="8" destOrd="0" presId="urn:microsoft.com/office/officeart/2008/layout/LinedList"/>
    <dgm:cxn modelId="{012E340F-6D4B-4670-A9E4-455E2E9E103A}" type="presParOf" srcId="{33136CFC-95F0-4B3F-B1E3-E0B483EAD230}" destId="{8BB04FA3-2E49-4E9D-BCB0-3D7389FD9D49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2098B-98C5-449A-B33E-E7DE2582C418}">
      <dsp:nvSpPr>
        <dsp:cNvPr id="0" name=""/>
        <dsp:cNvSpPr/>
      </dsp:nvSpPr>
      <dsp:spPr>
        <a:xfrm>
          <a:off x="0" y="0"/>
          <a:ext cx="922093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056CF9-B4BB-4904-A52C-74006539ED2F}">
      <dsp:nvSpPr>
        <dsp:cNvPr id="0" name=""/>
        <dsp:cNvSpPr/>
      </dsp:nvSpPr>
      <dsp:spPr>
        <a:xfrm>
          <a:off x="0" y="0"/>
          <a:ext cx="1037354" cy="4801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solidFill>
              <a:schemeClr val="accent3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1037354" cy="4801252"/>
      </dsp:txXfrm>
    </dsp:sp>
    <dsp:sp modelId="{D41609E3-2C8D-4511-858D-3879DEE2C86C}">
      <dsp:nvSpPr>
        <dsp:cNvPr id="0" name=""/>
        <dsp:cNvSpPr/>
      </dsp:nvSpPr>
      <dsp:spPr>
        <a:xfrm>
          <a:off x="1115156" y="75019"/>
          <a:ext cx="8090140" cy="1500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Classification of indoor nav/pos systems</a:t>
          </a:r>
        </a:p>
      </dsp:txBody>
      <dsp:txXfrm>
        <a:off x="1115156" y="75019"/>
        <a:ext cx="8090140" cy="1500391"/>
      </dsp:txXfrm>
    </dsp:sp>
    <dsp:sp modelId="{C99C307D-7CE3-484E-B75B-32D119E5EB8A}">
      <dsp:nvSpPr>
        <dsp:cNvPr id="0" name=""/>
        <dsp:cNvSpPr/>
      </dsp:nvSpPr>
      <dsp:spPr>
        <a:xfrm>
          <a:off x="1037354" y="1575410"/>
          <a:ext cx="41494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E2C20E9-BF74-47B1-A5D1-34B417E643C9}">
      <dsp:nvSpPr>
        <dsp:cNvPr id="0" name=""/>
        <dsp:cNvSpPr/>
      </dsp:nvSpPr>
      <dsp:spPr>
        <a:xfrm>
          <a:off x="1115156" y="1650430"/>
          <a:ext cx="7642100" cy="1500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BLE</a:t>
          </a:r>
          <a:r>
            <a:rPr lang="en-US" sz="4400" kern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3600" kern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Based IPS </a:t>
          </a:r>
          <a:r>
            <a:rPr lang="en-US" sz="4400" kern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</a:p>
      </dsp:txBody>
      <dsp:txXfrm>
        <a:off x="1115156" y="1650430"/>
        <a:ext cx="7642100" cy="1500391"/>
      </dsp:txXfrm>
    </dsp:sp>
    <dsp:sp modelId="{20447BC0-8CAB-4755-AD40-D12668233950}">
      <dsp:nvSpPr>
        <dsp:cNvPr id="0" name=""/>
        <dsp:cNvSpPr/>
      </dsp:nvSpPr>
      <dsp:spPr>
        <a:xfrm>
          <a:off x="1037354" y="3150821"/>
          <a:ext cx="41494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A1DB295-7D1B-46EE-B32F-0D62822A5B84}">
      <dsp:nvSpPr>
        <dsp:cNvPr id="0" name=""/>
        <dsp:cNvSpPr/>
      </dsp:nvSpPr>
      <dsp:spPr>
        <a:xfrm>
          <a:off x="1115156" y="3225841"/>
          <a:ext cx="7715429" cy="1500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Evaluation</a:t>
          </a:r>
          <a:r>
            <a:rPr lang="en-US" sz="4400" kern="1200" dirty="0"/>
            <a:t> </a:t>
          </a:r>
          <a:r>
            <a:rPr lang="en-US" sz="3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Criteria</a:t>
          </a:r>
        </a:p>
      </dsp:txBody>
      <dsp:txXfrm>
        <a:off x="1115156" y="3225841"/>
        <a:ext cx="7715429" cy="1500391"/>
      </dsp:txXfrm>
    </dsp:sp>
    <dsp:sp modelId="{348AA347-65F1-434E-96E1-66BEF35F5C49}">
      <dsp:nvSpPr>
        <dsp:cNvPr id="0" name=""/>
        <dsp:cNvSpPr/>
      </dsp:nvSpPr>
      <dsp:spPr>
        <a:xfrm>
          <a:off x="1037354" y="4726232"/>
          <a:ext cx="41494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F220AD-583C-42D0-9E15-E09AFE013A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F7320-98AA-42B0-9845-7A36BC2DC9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0B020-91C1-4274-A1FA-55659781161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21A76-9419-4AF1-B51A-A94F307BD3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21EE-F1B7-4AEC-91AF-5CF40779EE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9549A-9CD1-4CCC-89FA-22D016E86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97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FB3C5-943B-4AB1-9BC7-EFF743A5B255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1B98B-752C-48F4-A2BA-1939EE4B6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082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7C94-09C1-4582-9E6B-10BBB45020A8}" type="datetime1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5537-C6F2-4F76-947A-ED346E42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5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AAD-2979-423E-9F0F-EB2F40EC404D}" type="datetime1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5537-C6F2-4F76-947A-ED346E42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77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88F0-6F86-4EBB-9008-F8B0EE2F6DA4}" type="datetime1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5537-C6F2-4F76-947A-ED346E42812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955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DB2A-8430-4415-8796-D017EFC9E15F}" type="datetime1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5537-C6F2-4F76-947A-ED346E42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11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4DFF-C411-4B6D-8C1D-123D9C9A2B95}" type="datetime1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5537-C6F2-4F76-947A-ED346E4281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5787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AF03-259C-40C0-B83D-F91B37FF10BD}" type="datetime1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5537-C6F2-4F76-947A-ED346E42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6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9BFF-C346-41E7-9008-108C5C7F6C57}" type="datetime1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5537-C6F2-4F76-947A-ED346E42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92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DF48-AAB9-4E5E-A17A-5365509B34CF}" type="datetime1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5537-C6F2-4F76-947A-ED346E42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6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FF57-CCEF-42BD-A30B-A16FF297E389}" type="datetime1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5537-C6F2-4F76-947A-ED346E42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5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E355-6042-4712-B359-CC04CECF5BCB}" type="datetime1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5537-C6F2-4F76-947A-ED346E42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8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4994-D5F4-4CB9-BF21-96DF54A086D3}" type="datetime1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5537-C6F2-4F76-947A-ED346E42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3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46F7-D4ED-4634-840D-3A113A33F109}" type="datetime1">
              <a:rPr lang="en-US" smtClean="0"/>
              <a:t>7/17/2021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5537-C6F2-4F76-947A-ED346E42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3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CCF1-907A-4234-8A02-F575B9FFBF84}" type="datetime1">
              <a:rPr lang="en-US" smtClean="0"/>
              <a:t>7/17/2021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5537-C6F2-4F76-947A-ED346E42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1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FEF7-DCEA-4EE9-ADAB-CF3A49853EF5}" type="datetime1">
              <a:rPr lang="en-US" smtClean="0"/>
              <a:t>7/17/2021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5537-C6F2-4F76-947A-ED346E42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5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98ED-35DF-40FD-8E31-B529B544CCCA}" type="datetime1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5537-C6F2-4F76-947A-ED346E42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55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9F953-C93A-4206-BE53-C5A357936B82}" type="datetime1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5537-C6F2-4F76-947A-ED346E42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3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59A61-A403-4666-AFD6-0668694CF1B0}" type="datetime1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8E85537-C6F2-4F76-947A-ED346E42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6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9582C73-26F0-4C0E-BF8F-AB2B7913CE89}"/>
              </a:ext>
            </a:extLst>
          </p:cNvPr>
          <p:cNvSpPr txBox="1">
            <a:spLocks/>
          </p:cNvSpPr>
          <p:nvPr/>
        </p:nvSpPr>
        <p:spPr>
          <a:xfrm>
            <a:off x="1165396" y="685970"/>
            <a:ext cx="7766936" cy="8195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a-IR">
                <a:solidFill>
                  <a:schemeClr val="tx1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به نام خدا</a:t>
            </a:r>
            <a:endParaRPr lang="en-US" dirty="0">
              <a:solidFill>
                <a:schemeClr val="tx1"/>
              </a:solidFill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868C70-9F2D-4E9B-93AE-DFC1E114E2C9}"/>
              </a:ext>
            </a:extLst>
          </p:cNvPr>
          <p:cNvSpPr txBox="1">
            <a:spLocks/>
          </p:cNvSpPr>
          <p:nvPr/>
        </p:nvSpPr>
        <p:spPr>
          <a:xfrm>
            <a:off x="1706572" y="2668555"/>
            <a:ext cx="6994421" cy="1231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en-US" sz="3200" b="1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Indoor Positioning and Wayfinding Systems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20447DB-1943-4457-9374-6BB4525F3E42}"/>
              </a:ext>
            </a:extLst>
          </p:cNvPr>
          <p:cNvSpPr txBox="1">
            <a:spLocks/>
          </p:cNvSpPr>
          <p:nvPr/>
        </p:nvSpPr>
        <p:spPr>
          <a:xfrm>
            <a:off x="1165396" y="5411372"/>
            <a:ext cx="7766936" cy="5178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a-IR" sz="28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سیدمحمدحسین حسینی</a:t>
            </a:r>
            <a:endParaRPr lang="en-US" sz="2800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5D3DCF0-8F36-4ED6-A2EE-7C04595E9B66}"/>
              </a:ext>
            </a:extLst>
          </p:cNvPr>
          <p:cNvSpPr txBox="1">
            <a:spLocks/>
          </p:cNvSpPr>
          <p:nvPr/>
        </p:nvSpPr>
        <p:spPr>
          <a:xfrm>
            <a:off x="1165396" y="4549105"/>
            <a:ext cx="7766936" cy="5178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i="1" dirty="0" err="1">
                <a:ln/>
                <a:solidFill>
                  <a:schemeClr val="accent3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Polwinno</a:t>
            </a:r>
            <a:endParaRPr lang="en-US" sz="2800" i="1" dirty="0">
              <a:ln/>
              <a:solidFill>
                <a:schemeClr val="accent3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E9A83C-8BB8-4D3F-AE9B-467FF538C45B}"/>
              </a:ext>
            </a:extLst>
          </p:cNvPr>
          <p:cNvSpPr txBox="1">
            <a:spLocks/>
          </p:cNvSpPr>
          <p:nvPr/>
        </p:nvSpPr>
        <p:spPr>
          <a:xfrm>
            <a:off x="5745290" y="5411372"/>
            <a:ext cx="2535825" cy="5178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a-IR" sz="28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ارائه دهنده:</a:t>
            </a:r>
            <a:endParaRPr lang="en-US" sz="2800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ADDE8D-392E-4DEB-9E72-484790F9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5537-C6F2-4F76-947A-ED346E4281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68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A5B775-7F1B-4C24-B7C5-B2AC1D1C6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265" y="2600419"/>
            <a:ext cx="4836303" cy="6521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764E37-BFBE-4207-BB98-14E694CB09DF}"/>
              </a:ext>
            </a:extLst>
          </p:cNvPr>
          <p:cNvSpPr txBox="1"/>
          <p:nvPr/>
        </p:nvSpPr>
        <p:spPr>
          <a:xfrm>
            <a:off x="188199" y="2795859"/>
            <a:ext cx="395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byte major + 2 byte minor = 32 bit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0F3332-3EEA-4C63-8E50-C2B78BFDE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351" y="4024131"/>
            <a:ext cx="4787294" cy="21294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94F5B1-0200-4579-B84F-D922AEC3AAB7}"/>
              </a:ext>
            </a:extLst>
          </p:cNvPr>
          <p:cNvSpPr txBox="1"/>
          <p:nvPr/>
        </p:nvSpPr>
        <p:spPr>
          <a:xfrm>
            <a:off x="-34148" y="101617"/>
            <a:ext cx="874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indoor localization solution using BLE’s RSSI and multiple sensors on a smartphone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1CA149F-CB1B-48E6-9F57-B1FE9236B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780" y="1272791"/>
            <a:ext cx="2483297" cy="12208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BLE</a:t>
            </a:r>
          </a:p>
          <a:p>
            <a:r>
              <a:rPr lang="en-US" dirty="0"/>
              <a:t>Accelerometer</a:t>
            </a:r>
          </a:p>
          <a:p>
            <a:r>
              <a:rPr lang="en-US" dirty="0"/>
              <a:t>Magnetic field</a:t>
            </a:r>
          </a:p>
          <a:p>
            <a:r>
              <a:rPr lang="en-US" dirty="0"/>
              <a:t>barometer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968F2E-303E-4A3C-8A59-524880FD9BBF}"/>
              </a:ext>
            </a:extLst>
          </p:cNvPr>
          <p:cNvSpPr txBox="1">
            <a:spLocks/>
          </p:cNvSpPr>
          <p:nvPr/>
        </p:nvSpPr>
        <p:spPr>
          <a:xfrm>
            <a:off x="4666893" y="1188800"/>
            <a:ext cx="3749319" cy="1220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BLE </a:t>
            </a:r>
            <a:r>
              <a:rPr lang="en-US" dirty="0">
                <a:solidFill>
                  <a:srgbClr val="FF0000"/>
                </a:solidFill>
              </a:rPr>
              <a:t>proximity</a:t>
            </a:r>
            <a:r>
              <a:rPr lang="en-US" dirty="0"/>
              <a:t> to correct PDR at immediate distance( less than 1m)</a:t>
            </a:r>
          </a:p>
          <a:p>
            <a:r>
              <a:rPr lang="en-US" dirty="0"/>
              <a:t>determining heading direction based on RSSIs  (approaching or moving Magnetic field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9F9A848-4E99-461F-9823-E1ABCEE30904}"/>
              </a:ext>
            </a:extLst>
          </p:cNvPr>
          <p:cNvSpPr txBox="1">
            <a:spLocks/>
          </p:cNvSpPr>
          <p:nvPr/>
        </p:nvSpPr>
        <p:spPr>
          <a:xfrm>
            <a:off x="679780" y="4504295"/>
            <a:ext cx="2483297" cy="795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Horizontal</a:t>
            </a:r>
          </a:p>
          <a:p>
            <a:r>
              <a:rPr lang="en-US" dirty="0"/>
              <a:t>Vertical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7CC67E-43B3-456C-97B9-ADD6EB41307A}"/>
              </a:ext>
            </a:extLst>
          </p:cNvPr>
          <p:cNvSpPr txBox="1"/>
          <p:nvPr/>
        </p:nvSpPr>
        <p:spPr>
          <a:xfrm>
            <a:off x="292424" y="4008118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C662E4-FF96-483C-BEA2-6B8A9995FAE1}"/>
              </a:ext>
            </a:extLst>
          </p:cNvPr>
          <p:cNvSpPr txBox="1"/>
          <p:nvPr/>
        </p:nvSpPr>
        <p:spPr>
          <a:xfrm>
            <a:off x="292424" y="808086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E0EDE5-5233-4A91-8090-96965647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5537-C6F2-4F76-947A-ED346E4281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 build="p"/>
      <p:bldP spid="15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BE3551-128B-4469-90A6-628E9BF47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845" y="644496"/>
            <a:ext cx="5842588" cy="25989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847421-72FB-42F2-8857-89301FB933C0}"/>
              </a:ext>
            </a:extLst>
          </p:cNvPr>
          <p:cNvSpPr txBox="1"/>
          <p:nvPr/>
        </p:nvSpPr>
        <p:spPr>
          <a:xfrm>
            <a:off x="209749" y="275164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843608-47FE-4D67-B636-DA639A7D2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72" y="3665457"/>
            <a:ext cx="4508723" cy="13062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measure the accuracy of the RSSIs</a:t>
            </a:r>
          </a:p>
          <a:p>
            <a:r>
              <a:rPr lang="en-US" dirty="0"/>
              <a:t>traced movements</a:t>
            </a:r>
          </a:p>
          <a:p>
            <a:r>
              <a:rPr lang="en-US" dirty="0"/>
              <a:t>obtained atmospheric pressure data barometer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6EAB52-D740-4B44-B0F1-23DB0FFB5E6D}"/>
              </a:ext>
            </a:extLst>
          </p:cNvPr>
          <p:cNvSpPr txBox="1"/>
          <p:nvPr/>
        </p:nvSpPr>
        <p:spPr>
          <a:xfrm>
            <a:off x="5766056" y="3836683"/>
            <a:ext cx="34992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Localization overall error 4.8%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0FB698-1D92-4E4B-96AD-5EB2DEFB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5537-C6F2-4F76-947A-ED346E4281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1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uiExpand="1" build="p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AF5AC7-CA30-4AC8-8CBE-FDEB5697BED4}"/>
              </a:ext>
            </a:extLst>
          </p:cNvPr>
          <p:cNvSpPr txBox="1"/>
          <p:nvPr/>
        </p:nvSpPr>
        <p:spPr>
          <a:xfrm>
            <a:off x="45874" y="122444"/>
            <a:ext cx="8264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Fingerprinting Localization for Indoor Positioning System Using Beacons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E9D237-B642-43E6-90B6-5848B195CA70}"/>
              </a:ext>
            </a:extLst>
          </p:cNvPr>
          <p:cNvSpPr txBox="1"/>
          <p:nvPr/>
        </p:nvSpPr>
        <p:spPr>
          <a:xfrm>
            <a:off x="415764" y="2928796"/>
            <a:ext cx="4516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Weighted Centroid Localization (WCL)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11CC62-C84C-43FE-8D07-13F3CD1F9AD0}"/>
              </a:ext>
            </a:extLst>
          </p:cNvPr>
          <p:cNvSpPr txBox="1">
            <a:spLocks/>
          </p:cNvSpPr>
          <p:nvPr/>
        </p:nvSpPr>
        <p:spPr>
          <a:xfrm>
            <a:off x="1036516" y="3384691"/>
            <a:ext cx="4967996" cy="898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inside the region surrounded by beacons </a:t>
            </a:r>
          </a:p>
          <a:p>
            <a:r>
              <a:rPr lang="en-US" dirty="0"/>
              <a:t>Near beacon has highest weight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F6C671-24F3-4CC0-A76C-13AB3905C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230" y="3787054"/>
            <a:ext cx="3242125" cy="253301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E02F91A-3AE2-4DE2-80E8-37E53FE9A127}"/>
              </a:ext>
            </a:extLst>
          </p:cNvPr>
          <p:cNvSpPr txBox="1">
            <a:spLocks/>
          </p:cNvSpPr>
          <p:nvPr/>
        </p:nvSpPr>
        <p:spPr>
          <a:xfrm>
            <a:off x="415764" y="720091"/>
            <a:ext cx="7524583" cy="8983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Reduces the number reference points by 42%</a:t>
            </a:r>
          </a:p>
          <a:p>
            <a:r>
              <a:rPr lang="en-US" dirty="0"/>
              <a:t>Similar error compare to traditional fingerprinting localization method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BB8056F-AB77-47FB-957D-5FC2A7A7B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34" y="1653882"/>
            <a:ext cx="8380835" cy="109090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CBD4706-ED67-4D1A-9050-D3BFF8349A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16" y="4369561"/>
            <a:ext cx="2438400" cy="233362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CBF97F-D177-4B1F-90EC-DA18C354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5537-C6F2-4F76-947A-ED346E4281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1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FAF8BD-25A8-4263-82FE-78C78702E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751" y="173512"/>
            <a:ext cx="4059924" cy="25754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53DE18-6AD5-4C21-9341-A9C183FB8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79" y="2002228"/>
            <a:ext cx="4537691" cy="11286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F2F96F-8467-41B8-8598-81CFE61186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97" y="3334546"/>
            <a:ext cx="2403897" cy="563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F46EB8-CF3D-41B4-8658-FAF0A4297E18}"/>
              </a:ext>
            </a:extLst>
          </p:cNvPr>
          <p:cNvSpPr txBox="1"/>
          <p:nvPr/>
        </p:nvSpPr>
        <p:spPr>
          <a:xfrm>
            <a:off x="152465" y="327867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Fingerprinting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Localization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2BBD29-4576-4F50-A0B6-2B49F63E388C}"/>
              </a:ext>
            </a:extLst>
          </p:cNvPr>
          <p:cNvSpPr txBox="1">
            <a:spLocks/>
          </p:cNvSpPr>
          <p:nvPr/>
        </p:nvSpPr>
        <p:spPr>
          <a:xfrm>
            <a:off x="312610" y="851554"/>
            <a:ext cx="4967996" cy="898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does not require line-of-sight</a:t>
            </a:r>
          </a:p>
          <a:p>
            <a:r>
              <a:rPr lang="en-US" dirty="0"/>
              <a:t>Low Complexity, High Applicability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FD6D4A4-0EA5-4B36-BA6F-953A1BFBC4DF}"/>
              </a:ext>
            </a:extLst>
          </p:cNvPr>
          <p:cNvSpPr txBox="1">
            <a:spLocks/>
          </p:cNvSpPr>
          <p:nvPr/>
        </p:nvSpPr>
        <p:spPr>
          <a:xfrm>
            <a:off x="422479" y="3382065"/>
            <a:ext cx="4967996" cy="406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distance 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reference point :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B9E7574-3DB5-4D15-8F36-6BFB1740BAA4}"/>
              </a:ext>
            </a:extLst>
          </p:cNvPr>
          <p:cNvSpPr txBox="1">
            <a:spLocks/>
          </p:cNvSpPr>
          <p:nvPr/>
        </p:nvSpPr>
        <p:spPr>
          <a:xfrm>
            <a:off x="422479" y="3796140"/>
            <a:ext cx="4967996" cy="406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Least k positioning difference is chosen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0383BD1-88DD-44C6-8358-347D130ECB4B}"/>
              </a:ext>
            </a:extLst>
          </p:cNvPr>
          <p:cNvSpPr txBox="1">
            <a:spLocks/>
          </p:cNvSpPr>
          <p:nvPr/>
        </p:nvSpPr>
        <p:spPr>
          <a:xfrm>
            <a:off x="422479" y="4228293"/>
            <a:ext cx="7995605" cy="655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inverse of it is assigned as weight to their respective reference points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A4450B-0F27-4569-8DA8-F6281F8574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202" y="4648276"/>
            <a:ext cx="4528267" cy="189310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9CE63A-5B3E-4E1A-AC96-6CDFE53D5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5537-C6F2-4F76-947A-ED346E4281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0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6" grpId="0"/>
      <p:bldP spid="17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FE6CCDF-F6F4-4B7D-B617-381A9C70A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600" y="3939320"/>
            <a:ext cx="4412089" cy="24671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35334A-22C2-4874-899C-5F50F3350953}"/>
              </a:ext>
            </a:extLst>
          </p:cNvPr>
          <p:cNvSpPr txBox="1"/>
          <p:nvPr/>
        </p:nvSpPr>
        <p:spPr>
          <a:xfrm>
            <a:off x="328469" y="3221001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Experiment environment: Corridor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4B92E9-2C50-458F-ACA1-44978D1BC1A4}"/>
              </a:ext>
            </a:extLst>
          </p:cNvPr>
          <p:cNvSpPr txBox="1"/>
          <p:nvPr/>
        </p:nvSpPr>
        <p:spPr>
          <a:xfrm>
            <a:off x="146910" y="2600136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89FDF7-16EF-4D91-911C-32D787E6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82" y="249688"/>
            <a:ext cx="8508059" cy="20014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576156-460B-4C9E-A915-BFA7EF71D2ED}"/>
              </a:ext>
            </a:extLst>
          </p:cNvPr>
          <p:cNvSpPr txBox="1"/>
          <p:nvPr/>
        </p:nvSpPr>
        <p:spPr>
          <a:xfrm>
            <a:off x="146910" y="198471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4A13E2-25BD-4873-8EC9-4D88D1F6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5537-C6F2-4F76-947A-ED346E4281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1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B1A97D-80EF-4A74-BC18-CA28E161F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305" y="4281701"/>
            <a:ext cx="5316718" cy="21196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0395CA-E717-48C8-8B50-BF3F1D723115}"/>
              </a:ext>
            </a:extLst>
          </p:cNvPr>
          <p:cNvSpPr txBox="1"/>
          <p:nvPr/>
        </p:nvSpPr>
        <p:spPr>
          <a:xfrm>
            <a:off x="0" y="3571213"/>
            <a:ext cx="64760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Average location error for different methods (at the edge)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3F6FC0-C420-43F3-916F-15C3A6CB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5537-C6F2-4F76-947A-ED346E42812A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811D4-B449-43B8-AFE5-CB1879260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92" y="911148"/>
            <a:ext cx="7077075" cy="15539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EDAE0F-AADE-4DCA-9C9A-665A653BFCAA}"/>
              </a:ext>
            </a:extLst>
          </p:cNvPr>
          <p:cNvSpPr txBox="1"/>
          <p:nvPr/>
        </p:nvSpPr>
        <p:spPr>
          <a:xfrm>
            <a:off x="130507" y="456678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Location regions for measurements</a:t>
            </a:r>
          </a:p>
        </p:txBody>
      </p:sp>
    </p:spTree>
    <p:extLst>
      <p:ext uri="{BB962C8B-B14F-4D97-AF65-F5344CB8AC3E}">
        <p14:creationId xmlns:p14="http://schemas.microsoft.com/office/powerpoint/2010/main" val="129208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g. 3">
            <a:extLst>
              <a:ext uri="{FF2B5EF4-FFF2-40B4-BE49-F238E27FC236}">
                <a16:creationId xmlns:a16="http://schemas.microsoft.com/office/drawing/2014/main" id="{FA20ACD6-4311-432F-B3E6-B61C78EA1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294" y="1542145"/>
            <a:ext cx="5036926" cy="284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40F855-EA27-4723-BCD7-4A1FC8009FC0}"/>
              </a:ext>
            </a:extLst>
          </p:cNvPr>
          <p:cNvSpPr txBox="1"/>
          <p:nvPr/>
        </p:nvSpPr>
        <p:spPr>
          <a:xfrm>
            <a:off x="2752530" y="104874"/>
            <a:ext cx="610222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Evaluation</a:t>
            </a:r>
            <a:r>
              <a:rPr lang="en-US" sz="2400" kern="1200" dirty="0"/>
              <a:t>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Criteria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2A2C2-0D83-4D87-8A35-BD29A9ECFFA6}"/>
              </a:ext>
            </a:extLst>
          </p:cNvPr>
          <p:cNvSpPr txBox="1"/>
          <p:nvPr/>
        </p:nvSpPr>
        <p:spPr>
          <a:xfrm>
            <a:off x="130594" y="859664"/>
            <a:ext cx="363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Accuracy/precision and Cost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9AAFADD-343E-421E-A299-B275EC20C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412" y="5553847"/>
            <a:ext cx="2745238" cy="888978"/>
          </a:xfrm>
        </p:spPr>
        <p:txBody>
          <a:bodyPr>
            <a:normAutofit/>
          </a:bodyPr>
          <a:lstStyle/>
          <a:p>
            <a:r>
              <a:rPr lang="en-US" dirty="0"/>
              <a:t>Geography </a:t>
            </a:r>
          </a:p>
          <a:p>
            <a:r>
              <a:rPr lang="en-US" dirty="0"/>
              <a:t>Number of users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9F5A2E-C540-4988-AFD8-BC737CD6046F}"/>
              </a:ext>
            </a:extLst>
          </p:cNvPr>
          <p:cNvSpPr txBox="1"/>
          <p:nvPr/>
        </p:nvSpPr>
        <p:spPr>
          <a:xfrm>
            <a:off x="208383" y="5020656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Scalability</a:t>
            </a:r>
            <a:r>
              <a:rPr lang="en-US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429285-607D-4AB0-AFC1-1BDAEDFD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5537-C6F2-4F76-947A-ED346E4281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uiExpand="1" build="p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FFA92D7-666F-448A-810C-CA8AC357DB96}"/>
              </a:ext>
            </a:extLst>
          </p:cNvPr>
          <p:cNvSpPr txBox="1"/>
          <p:nvPr/>
        </p:nvSpPr>
        <p:spPr>
          <a:xfrm>
            <a:off x="199053" y="615335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Robustness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189ED4-9BFB-4D6B-922C-520DB37426B8}"/>
              </a:ext>
            </a:extLst>
          </p:cNvPr>
          <p:cNvSpPr txBox="1"/>
          <p:nvPr/>
        </p:nvSpPr>
        <p:spPr>
          <a:xfrm>
            <a:off x="199053" y="2500030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Usability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5DB350-FEDC-479C-B83A-35983990FD67}"/>
              </a:ext>
            </a:extLst>
          </p:cNvPr>
          <p:cNvSpPr txBox="1"/>
          <p:nvPr/>
        </p:nvSpPr>
        <p:spPr>
          <a:xfrm>
            <a:off x="690465" y="3244334"/>
            <a:ext cx="3834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preferences of consumers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9E4BB-0B0D-4F2F-8FE5-5AB31792FA52}"/>
              </a:ext>
            </a:extLst>
          </p:cNvPr>
          <p:cNvSpPr txBox="1"/>
          <p:nvPr/>
        </p:nvSpPr>
        <p:spPr>
          <a:xfrm>
            <a:off x="690465" y="1123524"/>
            <a:ext cx="3498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withstand adverse conditions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62E61E-96F0-46EC-BDCF-5AEACE27F30A}"/>
              </a:ext>
            </a:extLst>
          </p:cNvPr>
          <p:cNvSpPr txBox="1"/>
          <p:nvPr/>
        </p:nvSpPr>
        <p:spPr>
          <a:xfrm>
            <a:off x="4637314" y="1123524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losses of signal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24D964B-D8F8-4B69-9AE1-7C5BF6B80CDD}"/>
              </a:ext>
            </a:extLst>
          </p:cNvPr>
          <p:cNvSpPr/>
          <p:nvPr/>
        </p:nvSpPr>
        <p:spPr>
          <a:xfrm>
            <a:off x="4054151" y="1205746"/>
            <a:ext cx="270588" cy="195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E0210-143D-4440-8350-66315459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5537-C6F2-4F76-947A-ED346E4281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2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6" grpId="0"/>
      <p:bldP spid="9" grpId="0"/>
      <p:bldP spid="11" grpId="0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3DF8-2283-4047-89C5-939AD999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314" y="2351314"/>
            <a:ext cx="5854095" cy="1230604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C30E1F-F9F7-4E70-98B3-623EBBEC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5537-C6F2-4F76-947A-ED346E4281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3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858AF3E5-0241-4D65-A753-C3FDFD3E89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832554"/>
              </p:ext>
            </p:extLst>
          </p:nvPr>
        </p:nvGraphicFramePr>
        <p:xfrm>
          <a:off x="277030" y="1560219"/>
          <a:ext cx="9220931" cy="4801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58B3EC0-951A-460A-A6C6-23DF5BEA30E9}"/>
              </a:ext>
            </a:extLst>
          </p:cNvPr>
          <p:cNvSpPr/>
          <p:nvPr/>
        </p:nvSpPr>
        <p:spPr>
          <a:xfrm>
            <a:off x="3846329" y="669810"/>
            <a:ext cx="16450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641320-A81D-45B4-B2D5-009440440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5537-C6F2-4F76-947A-ED346E4281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1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92002-B6A0-4F91-8105-1B0BA1A3C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301" y="0"/>
            <a:ext cx="8596668" cy="835742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indoor nav/pos systems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89E2E5-CD9C-432A-B85E-3C8A91E4242D}"/>
              </a:ext>
            </a:extLst>
          </p:cNvPr>
          <p:cNvSpPr txBox="1">
            <a:spLocks/>
          </p:cNvSpPr>
          <p:nvPr/>
        </p:nvSpPr>
        <p:spPr>
          <a:xfrm>
            <a:off x="0" y="612236"/>
            <a:ext cx="8596668" cy="8357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and Positioning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42F24-1BE9-4CD5-8513-E51B26C5FEA4}"/>
              </a:ext>
            </a:extLst>
          </p:cNvPr>
          <p:cNvSpPr txBox="1"/>
          <p:nvPr/>
        </p:nvSpPr>
        <p:spPr>
          <a:xfrm>
            <a:off x="156628" y="4000113"/>
            <a:ext cx="393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Indoor systems: General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EEDD0E-2F90-48D7-828A-7A54A53DA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455" y="4184648"/>
            <a:ext cx="4899793" cy="239841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655F1E9-0853-4FAA-A81C-B04CB59D0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4489981"/>
            <a:ext cx="6426054" cy="132079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Positioning Module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Module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HMI Module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79A903-E807-4B4F-8537-89C62AEBE573}"/>
              </a:ext>
            </a:extLst>
          </p:cNvPr>
          <p:cNvSpPr txBox="1"/>
          <p:nvPr/>
        </p:nvSpPr>
        <p:spPr>
          <a:xfrm>
            <a:off x="156628" y="1310060"/>
            <a:ext cx="6181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Navigation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CAECAD1-9376-4C97-A3E4-94153C429F72}"/>
              </a:ext>
            </a:extLst>
          </p:cNvPr>
          <p:cNvSpPr txBox="1">
            <a:spLocks/>
          </p:cNvSpPr>
          <p:nvPr/>
        </p:nvSpPr>
        <p:spPr>
          <a:xfrm>
            <a:off x="483848" y="1753312"/>
            <a:ext cx="3826895" cy="835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for Route Planning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3E34F064-7C5D-4D77-A389-342EC542B7FD}"/>
              </a:ext>
            </a:extLst>
          </p:cNvPr>
          <p:cNvSpPr/>
          <p:nvPr/>
        </p:nvSpPr>
        <p:spPr>
          <a:xfrm>
            <a:off x="3638952" y="1798576"/>
            <a:ext cx="330464" cy="1095811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B30057-A615-463B-9029-7B38A6B74745}"/>
              </a:ext>
            </a:extLst>
          </p:cNvPr>
          <p:cNvSpPr txBox="1"/>
          <p:nvPr/>
        </p:nvSpPr>
        <p:spPr>
          <a:xfrm>
            <a:off x="3969416" y="1753311"/>
            <a:ext cx="61815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dirty="0"/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Dijkstra’s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dirty="0"/>
              <a:t>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D*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dirty="0"/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Floyd’s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B0E263-189F-4D8F-A73F-595C1D0A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5537-C6F2-4F76-947A-ED346E4281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5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 build="p"/>
      <p:bldP spid="11" grpId="0"/>
      <p:bldP spid="12" grpId="0"/>
      <p:bldP spid="14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724923-D59C-4E47-A795-DB4005962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722" y="604767"/>
            <a:ext cx="4304822" cy="36101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E59357-7C11-44E9-8071-6E62F0A5E07C}"/>
              </a:ext>
            </a:extLst>
          </p:cNvPr>
          <p:cNvSpPr txBox="1"/>
          <p:nvPr/>
        </p:nvSpPr>
        <p:spPr>
          <a:xfrm>
            <a:off x="104061" y="150561"/>
            <a:ext cx="4837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Classification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of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Systems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2C1EB0-5890-472F-9E89-B5A5711E6403}"/>
              </a:ext>
            </a:extLst>
          </p:cNvPr>
          <p:cNvSpPr txBox="1"/>
          <p:nvPr/>
        </p:nvSpPr>
        <p:spPr>
          <a:xfrm>
            <a:off x="387993" y="899380"/>
            <a:ext cx="262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Computer Vision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EFA739-5706-4D88-903C-1EBB0DB0EAFB}"/>
              </a:ext>
            </a:extLst>
          </p:cNvPr>
          <p:cNvSpPr txBox="1"/>
          <p:nvPr/>
        </p:nvSpPr>
        <p:spPr>
          <a:xfrm>
            <a:off x="1191208" y="1517992"/>
            <a:ext cx="55921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Omnidirectional Cameras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cameras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Cameras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F7645FE-7E13-47B4-9017-1F425BB7CD72}"/>
              </a:ext>
            </a:extLst>
          </p:cNvPr>
          <p:cNvSpPr/>
          <p:nvPr/>
        </p:nvSpPr>
        <p:spPr>
          <a:xfrm>
            <a:off x="860744" y="1531196"/>
            <a:ext cx="330464" cy="910126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B982A8-8716-4C2C-B51A-94171B5D270F}"/>
              </a:ext>
            </a:extLst>
          </p:cNvPr>
          <p:cNvSpPr txBox="1"/>
          <p:nvPr/>
        </p:nvSpPr>
        <p:spPr>
          <a:xfrm>
            <a:off x="774441" y="2658007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image processing algorithms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BD3E8AA-6242-4A57-B3B3-41AB01DBB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208" y="3002479"/>
            <a:ext cx="6426054" cy="1320799"/>
          </a:xfrm>
        </p:spPr>
        <p:txBody>
          <a:bodyPr/>
          <a:lstStyle/>
          <a:p>
            <a:r>
              <a:rPr lang="en-US" dirty="0"/>
              <a:t>Speeded Up Robust Feature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/>
              <a:t>SURF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/>
              <a:t>Gist features</a:t>
            </a:r>
          </a:p>
          <a:p>
            <a:r>
              <a:rPr lang="en-US" dirty="0"/>
              <a:t>Scale Invariant Feature Transform (SIFT)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F87BBE-6F59-4B0C-88DF-1566F63B5B6C}"/>
              </a:ext>
            </a:extLst>
          </p:cNvPr>
          <p:cNvSpPr txBox="1"/>
          <p:nvPr/>
        </p:nvSpPr>
        <p:spPr>
          <a:xfrm>
            <a:off x="774441" y="4206633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Methodologies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EF55D99-FC16-4AAF-8E09-95279F8647E6}"/>
              </a:ext>
            </a:extLst>
          </p:cNvPr>
          <p:cNvSpPr txBox="1">
            <a:spLocks/>
          </p:cNvSpPr>
          <p:nvPr/>
        </p:nvSpPr>
        <p:spPr>
          <a:xfrm>
            <a:off x="1226203" y="4740009"/>
            <a:ext cx="4096775" cy="6688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CNN</a:t>
            </a:r>
          </a:p>
          <a:p>
            <a:r>
              <a:rPr lang="en-US" sz="1900" dirty="0"/>
              <a:t>KNN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ED945E-0A88-499B-867B-10F3030D4F68}"/>
              </a:ext>
            </a:extLst>
          </p:cNvPr>
          <p:cNvSpPr txBox="1"/>
          <p:nvPr/>
        </p:nvSpPr>
        <p:spPr>
          <a:xfrm>
            <a:off x="774441" y="5473427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31B8E93-FF15-47B7-ABA5-BE8DBA276759}"/>
              </a:ext>
            </a:extLst>
          </p:cNvPr>
          <p:cNvSpPr txBox="1">
            <a:spLocks/>
          </p:cNvSpPr>
          <p:nvPr/>
        </p:nvSpPr>
        <p:spPr>
          <a:xfrm>
            <a:off x="1191208" y="5982881"/>
            <a:ext cx="4096775" cy="6688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Google</a:t>
            </a:r>
            <a:r>
              <a:rPr lang="en-US" dirty="0"/>
              <a:t> </a:t>
            </a:r>
            <a:r>
              <a:rPr lang="en-US" sz="1900" dirty="0"/>
              <a:t>Tango</a:t>
            </a:r>
            <a:r>
              <a:rPr lang="en-US" dirty="0"/>
              <a:t> / </a:t>
            </a:r>
            <a:r>
              <a:rPr lang="en-US" sz="1900" dirty="0"/>
              <a:t>Google</a:t>
            </a:r>
            <a:r>
              <a:rPr lang="en-US" dirty="0"/>
              <a:t> </a:t>
            </a:r>
            <a:r>
              <a:rPr lang="en-US" sz="1900" dirty="0" err="1"/>
              <a:t>Arcore</a:t>
            </a:r>
            <a:endParaRPr lang="en-US" sz="1900" dirty="0"/>
          </a:p>
          <a:p>
            <a:r>
              <a:rPr lang="en-US" sz="1900" dirty="0"/>
              <a:t>VINAV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32CA71-9FCB-41B7-AF45-98E330BA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5537-C6F2-4F76-947A-ED346E4281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1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/>
      <p:bldP spid="14" grpId="0" animBg="1"/>
      <p:bldP spid="16" grpId="0"/>
      <p:bldP spid="18" grpId="0" build="p"/>
      <p:bldP spid="22" grpId="0"/>
      <p:bldP spid="23" grpId="0"/>
      <p:bldP spid="17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D8FB7E-AC7D-4FAD-9267-29C25BDC0B03}"/>
              </a:ext>
            </a:extLst>
          </p:cNvPr>
          <p:cNvSpPr txBox="1"/>
          <p:nvPr/>
        </p:nvSpPr>
        <p:spPr>
          <a:xfrm>
            <a:off x="338831" y="181626"/>
            <a:ext cx="363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Pedestrian Dead Reckoning (PDR)</a:t>
            </a:r>
          </a:p>
        </p:txBody>
      </p:sp>
      <p:pic>
        <p:nvPicPr>
          <p:cNvPr id="1026" name="Picture 2" descr="IMU sensor with a scheme of the measured Euler angles | Download Scientific  Diagram">
            <a:extLst>
              <a:ext uri="{FF2B5EF4-FFF2-40B4-BE49-F238E27FC236}">
                <a16:creationId xmlns:a16="http://schemas.microsoft.com/office/drawing/2014/main" id="{2AACA767-44BB-424C-A671-3B68849B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452" y="146278"/>
            <a:ext cx="227647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BE6223-7507-4A64-B636-D4F966D3BA52}"/>
              </a:ext>
            </a:extLst>
          </p:cNvPr>
          <p:cNvSpPr txBox="1"/>
          <p:nvPr/>
        </p:nvSpPr>
        <p:spPr>
          <a:xfrm>
            <a:off x="1025554" y="1073863"/>
            <a:ext cx="6100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Accelerometers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Gyroscopes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Magnetometers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39AAEBB-7CAC-4F7C-B7F8-EC50397A8954}"/>
              </a:ext>
            </a:extLst>
          </p:cNvPr>
          <p:cNvSpPr/>
          <p:nvPr/>
        </p:nvSpPr>
        <p:spPr>
          <a:xfrm>
            <a:off x="695090" y="1087067"/>
            <a:ext cx="330464" cy="910126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A7057F-70D8-4ABA-B297-D999F1CC340F}"/>
              </a:ext>
            </a:extLst>
          </p:cNvPr>
          <p:cNvSpPr txBox="1"/>
          <p:nvPr/>
        </p:nvSpPr>
        <p:spPr>
          <a:xfrm>
            <a:off x="1046421" y="2724723"/>
            <a:ext cx="61302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Errors due to the drift</a:t>
            </a:r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B572AE5E-07BA-465B-9FD0-1ECBF7521856}"/>
              </a:ext>
            </a:extLst>
          </p:cNvPr>
          <p:cNvSpPr/>
          <p:nvPr/>
        </p:nvSpPr>
        <p:spPr>
          <a:xfrm rot="2644541">
            <a:off x="739168" y="2833135"/>
            <a:ext cx="263174" cy="233265"/>
          </a:xfrm>
          <a:prstGeom prst="mathPl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B02EE5-29A2-45F3-A4BA-56A2DF76F725}"/>
              </a:ext>
            </a:extLst>
          </p:cNvPr>
          <p:cNvSpPr txBox="1"/>
          <p:nvPr/>
        </p:nvSpPr>
        <p:spPr>
          <a:xfrm>
            <a:off x="4462859" y="2724723"/>
            <a:ext cx="61302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other technologies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2FECD89-65BD-463E-B2C9-1FA27CEA8ECB}"/>
              </a:ext>
            </a:extLst>
          </p:cNvPr>
          <p:cNvSpPr/>
          <p:nvPr/>
        </p:nvSpPr>
        <p:spPr>
          <a:xfrm>
            <a:off x="3687096" y="2846528"/>
            <a:ext cx="570271" cy="206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FD08FE-32D5-4596-80E6-3BE6931AF089}"/>
              </a:ext>
            </a:extLst>
          </p:cNvPr>
          <p:cNvSpPr txBox="1"/>
          <p:nvPr/>
        </p:nvSpPr>
        <p:spPr>
          <a:xfrm>
            <a:off x="834938" y="3532751"/>
            <a:ext cx="61022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PDR systems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A61D6A-14DD-48A6-B693-D1706C70AFEF}"/>
              </a:ext>
            </a:extLst>
          </p:cNvPr>
          <p:cNvSpPr txBox="1"/>
          <p:nvPr/>
        </p:nvSpPr>
        <p:spPr>
          <a:xfrm>
            <a:off x="3687096" y="3542092"/>
            <a:ext cx="2304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accumulative errors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612C10-D7C1-4D88-9686-6FA85955C198}"/>
              </a:ext>
            </a:extLst>
          </p:cNvPr>
          <p:cNvSpPr txBox="1"/>
          <p:nvPr/>
        </p:nvSpPr>
        <p:spPr>
          <a:xfrm>
            <a:off x="7120547" y="3532751"/>
            <a:ext cx="28333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calibration mark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CF28EB6-D73D-4C44-A9A7-F27D9159373D}"/>
              </a:ext>
            </a:extLst>
          </p:cNvPr>
          <p:cNvSpPr/>
          <p:nvPr/>
        </p:nvSpPr>
        <p:spPr>
          <a:xfrm>
            <a:off x="6176985" y="3614178"/>
            <a:ext cx="570271" cy="206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lus Sign 16">
            <a:extLst>
              <a:ext uri="{FF2B5EF4-FFF2-40B4-BE49-F238E27FC236}">
                <a16:creationId xmlns:a16="http://schemas.microsoft.com/office/drawing/2014/main" id="{BAC9EFEA-8212-4D1A-8CC9-CBBA55307947}"/>
              </a:ext>
            </a:extLst>
          </p:cNvPr>
          <p:cNvSpPr/>
          <p:nvPr/>
        </p:nvSpPr>
        <p:spPr>
          <a:xfrm rot="2644541">
            <a:off x="3189376" y="3610126"/>
            <a:ext cx="263174" cy="233265"/>
          </a:xfrm>
          <a:prstGeom prst="mathPl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3B383A-2546-4189-9C3B-CD7B5AD8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5537-C6F2-4F76-947A-ED346E42812A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 descr="Sensors | Free Full-Text | An Integrated Dead Reckoning with Cooperative  Positioning Solution to Assist GPS NLOS Using Vehicular Communications">
            <a:extLst>
              <a:ext uri="{FF2B5EF4-FFF2-40B4-BE49-F238E27FC236}">
                <a16:creationId xmlns:a16="http://schemas.microsoft.com/office/drawing/2014/main" id="{7ECCF497-E0DD-48F6-9B47-00C92E43B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397" y="4239560"/>
            <a:ext cx="4462859" cy="216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15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  <p:bldP spid="9" grpId="0"/>
      <p:bldP spid="10" grpId="0" animBg="1"/>
      <p:bldP spid="12" grpId="0"/>
      <p:bldP spid="6" grpId="0" animBg="1"/>
      <p:bldP spid="15" grpId="0"/>
      <p:bldP spid="13" grpId="0"/>
      <p:bldP spid="14" grpId="0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0366DD-E274-46CF-80DB-6F76DD6E3DBB}"/>
              </a:ext>
            </a:extLst>
          </p:cNvPr>
          <p:cNvSpPr txBox="1"/>
          <p:nvPr/>
        </p:nvSpPr>
        <p:spPr>
          <a:xfrm>
            <a:off x="264186" y="144303"/>
            <a:ext cx="363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Communication Technologies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2EC8F-2911-42CF-A5F3-ABE493170541}"/>
              </a:ext>
            </a:extLst>
          </p:cNvPr>
          <p:cNvSpPr txBox="1"/>
          <p:nvPr/>
        </p:nvSpPr>
        <p:spPr>
          <a:xfrm>
            <a:off x="814874" y="4133756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 fi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035A6EF-929B-450C-94A2-9676E3248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913" y="2363338"/>
            <a:ext cx="6426054" cy="820694"/>
          </a:xfrm>
        </p:spPr>
        <p:txBody>
          <a:bodyPr>
            <a:normAutofit/>
          </a:bodyPr>
          <a:lstStyle/>
          <a:p>
            <a:r>
              <a:rPr lang="en-US" dirty="0"/>
              <a:t>Trilateration</a:t>
            </a:r>
          </a:p>
          <a:p>
            <a:r>
              <a:rPr lang="en-US" dirty="0"/>
              <a:t>Fingerprinting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D29FABB8-44EC-48D4-9D1A-9AC9BF49689B}"/>
              </a:ext>
            </a:extLst>
          </p:cNvPr>
          <p:cNvSpPr/>
          <p:nvPr/>
        </p:nvSpPr>
        <p:spPr>
          <a:xfrm>
            <a:off x="816208" y="1045562"/>
            <a:ext cx="330464" cy="112515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C4D869-5EB2-4661-B47A-E86C1B29369A}"/>
              </a:ext>
            </a:extLst>
          </p:cNvPr>
          <p:cNvSpPr txBox="1"/>
          <p:nvPr/>
        </p:nvSpPr>
        <p:spPr>
          <a:xfrm>
            <a:off x="1303830" y="1045562"/>
            <a:ext cx="61022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Received signal strength (RSS)</a:t>
            </a:r>
          </a:p>
          <a:p>
            <a:r>
              <a:rPr lang="en-US" dirty="0"/>
              <a:t>Angle of arrival (AOA)</a:t>
            </a:r>
          </a:p>
          <a:p>
            <a:r>
              <a:rPr lang="en-US" dirty="0"/>
              <a:t>Time of arrival (TOA)</a:t>
            </a:r>
          </a:p>
          <a:p>
            <a:r>
              <a:rPr lang="en-US" dirty="0"/>
              <a:t>Time difference of arrival (TDOA)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9CDD06-EBFE-45FB-83C7-71376140061D}"/>
              </a:ext>
            </a:extLst>
          </p:cNvPr>
          <p:cNvSpPr txBox="1"/>
          <p:nvPr/>
        </p:nvSpPr>
        <p:spPr>
          <a:xfrm>
            <a:off x="641984" y="611334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RFID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76EB614-8EB1-4C1E-A1FA-9A98A144ED8D}"/>
              </a:ext>
            </a:extLst>
          </p:cNvPr>
          <p:cNvSpPr txBox="1">
            <a:spLocks/>
          </p:cNvSpPr>
          <p:nvPr/>
        </p:nvSpPr>
        <p:spPr>
          <a:xfrm>
            <a:off x="1152886" y="4600787"/>
            <a:ext cx="6426054" cy="1320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RSS fingerprinting</a:t>
            </a:r>
          </a:p>
          <a:p>
            <a:r>
              <a:rPr lang="en-US" dirty="0"/>
              <a:t>Trilateration</a:t>
            </a:r>
          </a:p>
          <a:p>
            <a:r>
              <a:rPr lang="en-US" dirty="0"/>
              <a:t>Triangulation</a:t>
            </a:r>
          </a:p>
        </p:txBody>
      </p:sp>
      <p:pic>
        <p:nvPicPr>
          <p:cNvPr id="4098" name="Picture 2" descr="Fig. 4">
            <a:extLst>
              <a:ext uri="{FF2B5EF4-FFF2-40B4-BE49-F238E27FC236}">
                <a16:creationId xmlns:a16="http://schemas.microsoft.com/office/drawing/2014/main" id="{46E2D448-C283-4902-B33E-544449F17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24" y="224868"/>
            <a:ext cx="2400332" cy="213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0F7FDF7-00C9-4DE1-B946-399F754F4994}"/>
              </a:ext>
            </a:extLst>
          </p:cNvPr>
          <p:cNvSpPr txBox="1"/>
          <p:nvPr/>
        </p:nvSpPr>
        <p:spPr>
          <a:xfrm>
            <a:off x="6961657" y="2413377"/>
            <a:ext cx="774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AOA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6CB8AF8-2D54-4D99-9B6B-E0C5E4541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401" y="3087653"/>
            <a:ext cx="3172512" cy="235371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472C926-39BA-4A3F-82D8-0D09004C68A2}"/>
              </a:ext>
            </a:extLst>
          </p:cNvPr>
          <p:cNvSpPr txBox="1"/>
          <p:nvPr/>
        </p:nvSpPr>
        <p:spPr>
          <a:xfrm>
            <a:off x="6538418" y="5647925"/>
            <a:ext cx="2400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TDOA/trilateration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1CE5B9-C55F-4B58-B8D2-650BB07E112E}"/>
              </a:ext>
            </a:extLst>
          </p:cNvPr>
          <p:cNvSpPr txBox="1"/>
          <p:nvPr/>
        </p:nvSpPr>
        <p:spPr>
          <a:xfrm>
            <a:off x="1854342" y="6223817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FreeNavi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353822-D39F-4041-BA0B-A4441A2B8BA9}"/>
              </a:ext>
            </a:extLst>
          </p:cNvPr>
          <p:cNvSpPr txBox="1"/>
          <p:nvPr/>
        </p:nvSpPr>
        <p:spPr>
          <a:xfrm>
            <a:off x="1152886" y="5855831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1349A4-0498-418E-AC45-4013B62D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5537-C6F2-4F76-947A-ED346E4281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7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 build="p"/>
      <p:bldP spid="13" grpId="0" animBg="1"/>
      <p:bldP spid="15" grpId="0"/>
      <p:bldP spid="16" grpId="0"/>
      <p:bldP spid="19" grpId="0"/>
      <p:bldP spid="22" grpId="0"/>
      <p:bldP spid="29" grpId="0"/>
      <p:bldP spid="33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Fig. 7">
            <a:extLst>
              <a:ext uri="{FF2B5EF4-FFF2-40B4-BE49-F238E27FC236}">
                <a16:creationId xmlns:a16="http://schemas.microsoft.com/office/drawing/2014/main" id="{B15ADF6D-C25A-47BB-9D57-C04D63654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170" y="68200"/>
            <a:ext cx="5113659" cy="289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D9FC57-1476-4686-A904-82A41C75C984}"/>
              </a:ext>
            </a:extLst>
          </p:cNvPr>
          <p:cNvSpPr txBox="1"/>
          <p:nvPr/>
        </p:nvSpPr>
        <p:spPr>
          <a:xfrm>
            <a:off x="245706" y="1368210"/>
            <a:ext cx="1987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RSS Fingerprinting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97AB0E-2242-4837-8364-BDD11A9FFC7D}"/>
              </a:ext>
            </a:extLst>
          </p:cNvPr>
          <p:cNvSpPr txBox="1"/>
          <p:nvPr/>
        </p:nvSpPr>
        <p:spPr>
          <a:xfrm>
            <a:off x="241324" y="3059668"/>
            <a:ext cx="1247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912129A-6DAF-4FE1-887D-FF79FCFE4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747" y="3474722"/>
            <a:ext cx="2487463" cy="96581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Proximity sensing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RSSI Fingerprinting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F69597-D0EF-4D4C-81FC-D840EE6794C2}"/>
              </a:ext>
            </a:extLst>
          </p:cNvPr>
          <p:cNvSpPr txBox="1"/>
          <p:nvPr/>
        </p:nvSpPr>
        <p:spPr>
          <a:xfrm>
            <a:off x="3687145" y="3670484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BLE signals fluctuate by the time!</a:t>
            </a:r>
          </a:p>
        </p:txBody>
      </p:sp>
      <p:sp>
        <p:nvSpPr>
          <p:cNvPr id="14" name="Plus Sign 13">
            <a:extLst>
              <a:ext uri="{FF2B5EF4-FFF2-40B4-BE49-F238E27FC236}">
                <a16:creationId xmlns:a16="http://schemas.microsoft.com/office/drawing/2014/main" id="{8473C852-3E7E-43ED-9046-FAD27D4AB71B}"/>
              </a:ext>
            </a:extLst>
          </p:cNvPr>
          <p:cNvSpPr/>
          <p:nvPr/>
        </p:nvSpPr>
        <p:spPr>
          <a:xfrm rot="3300557">
            <a:off x="3392086" y="3730254"/>
            <a:ext cx="261258" cy="250703"/>
          </a:xfrm>
          <a:prstGeom prst="mathPl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594052-CE33-4A2A-83B3-818D4F417A11}"/>
              </a:ext>
            </a:extLst>
          </p:cNvPr>
          <p:cNvSpPr txBox="1"/>
          <p:nvPr/>
        </p:nvSpPr>
        <p:spPr>
          <a:xfrm>
            <a:off x="517850" y="4421877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BLE and PDR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4313704-C8E9-4B1B-B354-55C9466F19A2}"/>
              </a:ext>
            </a:extLst>
          </p:cNvPr>
          <p:cNvSpPr txBox="1">
            <a:spLocks/>
          </p:cNvSpPr>
          <p:nvPr/>
        </p:nvSpPr>
        <p:spPr>
          <a:xfrm>
            <a:off x="888752" y="4842886"/>
            <a:ext cx="5875437" cy="13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Inertial PDR for finding the attitude of robot</a:t>
            </a:r>
          </a:p>
          <a:p>
            <a:r>
              <a:rPr lang="en-US" dirty="0"/>
              <a:t>BLE RSS for localization / proximity</a:t>
            </a:r>
          </a:p>
          <a:p>
            <a:r>
              <a:rPr lang="en-US" dirty="0"/>
              <a:t>Both information fused to find update the location 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A15E49-55B4-432F-AAB6-AEEBF3EF4835}"/>
              </a:ext>
            </a:extLst>
          </p:cNvPr>
          <p:cNvSpPr txBox="1"/>
          <p:nvPr/>
        </p:nvSpPr>
        <p:spPr>
          <a:xfrm>
            <a:off x="494019" y="5981905"/>
            <a:ext cx="6270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BLE fingerprinting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BE38392-4220-42D8-8929-EF554DD2E846}"/>
              </a:ext>
            </a:extLst>
          </p:cNvPr>
          <p:cNvSpPr txBox="1">
            <a:spLocks/>
          </p:cNvSpPr>
          <p:nvPr/>
        </p:nvSpPr>
        <p:spPr>
          <a:xfrm>
            <a:off x="864920" y="6433041"/>
            <a:ext cx="5875437" cy="587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linear regression method for feature extraction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7C71E6-40F3-4173-A358-F542E310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5537-C6F2-4F76-947A-ED346E4281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8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build="p"/>
      <p:bldP spid="13" grpId="0"/>
      <p:bldP spid="14" grpId="0" animBg="1"/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44E3DB-B4BE-4E6A-99FF-902019815ADC}"/>
              </a:ext>
            </a:extLst>
          </p:cNvPr>
          <p:cNvSpPr txBox="1"/>
          <p:nvPr/>
        </p:nvSpPr>
        <p:spPr>
          <a:xfrm>
            <a:off x="478972" y="299293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Visible Light Communication (VLC)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7DD76-D176-460E-8BB9-52FDED17326C}"/>
              </a:ext>
            </a:extLst>
          </p:cNvPr>
          <p:cNvSpPr txBox="1"/>
          <p:nvPr/>
        </p:nvSpPr>
        <p:spPr>
          <a:xfrm>
            <a:off x="478972" y="4173696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Ultra Wideband (BLE)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84DCC8-30CC-41B3-8E5D-C174AF9DFB4B}"/>
              </a:ext>
            </a:extLst>
          </p:cNvPr>
          <p:cNvSpPr txBox="1"/>
          <p:nvPr/>
        </p:nvSpPr>
        <p:spPr>
          <a:xfrm>
            <a:off x="1045028" y="1165040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LEDs</a:t>
            </a:r>
          </a:p>
          <a:p>
            <a:r>
              <a:rPr lang="en-US" dirty="0"/>
              <a:t>Fluorescent lamps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77AB2FD6-7216-4746-BBFB-F4DBFB2AC430}"/>
              </a:ext>
            </a:extLst>
          </p:cNvPr>
          <p:cNvSpPr/>
          <p:nvPr/>
        </p:nvSpPr>
        <p:spPr>
          <a:xfrm>
            <a:off x="714564" y="1165040"/>
            <a:ext cx="330464" cy="646331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BA54ED9-151B-4B24-83F4-EBD6D1E48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4733566"/>
            <a:ext cx="6426054" cy="965817"/>
          </a:xfrm>
        </p:spPr>
        <p:txBody>
          <a:bodyPr>
            <a:normAutofit/>
          </a:bodyPr>
          <a:lstStyle/>
          <a:p>
            <a:r>
              <a:rPr lang="en-US" dirty="0"/>
              <a:t>High Frequency</a:t>
            </a:r>
          </a:p>
          <a:p>
            <a:r>
              <a:rPr lang="en-US" dirty="0"/>
              <a:t>Time of Flight (TOF)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825DC2D-82C0-4ED0-A5BF-931796A64EB8}"/>
              </a:ext>
            </a:extLst>
          </p:cNvPr>
          <p:cNvSpPr txBox="1">
            <a:spLocks/>
          </p:cNvSpPr>
          <p:nvPr/>
        </p:nvSpPr>
        <p:spPr>
          <a:xfrm>
            <a:off x="714565" y="2812314"/>
            <a:ext cx="7651102" cy="541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latitude and longitude of each location  stored as visible light ID 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EB76AC-6EEC-4FC2-A858-103819EF9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5537-C6F2-4F76-947A-ED346E42812A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Ultra-wideband Technology">
            <a:extLst>
              <a:ext uri="{FF2B5EF4-FFF2-40B4-BE49-F238E27FC236}">
                <a16:creationId xmlns:a16="http://schemas.microsoft.com/office/drawing/2014/main" id="{2BE16428-0631-4B6A-AA3B-BE00D4332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353" y="4273138"/>
            <a:ext cx="1345791" cy="142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ible light as a communication medium between different wireless... |  Download Scientific Diagram">
            <a:extLst>
              <a:ext uri="{FF2B5EF4-FFF2-40B4-BE49-F238E27FC236}">
                <a16:creationId xmlns:a16="http://schemas.microsoft.com/office/drawing/2014/main" id="{975BD6D8-B1C5-4AC2-89F9-6792A6737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441" y="28392"/>
            <a:ext cx="2935222" cy="278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 animBg="1"/>
      <p:bldP spid="11" grpId="0" build="p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7B98EF-9FA6-4237-A61B-249824949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671" y="853179"/>
            <a:ext cx="2790427" cy="17213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713FFB-D274-4137-A19B-6688A2846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284" y="2613440"/>
            <a:ext cx="4341602" cy="21462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B3397C-8462-4762-B267-BADD9A9F0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435" y="5212532"/>
            <a:ext cx="3197958" cy="15105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25CAFD6-ACF5-4010-A8E6-4BF8097483F6}"/>
              </a:ext>
            </a:extLst>
          </p:cNvPr>
          <p:cNvSpPr txBox="1"/>
          <p:nvPr/>
        </p:nvSpPr>
        <p:spPr>
          <a:xfrm>
            <a:off x="390479" y="3247432"/>
            <a:ext cx="500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Predicting</a:t>
            </a:r>
            <a:r>
              <a:rPr lang="en-US" dirty="0"/>
              <a:t> with dead reckoning </a:t>
            </a:r>
          </a:p>
          <a:p>
            <a:r>
              <a:rPr lang="en-US" dirty="0">
                <a:solidFill>
                  <a:srgbClr val="FF0000"/>
                </a:solidFill>
              </a:rPr>
              <a:t>Updating</a:t>
            </a:r>
            <a:r>
              <a:rPr lang="en-US" dirty="0"/>
              <a:t> with BLE RSSI (triangulation)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11CDAF-656E-4E19-A128-FBA28D21A8C3}"/>
              </a:ext>
            </a:extLst>
          </p:cNvPr>
          <p:cNvSpPr txBox="1"/>
          <p:nvPr/>
        </p:nvSpPr>
        <p:spPr>
          <a:xfrm>
            <a:off x="-79500" y="600538"/>
            <a:ext cx="610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cost positioning system using BLE and constrained EKF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C994F8-B58E-4B94-9327-EFD92746F051}"/>
              </a:ext>
            </a:extLst>
          </p:cNvPr>
          <p:cNvSpPr txBox="1"/>
          <p:nvPr/>
        </p:nvSpPr>
        <p:spPr>
          <a:xfrm>
            <a:off x="3001454" y="-21073"/>
            <a:ext cx="3189217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BLE</a:t>
            </a:r>
            <a:r>
              <a:rPr lang="en-US" sz="2400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Based</a:t>
            </a:r>
            <a:r>
              <a:rPr lang="en-US" sz="1800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IPS</a:t>
            </a:r>
            <a:r>
              <a:rPr lang="en-US" sz="1800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00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66D1BEE-D0B9-4844-9DDF-AB0F3AF2B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479" y="1380952"/>
            <a:ext cx="2935694" cy="13617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BLE</a:t>
            </a:r>
          </a:p>
          <a:p>
            <a:r>
              <a:rPr lang="en-US" dirty="0"/>
              <a:t>Magnetic field</a:t>
            </a:r>
          </a:p>
          <a:p>
            <a:r>
              <a:rPr lang="en-US" dirty="0"/>
              <a:t>Rate-gyro</a:t>
            </a:r>
          </a:p>
          <a:p>
            <a:r>
              <a:rPr lang="en-US" dirty="0"/>
              <a:t>Optical flow sensors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D32FEB-39B5-46D8-BC96-78D338264385}"/>
              </a:ext>
            </a:extLst>
          </p:cNvPr>
          <p:cNvSpPr txBox="1"/>
          <p:nvPr/>
        </p:nvSpPr>
        <p:spPr>
          <a:xfrm>
            <a:off x="88451" y="2853202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BFC65D-C94C-43C5-AFB6-DB498BDAEF94}"/>
              </a:ext>
            </a:extLst>
          </p:cNvPr>
          <p:cNvSpPr txBox="1"/>
          <p:nvPr/>
        </p:nvSpPr>
        <p:spPr>
          <a:xfrm>
            <a:off x="275063" y="4843200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3B02EE-62F2-48F4-B69E-B07797662BDD}"/>
              </a:ext>
            </a:extLst>
          </p:cNvPr>
          <p:cNvSpPr txBox="1"/>
          <p:nvPr/>
        </p:nvSpPr>
        <p:spPr>
          <a:xfrm>
            <a:off x="88451" y="1011620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271407-CE31-4FEA-B2F5-4677E67BAADD}"/>
              </a:ext>
            </a:extLst>
          </p:cNvPr>
          <p:cNvSpPr txBox="1"/>
          <p:nvPr/>
        </p:nvSpPr>
        <p:spPr>
          <a:xfrm>
            <a:off x="390479" y="4130591"/>
            <a:ext cx="2098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Non linear system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3CA472-5DD8-45FD-9655-0FBF434E1780}"/>
              </a:ext>
            </a:extLst>
          </p:cNvPr>
          <p:cNvSpPr txBox="1"/>
          <p:nvPr/>
        </p:nvSpPr>
        <p:spPr>
          <a:xfrm>
            <a:off x="2669252" y="4153540"/>
            <a:ext cx="2646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Extended Kalman Filter</a:t>
            </a:r>
          </a:p>
        </p:txBody>
      </p:sp>
      <p:sp>
        <p:nvSpPr>
          <p:cNvPr id="24" name="Plus Sign 23">
            <a:extLst>
              <a:ext uri="{FF2B5EF4-FFF2-40B4-BE49-F238E27FC236}">
                <a16:creationId xmlns:a16="http://schemas.microsoft.com/office/drawing/2014/main" id="{D8C6676F-FEC4-48B5-82D5-563148EF7E0F}"/>
              </a:ext>
            </a:extLst>
          </p:cNvPr>
          <p:cNvSpPr/>
          <p:nvPr/>
        </p:nvSpPr>
        <p:spPr>
          <a:xfrm>
            <a:off x="2426210" y="4246859"/>
            <a:ext cx="216772" cy="15642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4CBA55-4E18-48CB-89B7-C6A76897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5537-C6F2-4F76-947A-ED346E4281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0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4" grpId="0" build="p"/>
      <p:bldP spid="20" grpId="0"/>
      <p:bldP spid="21" grpId="0"/>
      <p:bldP spid="22" grpId="0"/>
      <p:bldP spid="15" grpId="0"/>
      <p:bldP spid="23" grpId="0"/>
      <p:bldP spid="24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1247</TotalTime>
  <Words>513</Words>
  <Application>Microsoft Office PowerPoint</Application>
  <PresentationFormat>Widescreen</PresentationFormat>
  <Paragraphs>156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Arabic Typesetting</vt:lpstr>
      <vt:lpstr>Arial</vt:lpstr>
      <vt:lpstr>Calibri</vt:lpstr>
      <vt:lpstr>Simplified Arabic</vt:lpstr>
      <vt:lpstr>Times New Roman</vt:lpstr>
      <vt:lpstr>Trebuchet MS</vt:lpstr>
      <vt:lpstr>Urdu Typesetting</vt:lpstr>
      <vt:lpstr>Wingdings 3</vt:lpstr>
      <vt:lpstr>Facet</vt:lpstr>
      <vt:lpstr>PowerPoint Presentation</vt:lpstr>
      <vt:lpstr>PowerPoint Presentation</vt:lpstr>
      <vt:lpstr>Classification of indoor nav/pos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Hossein</dc:creator>
  <cp:lastModifiedBy>Hossein</cp:lastModifiedBy>
  <cp:revision>70</cp:revision>
  <dcterms:created xsi:type="dcterms:W3CDTF">2021-07-12T19:49:44Z</dcterms:created>
  <dcterms:modified xsi:type="dcterms:W3CDTF">2021-07-17T19:59:50Z</dcterms:modified>
</cp:coreProperties>
</file>