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58" autoAdjust="0"/>
  </p:normalViewPr>
  <p:slideViewPr>
    <p:cSldViewPr>
      <p:cViewPr varScale="1">
        <p:scale>
          <a:sx n="71" d="100"/>
          <a:sy n="71" d="100"/>
        </p:scale>
        <p:origin x="-413" y="-72"/>
      </p:cViewPr>
      <p:guideLst>
        <p:guide orient="horz" pos="2160"/>
        <p:guide pos="2880"/>
      </p:guideLst>
    </p:cSldViewPr>
  </p:slideViewPr>
  <p:notesTextViewPr>
    <p:cViewPr>
      <p:scale>
        <a:sx n="1" d="1"/>
        <a:sy n="1" d="1"/>
      </p:scale>
      <p:origin x="0" y="48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85FA4-0BF1-4624-B558-8D6F7C4705DF}" type="datetimeFigureOut">
              <a:rPr lang="en-US" smtClean="0"/>
              <a:t>5/15/2013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332B92-F500-4945-B331-B8D2C13E00CA}" type="slidenum">
              <a:rPr lang="en-US" smtClean="0"/>
              <a:t>‹#›</a:t>
            </a:fld>
            <a:endParaRPr lang="en-US"/>
          </a:p>
        </p:txBody>
      </p:sp>
    </p:spTree>
    <p:extLst>
      <p:ext uri="{BB962C8B-B14F-4D97-AF65-F5344CB8AC3E}">
        <p14:creationId xmlns:p14="http://schemas.microsoft.com/office/powerpoint/2010/main" val="2923276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s.google.com/maps/documentation/javascript/3.exp/referenc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not a lawyer</a:t>
            </a:r>
          </a:p>
          <a:p>
            <a:endParaRPr lang="en-US" dirty="0" smtClean="0"/>
          </a:p>
          <a:p>
            <a:pPr marL="0" indent="0">
              <a:buNone/>
            </a:pPr>
            <a:r>
              <a:rPr lang="en-US" dirty="0" smtClean="0"/>
              <a:t>However…I still want to share.</a:t>
            </a:r>
          </a:p>
          <a:p>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3</a:t>
            </a:fld>
            <a:endParaRPr lang="en-US"/>
          </a:p>
        </p:txBody>
      </p:sp>
    </p:spTree>
    <p:extLst>
      <p:ext uri="{BB962C8B-B14F-4D97-AF65-F5344CB8AC3E}">
        <p14:creationId xmlns:p14="http://schemas.microsoft.com/office/powerpoint/2010/main" val="211034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even use an </a:t>
            </a:r>
            <a:r>
              <a:rPr lang="en-US" dirty="0" err="1" smtClean="0"/>
              <a:t>iPad</a:t>
            </a:r>
            <a:r>
              <a:rPr lang="en-US" dirty="0" smtClean="0"/>
              <a:t> – no </a:t>
            </a:r>
            <a:r>
              <a:rPr lang="en-US" smtClean="0"/>
              <a:t>plugins</a:t>
            </a:r>
            <a:r>
              <a:rPr lang="en-US" baseline="0" smtClean="0"/>
              <a:t> necessary!</a:t>
            </a:r>
            <a:endParaRPr lang="en-US"/>
          </a:p>
        </p:txBody>
      </p:sp>
      <p:sp>
        <p:nvSpPr>
          <p:cNvPr id="4" name="Slide Number Placeholder 3"/>
          <p:cNvSpPr>
            <a:spLocks noGrp="1"/>
          </p:cNvSpPr>
          <p:nvPr>
            <p:ph type="sldNum" sz="quarter" idx="10"/>
          </p:nvPr>
        </p:nvSpPr>
        <p:spPr/>
        <p:txBody>
          <a:bodyPr/>
          <a:lstStyle/>
          <a:p>
            <a:fld id="{09332B92-F500-4945-B331-B8D2C13E00CA}" type="slidenum">
              <a:rPr lang="en-US" smtClean="0"/>
              <a:t>4</a:t>
            </a:fld>
            <a:endParaRPr lang="en-US"/>
          </a:p>
        </p:txBody>
      </p:sp>
    </p:spTree>
    <p:extLst>
      <p:ext uri="{BB962C8B-B14F-4D97-AF65-F5344CB8AC3E}">
        <p14:creationId xmlns:p14="http://schemas.microsoft.com/office/powerpoint/2010/main" val="810307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Can’t separate functions from the map (exception: street view)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might have to deal with </a:t>
            </a:r>
            <a:r>
              <a:rPr lang="en-US" dirty="0" smtClean="0"/>
              <a:t>ads, although I haven’t seen</a:t>
            </a:r>
            <a:r>
              <a:rPr lang="en-US" baseline="0" dirty="0" smtClean="0"/>
              <a:t> any yet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v2 you needed an API key. In v3 at first you didn’t, and now you do. But you don’t need one to develop, only to deploy.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Moving</a:t>
            </a:r>
            <a:r>
              <a:rPr lang="en-US" baseline="0" dirty="0" smtClean="0"/>
              <a:t> Target: Versions (see below notes from Google)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long as you’re doing basic stuff, you won’t have to worry too much about the versions, but you’ll want to subscribe to the Google Geo Developers Blog so you’ll know about releases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reserve the right to serve you up different tiles than they serve on their site. Right now (5/2013), it’s pretty consistent – but </a:t>
            </a:r>
            <a:r>
              <a:rPr lang="en-US" baseline="0" smtClean="0"/>
              <a:t>it doesn’t have to be.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*Changes to versioning*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Previously, if you requested the API without the v parameter, or using v=3,</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you would receive the experimental version. Nowadays you will</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receive the release version.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If your application requires features in the experimental version, just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specify the version (e.g. v=3.10). Note that this will freeze your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application to 3.10 (unless there is a newer “frozen” version).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If you don’t currently request a specific version and you’d like to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continue living on the bleeding edge, request the API with v=3.exp. This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will always return the latest experimental version.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*Reference documentation*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link to reference documentation now also defaults to the release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version. If you’re working with the experimental version, please view the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documentation here:</a:t>
            </a:r>
            <a:br>
              <a:rPr lang="en-US" sz="1200" kern="1200" dirty="0" smtClean="0">
                <a:solidFill>
                  <a:schemeClr val="tx1"/>
                </a:solidFill>
                <a:effectLst/>
                <a:latin typeface="+mn-lt"/>
                <a:ea typeface="+mn-ea"/>
                <a:cs typeface="+mn-cs"/>
              </a:rPr>
            </a:br>
            <a:r>
              <a:rPr lang="en-US" sz="1200" u="sng" kern="1200" dirty="0" smtClean="0">
                <a:solidFill>
                  <a:schemeClr val="tx1"/>
                </a:solidFill>
                <a:effectLst/>
                <a:latin typeface="+mn-lt"/>
                <a:ea typeface="+mn-ea"/>
                <a:cs typeface="+mn-cs"/>
                <a:hlinkClick r:id="rId3"/>
              </a:rPr>
              <a:t>https://developers.google.com/maps/documentation/javascript/3.exp/reference</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*Production applications*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previously recommended production applications specify a minor version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(e.g. 3.5, 3.6). As the release version is now the default, this advice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does not strictly necessary.</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If your application relies on new functionality in an experimental version,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it’s still best practice to specify a minor version (such as v=3.10). You</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should avoid using v=3.exp in sensitive production applications.</a:t>
            </a:r>
            <a:br>
              <a:rPr lang="en-US" sz="1200" kern="1200" dirty="0" smtClean="0">
                <a:solidFill>
                  <a:schemeClr val="tx1"/>
                </a:solidFill>
                <a:effectLst/>
                <a:latin typeface="+mn-lt"/>
                <a:ea typeface="+mn-ea"/>
                <a:cs typeface="+mn-cs"/>
              </a:rPr>
            </a:b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5</a:t>
            </a:fld>
            <a:endParaRPr lang="en-US"/>
          </a:p>
        </p:txBody>
      </p:sp>
    </p:spTree>
    <p:extLst>
      <p:ext uri="{BB962C8B-B14F-4D97-AF65-F5344CB8AC3E}">
        <p14:creationId xmlns:p14="http://schemas.microsoft.com/office/powerpoint/2010/main" val="3707385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handout with specific times</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6</a:t>
            </a:fld>
            <a:endParaRPr lang="en-US"/>
          </a:p>
        </p:txBody>
      </p:sp>
    </p:spTree>
    <p:extLst>
      <p:ext uri="{BB962C8B-B14F-4D97-AF65-F5344CB8AC3E}">
        <p14:creationId xmlns:p14="http://schemas.microsoft.com/office/powerpoint/2010/main" val="372086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chemeClr val="accent3">
                    <a:lumMod val="75000"/>
                  </a:schemeClr>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E2A55ED-DD07-4463-BF52-CBAFC7E1266F}" type="datetimeFigureOut">
              <a:rPr lang="en-US" smtClean="0"/>
              <a:t>5/15/2013</a:t>
            </a:fld>
            <a:endParaRPr lang="en-US"/>
          </a:p>
        </p:txBody>
      </p:sp>
      <p:sp>
        <p:nvSpPr>
          <p:cNvPr id="16" name="Slide Number Placeholder 15"/>
          <p:cNvSpPr>
            <a:spLocks noGrp="1"/>
          </p:cNvSpPr>
          <p:nvPr>
            <p:ph type="sldNum" sz="quarter" idx="11"/>
          </p:nvPr>
        </p:nvSpPr>
        <p:spPr/>
        <p:txBody>
          <a:bodyPr/>
          <a:lstStyle/>
          <a:p>
            <a:fld id="{87E717AE-D6D6-4F69-A3E5-679A67F776F0}"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2A55ED-DD07-4463-BF52-CBAFC7E1266F}" type="datetimeFigureOut">
              <a:rPr lang="en-US" smtClean="0"/>
              <a:t>5/15/2013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17AE-D6D6-4F69-A3E5-679A67F776F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2A55ED-DD07-4463-BF52-CBAFC7E1266F}" type="datetimeFigureOut">
              <a:rPr lang="en-US" smtClean="0"/>
              <a:t>5/15/2013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17AE-D6D6-4F69-A3E5-679A67F776F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normAutofit/>
          </a:bodyPr>
          <a:lstStyle>
            <a:lvl1pPr>
              <a:defRPr sz="3600"/>
            </a:lvl1pPr>
            <a:lvl2pPr>
              <a:defRPr sz="3600"/>
            </a:lvl2pPr>
            <a:lvl3pPr>
              <a:defRPr sz="3200"/>
            </a:lvl3pPr>
            <a:lvl4pPr>
              <a:defRPr sz="28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E2A55ED-DD07-4463-BF52-CBAFC7E1266F}" type="datetimeFigureOut">
              <a:rPr lang="en-US" smtClean="0"/>
              <a:t>5/15/2013</a:t>
            </a:fld>
            <a:endParaRPr lang="en-US"/>
          </a:p>
        </p:txBody>
      </p:sp>
      <p:sp>
        <p:nvSpPr>
          <p:cNvPr id="15" name="Slide Number Placeholder 14"/>
          <p:cNvSpPr>
            <a:spLocks noGrp="1"/>
          </p:cNvSpPr>
          <p:nvPr>
            <p:ph type="sldNum" sz="quarter" idx="15"/>
          </p:nvPr>
        </p:nvSpPr>
        <p:spPr/>
        <p:txBody>
          <a:bodyPr/>
          <a:lstStyle>
            <a:lvl1pPr algn="ctr">
              <a:defRPr/>
            </a:lvl1pPr>
          </a:lstStyle>
          <a:p>
            <a:fld id="{87E717AE-D6D6-4F69-A3E5-679A67F776F0}"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2A55ED-DD07-4463-BF52-CBAFC7E1266F}" type="datetimeFigureOut">
              <a:rPr lang="en-US" smtClean="0"/>
              <a:t>5/15/2013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17AE-D6D6-4F69-A3E5-679A67F776F0}"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chemeClr val="accent3">
                    <a:lumMod val="75000"/>
                  </a:schemeClr>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2A55ED-DD07-4463-BF52-CBAFC7E1266F}" type="datetimeFigureOut">
              <a:rPr lang="en-US" smtClean="0"/>
              <a:t>5/15/2013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717AE-D6D6-4F69-A3E5-679A67F776F0}"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7E717AE-D6D6-4F69-A3E5-679A67F776F0}"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E2A55ED-DD07-4463-BF52-CBAFC7E1266F}" type="datetimeFigureOut">
              <a:rPr lang="en-US" smtClean="0"/>
              <a:t>5/15/2013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2A55ED-DD07-4463-BF52-CBAFC7E1266F}" type="datetimeFigureOut">
              <a:rPr lang="en-US" smtClean="0"/>
              <a:t>5/15/2013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717AE-D6D6-4F69-A3E5-679A67F776F0}"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A55ED-DD07-4463-BF52-CBAFC7E1266F}" type="datetimeFigureOut">
              <a:rPr lang="en-US" smtClean="0"/>
              <a:t>5/15/2013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717AE-D6D6-4F69-A3E5-679A67F776F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E2A55ED-DD07-4463-BF52-CBAFC7E1266F}" type="datetimeFigureOut">
              <a:rPr lang="en-US" smtClean="0"/>
              <a:t>5/15/2013</a:t>
            </a:fld>
            <a:endParaRPr lang="en-US"/>
          </a:p>
        </p:txBody>
      </p:sp>
      <p:sp>
        <p:nvSpPr>
          <p:cNvPr id="9" name="Slide Number Placeholder 8"/>
          <p:cNvSpPr>
            <a:spLocks noGrp="1"/>
          </p:cNvSpPr>
          <p:nvPr>
            <p:ph type="sldNum" sz="quarter" idx="15"/>
          </p:nvPr>
        </p:nvSpPr>
        <p:spPr/>
        <p:txBody>
          <a:bodyPr/>
          <a:lstStyle/>
          <a:p>
            <a:fld id="{87E717AE-D6D6-4F69-A3E5-679A67F776F0}"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E2A55ED-DD07-4463-BF52-CBAFC7E1266F}" type="datetimeFigureOut">
              <a:rPr lang="en-US" smtClean="0"/>
              <a:t>5/15/2013</a:t>
            </a:fld>
            <a:endParaRPr lang="en-US"/>
          </a:p>
        </p:txBody>
      </p:sp>
      <p:sp>
        <p:nvSpPr>
          <p:cNvPr id="9" name="Slide Number Placeholder 8"/>
          <p:cNvSpPr>
            <a:spLocks noGrp="1"/>
          </p:cNvSpPr>
          <p:nvPr>
            <p:ph type="sldNum" sz="quarter" idx="11"/>
          </p:nvPr>
        </p:nvSpPr>
        <p:spPr/>
        <p:txBody>
          <a:bodyPr/>
          <a:lstStyle/>
          <a:p>
            <a:fld id="{87E717AE-D6D6-4F69-A3E5-679A67F776F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E2A55ED-DD07-4463-BF52-CBAFC7E1266F}" type="datetimeFigureOut">
              <a:rPr lang="en-US" smtClean="0"/>
              <a:t>5/15/2013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7E717AE-D6D6-4F69-A3E5-679A67F776F0}"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dirty="0" smtClean="0"/>
              <a:t>Click to edit Master title style</a:t>
            </a:r>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lang="en-US" sz="4400" b="0" kern="1200" spc="-100" baseline="0" dirty="0">
          <a:ln w="3200">
            <a:solidFill>
              <a:schemeClr val="bg2">
                <a:shade val="75000"/>
                <a:alpha val="25000"/>
              </a:schemeClr>
            </a:solidFill>
            <a:prstDash val="solid"/>
            <a:round/>
          </a:ln>
          <a:solidFill>
            <a:schemeClr val="accent3">
              <a:lumMod val="75000"/>
            </a:schemeClr>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3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36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32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28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24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google.com/maps/documentation/javascript/tutoria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699804"/>
            <a:ext cx="8305800" cy="1405596"/>
          </a:xfrm>
        </p:spPr>
        <p:txBody>
          <a:bodyPr/>
          <a:lstStyle/>
          <a:p>
            <a:r>
              <a:rPr lang="en-US" dirty="0" smtClean="0"/>
              <a:t>Introduction</a:t>
            </a:r>
          </a:p>
          <a:p>
            <a:r>
              <a:rPr lang="en-US" dirty="0" smtClean="0"/>
              <a:t>Mike Dolbow, Applications Unit Supervisor</a:t>
            </a:r>
          </a:p>
          <a:p>
            <a:r>
              <a:rPr lang="en-US" dirty="0" smtClean="0"/>
              <a:t>MN Department of Agriculture</a:t>
            </a:r>
            <a:endParaRPr lang="en-US" dirty="0"/>
          </a:p>
        </p:txBody>
      </p:sp>
      <p:sp>
        <p:nvSpPr>
          <p:cNvPr id="2" name="Title 1"/>
          <p:cNvSpPr>
            <a:spLocks noGrp="1"/>
          </p:cNvSpPr>
          <p:nvPr>
            <p:ph type="ctrTitle"/>
          </p:nvPr>
        </p:nvSpPr>
        <p:spPr/>
        <p:txBody>
          <a:bodyPr/>
          <a:lstStyle/>
          <a:p>
            <a:r>
              <a:rPr lang="en-US" dirty="0" smtClean="0"/>
              <a:t>Three Kinds of Google Mashups – And More</a:t>
            </a:r>
            <a:endParaRPr lang="en-US" dirty="0"/>
          </a:p>
        </p:txBody>
      </p:sp>
    </p:spTree>
    <p:extLst>
      <p:ext uri="{BB962C8B-B14F-4D97-AF65-F5344CB8AC3E}">
        <p14:creationId xmlns:p14="http://schemas.microsoft.com/office/powerpoint/2010/main" val="1776551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Name</a:t>
            </a:r>
          </a:p>
          <a:p>
            <a:r>
              <a:rPr lang="en-US" dirty="0" smtClean="0"/>
              <a:t>Organization</a:t>
            </a:r>
          </a:p>
          <a:p>
            <a:r>
              <a:rPr lang="en-US" dirty="0" smtClean="0"/>
              <a:t>Experience </a:t>
            </a:r>
            <a:r>
              <a:rPr lang="en-US" smtClean="0"/>
              <a:t>with HTML/JS code</a:t>
            </a:r>
            <a:r>
              <a:rPr lang="en-US" dirty="0" smtClean="0"/>
              <a:t>?</a:t>
            </a:r>
          </a:p>
          <a:p>
            <a:pPr lvl="1"/>
            <a:r>
              <a:rPr lang="en-US" dirty="0" smtClean="0"/>
              <a:t>Beginner</a:t>
            </a:r>
          </a:p>
          <a:p>
            <a:pPr lvl="1"/>
            <a:r>
              <a:rPr lang="en-US" dirty="0" smtClean="0"/>
              <a:t>Intermediate</a:t>
            </a:r>
          </a:p>
          <a:p>
            <a:pPr lvl="1"/>
            <a:r>
              <a:rPr lang="en-US" dirty="0" smtClean="0"/>
              <a:t>Advanced</a:t>
            </a:r>
            <a:endParaRPr lang="en-US" dirty="0"/>
          </a:p>
        </p:txBody>
      </p:sp>
      <p:sp>
        <p:nvSpPr>
          <p:cNvPr id="3" name="Title 2"/>
          <p:cNvSpPr>
            <a:spLocks noGrp="1"/>
          </p:cNvSpPr>
          <p:nvPr>
            <p:ph type="title"/>
          </p:nvPr>
        </p:nvSpPr>
        <p:spPr/>
        <p:txBody>
          <a:bodyPr/>
          <a:lstStyle/>
          <a:p>
            <a:r>
              <a:rPr lang="en-US" dirty="0" smtClean="0"/>
              <a:t>Introductions</a:t>
            </a:r>
            <a:endParaRPr lang="en-US" dirty="0"/>
          </a:p>
        </p:txBody>
      </p:sp>
    </p:spTree>
    <p:extLst>
      <p:ext uri="{BB962C8B-B14F-4D97-AF65-F5344CB8AC3E}">
        <p14:creationId xmlns:p14="http://schemas.microsoft.com/office/powerpoint/2010/main" val="995440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 am not a web designer</a:t>
            </a:r>
          </a:p>
          <a:p>
            <a:pPr lvl="1"/>
            <a:r>
              <a:rPr lang="en-US" sz="2400" dirty="0" smtClean="0"/>
              <a:t>&lt;html&gt;</a:t>
            </a:r>
            <a:r>
              <a:rPr lang="en-US" sz="2400" b="1" dirty="0" smtClean="0"/>
              <a:t>the bare minimum</a:t>
            </a:r>
            <a:r>
              <a:rPr lang="en-US" sz="2400" dirty="0" smtClean="0"/>
              <a:t>&lt;/html&gt;</a:t>
            </a:r>
          </a:p>
          <a:p>
            <a:pPr lvl="1"/>
            <a:r>
              <a:rPr lang="en-US" sz="2400" dirty="0" smtClean="0"/>
              <a:t>&lt;style type=“text/</a:t>
            </a:r>
            <a:r>
              <a:rPr lang="en-US" sz="2400" dirty="0" err="1" smtClean="0"/>
              <a:t>css</a:t>
            </a:r>
            <a:r>
              <a:rPr lang="en-US" sz="2400" dirty="0" smtClean="0"/>
              <a:t>”&gt;</a:t>
            </a:r>
            <a:r>
              <a:rPr lang="en-US" sz="2400" b="1" dirty="0" smtClean="0"/>
              <a:t>the bare minimum</a:t>
            </a:r>
            <a:r>
              <a:rPr lang="en-US" sz="2400" dirty="0" smtClean="0"/>
              <a:t>&lt;/style&gt;</a:t>
            </a:r>
          </a:p>
          <a:p>
            <a:r>
              <a:rPr lang="en-US" dirty="0" smtClean="0"/>
              <a:t>I am not a </a:t>
            </a:r>
            <a:r>
              <a:rPr lang="en-US" dirty="0" err="1" smtClean="0"/>
              <a:t>Javascript</a:t>
            </a:r>
            <a:r>
              <a:rPr lang="en-US" dirty="0" smtClean="0"/>
              <a:t> expert</a:t>
            </a:r>
          </a:p>
          <a:p>
            <a:r>
              <a:rPr lang="en-US" dirty="0" smtClean="0"/>
              <a:t>I am not a Google Maps API expert</a:t>
            </a:r>
          </a:p>
          <a:p>
            <a:r>
              <a:rPr lang="en-US" dirty="0" smtClean="0"/>
              <a:t>More training is available for all of these!</a:t>
            </a:r>
          </a:p>
        </p:txBody>
      </p:sp>
      <p:sp>
        <p:nvSpPr>
          <p:cNvPr id="3" name="Title 2"/>
          <p:cNvSpPr>
            <a:spLocks noGrp="1"/>
          </p:cNvSpPr>
          <p:nvPr>
            <p:ph type="title"/>
          </p:nvPr>
        </p:nvSpPr>
        <p:spPr/>
        <p:txBody>
          <a:bodyPr/>
          <a:lstStyle/>
          <a:p>
            <a:r>
              <a:rPr lang="en-US" dirty="0" smtClean="0"/>
              <a:t>Disclaimers</a:t>
            </a:r>
            <a:endParaRPr lang="en-US" dirty="0"/>
          </a:p>
        </p:txBody>
      </p:sp>
    </p:spTree>
    <p:extLst>
      <p:ext uri="{BB962C8B-B14F-4D97-AF65-F5344CB8AC3E}">
        <p14:creationId xmlns:p14="http://schemas.microsoft.com/office/powerpoint/2010/main" val="1458800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Because your customer asked you for it:</a:t>
            </a:r>
          </a:p>
          <a:p>
            <a:pPr lvl="1"/>
            <a:r>
              <a:rPr lang="en-US" dirty="0" smtClean="0"/>
              <a:t>All they need is a browser</a:t>
            </a:r>
          </a:p>
          <a:p>
            <a:pPr lvl="1"/>
            <a:r>
              <a:rPr lang="en-US" dirty="0" smtClean="0"/>
              <a:t>They know how to interact with it</a:t>
            </a:r>
          </a:p>
          <a:p>
            <a:r>
              <a:rPr lang="en-US" dirty="0" smtClean="0"/>
              <a:t>Peerless cartography &amp; geocoding</a:t>
            </a:r>
          </a:p>
          <a:p>
            <a:r>
              <a:rPr lang="en-US" dirty="0" smtClean="0"/>
              <a:t>Speed</a:t>
            </a:r>
          </a:p>
          <a:p>
            <a:r>
              <a:rPr lang="en-US" dirty="0" smtClean="0"/>
              <a:t>Free (usually)</a:t>
            </a:r>
          </a:p>
        </p:txBody>
      </p:sp>
      <p:sp>
        <p:nvSpPr>
          <p:cNvPr id="3" name="Title 2"/>
          <p:cNvSpPr>
            <a:spLocks noGrp="1"/>
          </p:cNvSpPr>
          <p:nvPr>
            <p:ph type="title"/>
          </p:nvPr>
        </p:nvSpPr>
        <p:spPr/>
        <p:txBody>
          <a:bodyPr/>
          <a:lstStyle/>
          <a:p>
            <a:r>
              <a:rPr lang="en-US" dirty="0" smtClean="0"/>
              <a:t>Why Google Maps?</a:t>
            </a:r>
            <a:endParaRPr lang="en-US" dirty="0"/>
          </a:p>
        </p:txBody>
      </p:sp>
      <p:sp>
        <p:nvSpPr>
          <p:cNvPr id="4" name="TextBox 3"/>
          <p:cNvSpPr txBox="1"/>
          <p:nvPr/>
        </p:nvSpPr>
        <p:spPr>
          <a:xfrm>
            <a:off x="1274361" y="5562600"/>
            <a:ext cx="7316811" cy="646331"/>
          </a:xfrm>
          <a:prstGeom prst="rect">
            <a:avLst/>
          </a:prstGeom>
          <a:noFill/>
        </p:spPr>
        <p:txBody>
          <a:bodyPr wrap="none" rtlCol="0">
            <a:spAutoFit/>
          </a:bodyPr>
          <a:lstStyle/>
          <a:p>
            <a:r>
              <a:rPr lang="en-US" dirty="0" smtClean="0"/>
              <a:t>“</a:t>
            </a:r>
            <a:r>
              <a:rPr lang="en-US" dirty="0"/>
              <a:t>don’t do plugin-based web development </a:t>
            </a:r>
            <a:r>
              <a:rPr lang="en-US" i="1" dirty="0"/>
              <a:t>unless you bloody well have </a:t>
            </a:r>
            <a:r>
              <a:rPr lang="en-US" i="1" dirty="0" smtClean="0"/>
              <a:t>to.”</a:t>
            </a:r>
          </a:p>
          <a:p>
            <a:r>
              <a:rPr lang="en-US" i="1" dirty="0" smtClean="0"/>
              <a:t>-- Tobin Bradley, Fuzzy </a:t>
            </a:r>
            <a:r>
              <a:rPr lang="en-US" i="1" smtClean="0"/>
              <a:t>Tolerance Blog</a:t>
            </a:r>
            <a:endParaRPr lang="en-US" dirty="0"/>
          </a:p>
        </p:txBody>
      </p:sp>
    </p:spTree>
    <p:extLst>
      <p:ext uri="{BB962C8B-B14F-4D97-AF65-F5344CB8AC3E}">
        <p14:creationId xmlns:p14="http://schemas.microsoft.com/office/powerpoint/2010/main" val="1968581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2590800"/>
          </a:xfrm>
        </p:spPr>
        <p:txBody>
          <a:bodyPr>
            <a:normAutofit fontScale="92500"/>
          </a:bodyPr>
          <a:lstStyle/>
          <a:p>
            <a:r>
              <a:rPr lang="en-US" dirty="0" smtClean="0"/>
              <a:t>Sites must be publicly accessible</a:t>
            </a:r>
          </a:p>
          <a:p>
            <a:r>
              <a:rPr lang="en-US" dirty="0" smtClean="0"/>
              <a:t>You need an </a:t>
            </a:r>
            <a:r>
              <a:rPr lang="en-US" dirty="0" smtClean="0">
                <a:hlinkClick r:id="rId3"/>
              </a:rPr>
              <a:t>API key</a:t>
            </a:r>
            <a:r>
              <a:rPr lang="en-US" dirty="0" smtClean="0"/>
              <a:t> to deploy</a:t>
            </a:r>
          </a:p>
          <a:p>
            <a:r>
              <a:rPr lang="en-US" dirty="0" smtClean="0"/>
              <a:t>The </a:t>
            </a:r>
            <a:r>
              <a:rPr lang="en-US" dirty="0" smtClean="0"/>
              <a:t>default API is a moving target</a:t>
            </a:r>
          </a:p>
          <a:p>
            <a:r>
              <a:rPr lang="en-US" dirty="0"/>
              <a:t>Your site will never be as awesome as theirs</a:t>
            </a:r>
          </a:p>
          <a:p>
            <a:pPr marL="0" indent="0">
              <a:buNone/>
            </a:pPr>
            <a:endParaRPr lang="en-US" dirty="0" smtClean="0"/>
          </a:p>
        </p:txBody>
      </p:sp>
      <p:sp>
        <p:nvSpPr>
          <p:cNvPr id="3" name="Title 2"/>
          <p:cNvSpPr>
            <a:spLocks noGrp="1"/>
          </p:cNvSpPr>
          <p:nvPr>
            <p:ph type="title"/>
          </p:nvPr>
        </p:nvSpPr>
        <p:spPr/>
        <p:txBody>
          <a:bodyPr/>
          <a:lstStyle/>
          <a:p>
            <a:r>
              <a:rPr lang="en-US" dirty="0" smtClean="0"/>
              <a:t>Know what you’re getting into</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962400"/>
            <a:ext cx="3048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3955312"/>
            <a:ext cx="3048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6">
            <a:clrChange>
              <a:clrFrom>
                <a:srgbClr val="99B3CC"/>
              </a:clrFrom>
              <a:clrTo>
                <a:srgbClr val="99B3CC">
                  <a:alpha val="0"/>
                </a:srgbClr>
              </a:clrTo>
            </a:clrChange>
            <a:extLst>
              <a:ext uri="{28A0092B-C50C-407E-A947-70E740481C1C}">
                <a14:useLocalDpi xmlns:a14="http://schemas.microsoft.com/office/drawing/2010/main" val="0"/>
              </a:ext>
            </a:extLst>
          </a:blip>
          <a:srcRect/>
          <a:stretch>
            <a:fillRect/>
          </a:stretch>
        </p:blipFill>
        <p:spPr bwMode="auto">
          <a:xfrm>
            <a:off x="7543800" y="3962400"/>
            <a:ext cx="1379537" cy="1309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03348" y="6262098"/>
            <a:ext cx="1917704" cy="369332"/>
          </a:xfrm>
          <a:prstGeom prst="rect">
            <a:avLst/>
          </a:prstGeom>
          <a:noFill/>
        </p:spPr>
        <p:txBody>
          <a:bodyPr wrap="none" rtlCol="0">
            <a:spAutoFit/>
          </a:bodyPr>
          <a:lstStyle/>
          <a:p>
            <a:r>
              <a:rPr lang="en-US" dirty="0" smtClean="0"/>
              <a:t>maps.google.com</a:t>
            </a:r>
            <a:endParaRPr lang="en-US" dirty="0"/>
          </a:p>
        </p:txBody>
      </p:sp>
      <p:sp>
        <p:nvSpPr>
          <p:cNvPr id="8" name="TextBox 7"/>
          <p:cNvSpPr txBox="1"/>
          <p:nvPr/>
        </p:nvSpPr>
        <p:spPr>
          <a:xfrm>
            <a:off x="4396970" y="6263810"/>
            <a:ext cx="2788456" cy="369332"/>
          </a:xfrm>
          <a:prstGeom prst="rect">
            <a:avLst/>
          </a:prstGeom>
          <a:noFill/>
        </p:spPr>
        <p:txBody>
          <a:bodyPr wrap="none" rtlCol="0">
            <a:spAutoFit/>
          </a:bodyPr>
          <a:lstStyle/>
          <a:p>
            <a:r>
              <a:rPr lang="en-US" dirty="0" smtClean="0"/>
              <a:t>your mashup (until v 3.6)</a:t>
            </a:r>
            <a:endParaRPr lang="en-US" dirty="0"/>
          </a:p>
        </p:txBody>
      </p:sp>
      <p:sp>
        <p:nvSpPr>
          <p:cNvPr id="5" name="&quot;No&quot; Symbol 4"/>
          <p:cNvSpPr/>
          <p:nvPr/>
        </p:nvSpPr>
        <p:spPr>
          <a:xfrm>
            <a:off x="7315200" y="3775411"/>
            <a:ext cx="1828800" cy="1683488"/>
          </a:xfrm>
          <a:prstGeom prst="noSmoking">
            <a:avLst>
              <a:gd name="adj" fmla="val 7761"/>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88555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Lecture 1: Static Locations</a:t>
            </a:r>
          </a:p>
          <a:p>
            <a:pPr lvl="1"/>
            <a:r>
              <a:rPr lang="en-US" dirty="0" smtClean="0"/>
              <a:t>Exercise 1</a:t>
            </a:r>
          </a:p>
          <a:p>
            <a:r>
              <a:rPr lang="en-US" dirty="0" smtClean="0"/>
              <a:t>Lecture 2: KML Overlays</a:t>
            </a:r>
          </a:p>
          <a:p>
            <a:pPr lvl="1"/>
            <a:r>
              <a:rPr lang="en-US" dirty="0" smtClean="0"/>
              <a:t>Exercise 2</a:t>
            </a:r>
          </a:p>
          <a:p>
            <a:r>
              <a:rPr lang="en-US" dirty="0" smtClean="0"/>
              <a:t>Lecture 3: ArcGIS Server Overlays</a:t>
            </a:r>
          </a:p>
          <a:p>
            <a:pPr lvl="1"/>
            <a:r>
              <a:rPr lang="en-US" dirty="0" smtClean="0"/>
              <a:t>Exercise 3</a:t>
            </a:r>
            <a:endParaRPr lang="en-US" dirty="0"/>
          </a:p>
        </p:txBody>
      </p:sp>
      <p:sp>
        <p:nvSpPr>
          <p:cNvPr id="3" name="Title 2"/>
          <p:cNvSpPr>
            <a:spLocks noGrp="1"/>
          </p:cNvSpPr>
          <p:nvPr>
            <p:ph type="title"/>
          </p:nvPr>
        </p:nvSpPr>
        <p:spPr/>
        <p:txBody>
          <a:bodyPr/>
          <a:lstStyle/>
          <a:p>
            <a:r>
              <a:rPr lang="en-US" dirty="0" smtClean="0"/>
              <a:t>Course Structure</a:t>
            </a:r>
            <a:endParaRPr lang="en-US" dirty="0"/>
          </a:p>
        </p:txBody>
      </p:sp>
    </p:spTree>
    <p:extLst>
      <p:ext uri="{BB962C8B-B14F-4D97-AF65-F5344CB8AC3E}">
        <p14:creationId xmlns:p14="http://schemas.microsoft.com/office/powerpoint/2010/main" val="16328432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169</TotalTime>
  <Words>367</Words>
  <Application>Microsoft Office PowerPoint</Application>
  <PresentationFormat>On-screen Show (4:3)</PresentationFormat>
  <Paragraphs>57</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Paper</vt:lpstr>
      <vt:lpstr>Three Kinds of Google Mashups – And More</vt:lpstr>
      <vt:lpstr>Introductions</vt:lpstr>
      <vt:lpstr>Disclaimers</vt:lpstr>
      <vt:lpstr>Why Google Maps?</vt:lpstr>
      <vt:lpstr>Know what you’re getting into</vt:lpstr>
      <vt:lpstr>Course Structure</vt:lpstr>
    </vt:vector>
  </TitlesOfParts>
  <Company>MN Dept. of Agriculture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mdolbow</dc:creator>
  <cp:lastModifiedBy>Mike Dolbow</cp:lastModifiedBy>
  <cp:revision>26</cp:revision>
  <dcterms:created xsi:type="dcterms:W3CDTF">2011-06-10T19:24:03Z</dcterms:created>
  <dcterms:modified xsi:type="dcterms:W3CDTF">2013-05-15T13:57:53Z</dcterms:modified>
</cp:coreProperties>
</file>