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3" r:id="rId4"/>
    <p:sldId id="264" r:id="rId5"/>
    <p:sldId id="265" r:id="rId6"/>
    <p:sldId id="266" r:id="rId7"/>
    <p:sldId id="272" r:id="rId8"/>
    <p:sldId id="258" r:id="rId9"/>
    <p:sldId id="259" r:id="rId10"/>
    <p:sldId id="261" r:id="rId11"/>
    <p:sldId id="262" r:id="rId12"/>
    <p:sldId id="260" r:id="rId13"/>
    <p:sldId id="267" r:id="rId14"/>
    <p:sldId id="270" r:id="rId15"/>
    <p:sldId id="271" r:id="rId16"/>
    <p:sldId id="27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34" autoAdjust="0"/>
    <p:restoredTop sz="88129" autoAdjust="0"/>
  </p:normalViewPr>
  <p:slideViewPr>
    <p:cSldViewPr>
      <p:cViewPr varScale="1">
        <p:scale>
          <a:sx n="65" d="100"/>
          <a:sy n="65" d="100"/>
        </p:scale>
        <p:origin x="-1302" y="-96"/>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85FA4-0BF1-4624-B558-8D6F7C4705DF}" type="datetimeFigureOut">
              <a:rPr lang="en-US" smtClean="0"/>
              <a:t>5/28/2013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32B92-F500-4945-B331-B8D2C13E00CA}" type="slidenum">
              <a:rPr lang="en-US" smtClean="0"/>
              <a:t>‹#›</a:t>
            </a:fld>
            <a:endParaRPr lang="en-US"/>
          </a:p>
        </p:txBody>
      </p:sp>
    </p:spTree>
    <p:extLst>
      <p:ext uri="{BB962C8B-B14F-4D97-AF65-F5344CB8AC3E}">
        <p14:creationId xmlns:p14="http://schemas.microsoft.com/office/powerpoint/2010/main" val="292327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find more than this in the typical HTML page but this is how everything</a:t>
            </a:r>
            <a:r>
              <a:rPr lang="en-US" baseline="0" dirty="0" smtClean="0"/>
              <a:t> really starts.</a:t>
            </a:r>
            <a:endParaRPr lang="en-US" dirty="0" smtClean="0"/>
          </a:p>
        </p:txBody>
      </p:sp>
      <p:sp>
        <p:nvSpPr>
          <p:cNvPr id="4" name="Slide Number Placeholder 3"/>
          <p:cNvSpPr>
            <a:spLocks noGrp="1"/>
          </p:cNvSpPr>
          <p:nvPr>
            <p:ph type="sldNum" sz="quarter" idx="10"/>
          </p:nvPr>
        </p:nvSpPr>
        <p:spPr/>
        <p:txBody>
          <a:bodyPr/>
          <a:lstStyle/>
          <a:p>
            <a:fld id="{09332B92-F500-4945-B331-B8D2C13E00CA}" type="slidenum">
              <a:rPr lang="en-US" smtClean="0"/>
              <a:t>2</a:t>
            </a:fld>
            <a:endParaRPr lang="en-US"/>
          </a:p>
        </p:txBody>
      </p:sp>
    </p:spTree>
    <p:extLst>
      <p:ext uri="{BB962C8B-B14F-4D97-AF65-F5344CB8AC3E}">
        <p14:creationId xmlns:p14="http://schemas.microsoft.com/office/powerpoint/2010/main" val="852794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whole</a:t>
            </a:r>
            <a:r>
              <a:rPr lang="en-US" baseline="0" dirty="0" smtClean="0"/>
              <a:t> bunch of base variables you’re going to see in the first lesson</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12</a:t>
            </a:fld>
            <a:endParaRPr lang="en-US"/>
          </a:p>
        </p:txBody>
      </p:sp>
    </p:spTree>
    <p:extLst>
      <p:ext uri="{BB962C8B-B14F-4D97-AF65-F5344CB8AC3E}">
        <p14:creationId xmlns:p14="http://schemas.microsoft.com/office/powerpoint/2010/main" val="127801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them all together into an HTML like this, and you’ll get a cool graph attached to your marker</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13</a:t>
            </a:fld>
            <a:endParaRPr lang="en-US"/>
          </a:p>
        </p:txBody>
      </p:sp>
    </p:spTree>
    <p:extLst>
      <p:ext uri="{BB962C8B-B14F-4D97-AF65-F5344CB8AC3E}">
        <p14:creationId xmlns:p14="http://schemas.microsoft.com/office/powerpoint/2010/main" val="160954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are copying and pasting data from the Word docs, keep your eye out for</a:t>
            </a:r>
            <a:r>
              <a:rPr lang="en-US" baseline="0" dirty="0" smtClean="0"/>
              <a:t> line and page breaks. If too many get embedded in the code, you’re hosed.</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14</a:t>
            </a:fld>
            <a:endParaRPr lang="en-US"/>
          </a:p>
        </p:txBody>
      </p:sp>
    </p:spTree>
    <p:extLst>
      <p:ext uri="{BB962C8B-B14F-4D97-AF65-F5344CB8AC3E}">
        <p14:creationId xmlns:p14="http://schemas.microsoft.com/office/powerpoint/2010/main" val="109623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we step through</a:t>
            </a:r>
            <a:r>
              <a:rPr lang="en-US" baseline="0" dirty="0" smtClean="0"/>
              <a:t> the exercise.</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15</a:t>
            </a:fld>
            <a:endParaRPr lang="en-US"/>
          </a:p>
        </p:txBody>
      </p:sp>
    </p:spTree>
    <p:extLst>
      <p:ext uri="{BB962C8B-B14F-4D97-AF65-F5344CB8AC3E}">
        <p14:creationId xmlns:p14="http://schemas.microsoft.com/office/powerpoint/2010/main" val="1480008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web</a:t>
            </a:r>
            <a:r>
              <a:rPr lang="en-US" baseline="0" dirty="0" smtClean="0"/>
              <a:t> page to find the </a:t>
            </a:r>
            <a:r>
              <a:rPr lang="en-US" baseline="0" smtClean="0"/>
              <a:t>stream gage(s) </a:t>
            </a:r>
            <a:r>
              <a:rPr lang="en-US" baseline="0" dirty="0" smtClean="0"/>
              <a:t>you might </a:t>
            </a:r>
            <a:r>
              <a:rPr lang="en-US" baseline="0" smtClean="0"/>
              <a:t>be interested in</a:t>
            </a:r>
            <a:endParaRPr lang="en-US"/>
          </a:p>
        </p:txBody>
      </p:sp>
      <p:sp>
        <p:nvSpPr>
          <p:cNvPr id="4" name="Slide Number Placeholder 3"/>
          <p:cNvSpPr>
            <a:spLocks noGrp="1"/>
          </p:cNvSpPr>
          <p:nvPr>
            <p:ph type="sldNum" sz="quarter" idx="10"/>
          </p:nvPr>
        </p:nvSpPr>
        <p:spPr/>
        <p:txBody>
          <a:bodyPr/>
          <a:lstStyle/>
          <a:p>
            <a:fld id="{09332B92-F500-4945-B331-B8D2C13E00CA}" type="slidenum">
              <a:rPr lang="en-US" smtClean="0"/>
              <a:t>17</a:t>
            </a:fld>
            <a:endParaRPr lang="en-US"/>
          </a:p>
        </p:txBody>
      </p:sp>
    </p:spTree>
    <p:extLst>
      <p:ext uri="{BB962C8B-B14F-4D97-AF65-F5344CB8AC3E}">
        <p14:creationId xmlns:p14="http://schemas.microsoft.com/office/powerpoint/2010/main" val="3468032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add a “header” section where you’re going to put a lot of stuff, like scripts. And you add the “body”,</a:t>
            </a:r>
            <a:r>
              <a:rPr lang="en-US" baseline="0" dirty="0" smtClean="0"/>
              <a:t> which is where all the stuff that is seen on screen goes. At the top of the body we ask the initialize </a:t>
            </a:r>
            <a:r>
              <a:rPr lang="en-US" baseline="0" dirty="0" err="1" smtClean="0"/>
              <a:t>Javascript</a:t>
            </a:r>
            <a:r>
              <a:rPr lang="en-US" baseline="0" dirty="0" smtClean="0"/>
              <a:t> function to fire after the body loads. Google recommends a slightly different approach now but this still works.</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3</a:t>
            </a:fld>
            <a:endParaRPr lang="en-US"/>
          </a:p>
        </p:txBody>
      </p:sp>
    </p:spTree>
    <p:extLst>
      <p:ext uri="{BB962C8B-B14F-4D97-AF65-F5344CB8AC3E}">
        <p14:creationId xmlns:p14="http://schemas.microsoft.com/office/powerpoint/2010/main" val="77875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the header</a:t>
            </a:r>
            <a:r>
              <a:rPr lang="en-US" baseline="0" dirty="0" smtClean="0"/>
              <a:t> we put the bootstrap to the Google Maps API and our own script.</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4</a:t>
            </a:fld>
            <a:endParaRPr lang="en-US"/>
          </a:p>
        </p:txBody>
      </p:sp>
    </p:spTree>
    <p:extLst>
      <p:ext uri="{BB962C8B-B14F-4D97-AF65-F5344CB8AC3E}">
        <p14:creationId xmlns:p14="http://schemas.microsoft.com/office/powerpoint/2010/main" val="225921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body</a:t>
            </a:r>
            <a:r>
              <a:rPr lang="en-US" baseline="0" dirty="0" smtClean="0"/>
              <a:t> we just have two “</a:t>
            </a:r>
            <a:r>
              <a:rPr lang="en-US" baseline="0" dirty="0" err="1" smtClean="0"/>
              <a:t>divs</a:t>
            </a:r>
            <a:r>
              <a:rPr lang="en-US" baseline="0" dirty="0" smtClean="0"/>
              <a:t>”, a </a:t>
            </a:r>
            <a:r>
              <a:rPr lang="en-US" baseline="0" dirty="0" err="1" smtClean="0"/>
              <a:t>map_canvas</a:t>
            </a:r>
            <a:r>
              <a:rPr lang="en-US" baseline="0" dirty="0" smtClean="0"/>
              <a:t> and details where we’ll put everything else we might want.</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5</a:t>
            </a:fld>
            <a:endParaRPr lang="en-US"/>
          </a:p>
        </p:txBody>
      </p:sp>
    </p:spTree>
    <p:extLst>
      <p:ext uri="{BB962C8B-B14F-4D97-AF65-F5344CB8AC3E}">
        <p14:creationId xmlns:p14="http://schemas.microsoft.com/office/powerpoint/2010/main" val="13988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curly braces are important! If I</a:t>
            </a:r>
            <a:r>
              <a:rPr lang="en-US" baseline="0" dirty="0" smtClean="0"/>
              <a:t> say “inside the function”, you have to be inside the braces. And it’s the converse if I say “before the function” or “after the function” – go OUTSIDE the braces in those cases.</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7</a:t>
            </a:fld>
            <a:endParaRPr lang="en-US"/>
          </a:p>
        </p:txBody>
      </p:sp>
    </p:spTree>
    <p:extLst>
      <p:ext uri="{BB962C8B-B14F-4D97-AF65-F5344CB8AC3E}">
        <p14:creationId xmlns:p14="http://schemas.microsoft.com/office/powerpoint/2010/main" val="229862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 the very simple creation of a map,</a:t>
            </a:r>
            <a:r>
              <a:rPr lang="en-US" baseline="0" dirty="0" smtClean="0"/>
              <a:t> including the center point, the zoom level, and the type. You can get the “old” type choices if you really want but the latest have been very easy to work with.</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8</a:t>
            </a:fld>
            <a:endParaRPr lang="en-US"/>
          </a:p>
        </p:txBody>
      </p:sp>
    </p:spTree>
    <p:extLst>
      <p:ext uri="{BB962C8B-B14F-4D97-AF65-F5344CB8AC3E}">
        <p14:creationId xmlns:p14="http://schemas.microsoft.com/office/powerpoint/2010/main" val="89884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function places</a:t>
            </a:r>
            <a:r>
              <a:rPr lang="en-US" baseline="0" dirty="0" smtClean="0"/>
              <a:t> a marker on the map</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9</a:t>
            </a:fld>
            <a:endParaRPr lang="en-US"/>
          </a:p>
        </p:txBody>
      </p:sp>
    </p:spTree>
    <p:extLst>
      <p:ext uri="{BB962C8B-B14F-4D97-AF65-F5344CB8AC3E}">
        <p14:creationId xmlns:p14="http://schemas.microsoft.com/office/powerpoint/2010/main" val="343212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a new variable and a new listener on a marker</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10</a:t>
            </a:fld>
            <a:endParaRPr lang="en-US"/>
          </a:p>
        </p:txBody>
      </p:sp>
    </p:spTree>
    <p:extLst>
      <p:ext uri="{BB962C8B-B14F-4D97-AF65-F5344CB8AC3E}">
        <p14:creationId xmlns:p14="http://schemas.microsoft.com/office/powerpoint/2010/main" val="172178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whole bunch</a:t>
            </a:r>
            <a:r>
              <a:rPr lang="en-US" baseline="0" dirty="0" smtClean="0"/>
              <a:t> of HTML converted to </a:t>
            </a:r>
            <a:r>
              <a:rPr lang="en-US" baseline="0" dirty="0" err="1" smtClean="0"/>
              <a:t>Javascript</a:t>
            </a:r>
            <a:endParaRPr lang="en-US" dirty="0"/>
          </a:p>
        </p:txBody>
      </p:sp>
      <p:sp>
        <p:nvSpPr>
          <p:cNvPr id="4" name="Slide Number Placeholder 3"/>
          <p:cNvSpPr>
            <a:spLocks noGrp="1"/>
          </p:cNvSpPr>
          <p:nvPr>
            <p:ph type="sldNum" sz="quarter" idx="10"/>
          </p:nvPr>
        </p:nvSpPr>
        <p:spPr/>
        <p:txBody>
          <a:bodyPr/>
          <a:lstStyle/>
          <a:p>
            <a:fld id="{09332B92-F500-4945-B331-B8D2C13E00CA}" type="slidenum">
              <a:rPr lang="en-US" smtClean="0"/>
              <a:t>11</a:t>
            </a:fld>
            <a:endParaRPr lang="en-US"/>
          </a:p>
        </p:txBody>
      </p:sp>
    </p:spTree>
    <p:extLst>
      <p:ext uri="{BB962C8B-B14F-4D97-AF65-F5344CB8AC3E}">
        <p14:creationId xmlns:p14="http://schemas.microsoft.com/office/powerpoint/2010/main" val="24901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chemeClr val="accent3">
                    <a:lumMod val="75000"/>
                  </a:schemeClr>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E2A55ED-DD07-4463-BF52-CBAFC7E1266F}" type="datetimeFigureOut">
              <a:rPr lang="en-US" smtClean="0"/>
              <a:t>5/28/2013</a:t>
            </a:fld>
            <a:endParaRPr lang="en-US"/>
          </a:p>
        </p:txBody>
      </p:sp>
      <p:sp>
        <p:nvSpPr>
          <p:cNvPr id="16" name="Slide Number Placeholder 15"/>
          <p:cNvSpPr>
            <a:spLocks noGrp="1"/>
          </p:cNvSpPr>
          <p:nvPr>
            <p:ph type="sldNum" sz="quarter" idx="11"/>
          </p:nvPr>
        </p:nvSpPr>
        <p:spPr/>
        <p:txBody>
          <a:bodyPr/>
          <a:lstStyle/>
          <a:p>
            <a:fld id="{87E717AE-D6D6-4F69-A3E5-679A67F776F0}"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A55ED-DD07-4463-BF52-CBAFC7E1266F}" type="datetimeFigureOut">
              <a:rPr lang="en-US" smtClean="0"/>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2A55ED-DD07-4463-BF52-CBAFC7E1266F}" type="datetimeFigureOut">
              <a:rPr lang="en-US" smtClean="0"/>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normAutofit/>
          </a:bodyPr>
          <a:lstStyle>
            <a:lvl1pPr marL="0" indent="0">
              <a:buNone/>
              <a:defRPr sz="3600"/>
            </a:lvl1pPr>
            <a:lvl2pPr marL="365760" indent="0">
              <a:buNone/>
              <a:defRPr sz="3600"/>
            </a:lvl2pPr>
            <a:lvl3pPr marL="777240" indent="0">
              <a:buNone/>
              <a:defRPr sz="3200"/>
            </a:lvl3pPr>
            <a:lvl4pPr marL="1051560" indent="0">
              <a:buNone/>
              <a:defRPr sz="2800"/>
            </a:lvl4pPr>
            <a:lvl5pPr marL="1325880" indent="0">
              <a:buNone/>
              <a:defRPr sz="2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E2A55ED-DD07-4463-BF52-CBAFC7E1266F}" type="datetimeFigureOut">
              <a:rPr lang="en-US" smtClean="0"/>
              <a:t>5/28/2013</a:t>
            </a:fld>
            <a:endParaRPr lang="en-US"/>
          </a:p>
        </p:txBody>
      </p:sp>
      <p:sp>
        <p:nvSpPr>
          <p:cNvPr id="15" name="Slide Number Placeholder 14"/>
          <p:cNvSpPr>
            <a:spLocks noGrp="1"/>
          </p:cNvSpPr>
          <p:nvPr>
            <p:ph type="sldNum" sz="quarter" idx="15"/>
          </p:nvPr>
        </p:nvSpPr>
        <p:spPr/>
        <p:txBody>
          <a:bodyPr/>
          <a:lstStyle>
            <a:lvl1pPr algn="ctr">
              <a:defRPr/>
            </a:lvl1pPr>
          </a:lstStyle>
          <a:p>
            <a:fld id="{87E717AE-D6D6-4F69-A3E5-679A67F776F0}"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2A55ED-DD07-4463-BF52-CBAFC7E1266F}" type="datetimeFigureOut">
              <a:rPr lang="en-US" smtClean="0"/>
              <a:t>5/28/2013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chemeClr val="accent3">
                    <a:lumMod val="75000"/>
                  </a:schemeClr>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2A55ED-DD07-4463-BF52-CBAFC7E1266F}" type="datetimeFigureOut">
              <a:rPr lang="en-US" smtClean="0"/>
              <a:t>5/28/2013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7E717AE-D6D6-4F69-A3E5-679A67F776F0}"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E2A55ED-DD07-4463-BF52-CBAFC7E1266F}" type="datetimeFigureOut">
              <a:rPr lang="en-US" smtClean="0"/>
              <a:t>5/28/2013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E2A55ED-DD07-4463-BF52-CBAFC7E1266F}" type="datetimeFigureOut">
              <a:rPr lang="en-US" smtClean="0"/>
              <a:t>5/28/2013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717AE-D6D6-4F69-A3E5-679A67F776F0}"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A55ED-DD07-4463-BF52-CBAFC7E1266F}" type="datetimeFigureOut">
              <a:rPr lang="en-US" smtClean="0"/>
              <a:t>5/28/2013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717AE-D6D6-4F69-A3E5-679A67F776F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E2A55ED-DD07-4463-BF52-CBAFC7E1266F}" type="datetimeFigureOut">
              <a:rPr lang="en-US" smtClean="0"/>
              <a:t>5/28/2013</a:t>
            </a:fld>
            <a:endParaRPr lang="en-US"/>
          </a:p>
        </p:txBody>
      </p:sp>
      <p:sp>
        <p:nvSpPr>
          <p:cNvPr id="9" name="Slide Number Placeholder 8"/>
          <p:cNvSpPr>
            <a:spLocks noGrp="1"/>
          </p:cNvSpPr>
          <p:nvPr>
            <p:ph type="sldNum" sz="quarter" idx="15"/>
          </p:nvPr>
        </p:nvSpPr>
        <p:spPr/>
        <p:txBody>
          <a:bodyPr/>
          <a:lstStyle/>
          <a:p>
            <a:fld id="{87E717AE-D6D6-4F69-A3E5-679A67F776F0}"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E2A55ED-DD07-4463-BF52-CBAFC7E1266F}" type="datetimeFigureOut">
              <a:rPr lang="en-US" smtClean="0"/>
              <a:t>5/28/2013</a:t>
            </a:fld>
            <a:endParaRPr lang="en-US"/>
          </a:p>
        </p:txBody>
      </p:sp>
      <p:sp>
        <p:nvSpPr>
          <p:cNvPr id="9" name="Slide Number Placeholder 8"/>
          <p:cNvSpPr>
            <a:spLocks noGrp="1"/>
          </p:cNvSpPr>
          <p:nvPr>
            <p:ph type="sldNum" sz="quarter" idx="11"/>
          </p:nvPr>
        </p:nvSpPr>
        <p:spPr/>
        <p:txBody>
          <a:bodyPr/>
          <a:lstStyle/>
          <a:p>
            <a:fld id="{87E717AE-D6D6-4F69-A3E5-679A67F776F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E2A55ED-DD07-4463-BF52-CBAFC7E1266F}" type="datetimeFigureOut">
              <a:rPr lang="en-US" smtClean="0"/>
              <a:t>5/28/2013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7E717AE-D6D6-4F69-A3E5-679A67F776F0}"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lang="en-US" sz="4400" b="0" kern="1200" spc="-100" baseline="0" dirty="0">
          <a:ln w="3200">
            <a:solidFill>
              <a:schemeClr val="bg2">
                <a:shade val="75000"/>
                <a:alpha val="25000"/>
              </a:schemeClr>
            </a:solidFill>
            <a:prstDash val="solid"/>
            <a:round/>
          </a:ln>
          <a:solidFill>
            <a:schemeClr val="accent3">
              <a:lumMod val="75000"/>
            </a:schemeClr>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3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36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32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28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24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dnr.state.mn.us/waters/csg/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Static Locations, Dynamic Content</a:t>
            </a:r>
            <a:endParaRPr lang="en-US" dirty="0"/>
          </a:p>
        </p:txBody>
      </p:sp>
      <p:sp>
        <p:nvSpPr>
          <p:cNvPr id="3" name="Title 2"/>
          <p:cNvSpPr>
            <a:spLocks noGrp="1"/>
          </p:cNvSpPr>
          <p:nvPr>
            <p:ph type="ctrTitle"/>
          </p:nvPr>
        </p:nvSpPr>
        <p:spPr/>
        <p:txBody>
          <a:bodyPr/>
          <a:lstStyle/>
          <a:p>
            <a:r>
              <a:rPr lang="en-US" dirty="0" smtClean="0"/>
              <a:t>Lesson 1</a:t>
            </a:r>
            <a:endParaRPr lang="en-US" dirty="0"/>
          </a:p>
        </p:txBody>
      </p:sp>
    </p:spTree>
    <p:extLst>
      <p:ext uri="{BB962C8B-B14F-4D97-AF65-F5344CB8AC3E}">
        <p14:creationId xmlns:p14="http://schemas.microsoft.com/office/powerpoint/2010/main" val="2334900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4400" b="1" dirty="0" err="1"/>
              <a:t>var</a:t>
            </a:r>
            <a:r>
              <a:rPr lang="en-US" sz="4400" b="1" dirty="0"/>
              <a:t> </a:t>
            </a:r>
            <a:r>
              <a:rPr lang="en-US" sz="4400" b="1" dirty="0" err="1"/>
              <a:t>infowindow</a:t>
            </a:r>
            <a:r>
              <a:rPr lang="en-US" sz="4400" b="1" dirty="0"/>
              <a:t> = new </a:t>
            </a:r>
            <a:endParaRPr lang="en-US" sz="4400" b="1" dirty="0" smtClean="0"/>
          </a:p>
          <a:p>
            <a:pPr lvl="1"/>
            <a:r>
              <a:rPr lang="en-US" sz="4400" b="1" dirty="0" err="1" smtClean="0"/>
              <a:t>google.maps.InfoWindow</a:t>
            </a:r>
            <a:r>
              <a:rPr lang="en-US" sz="4400" b="1" dirty="0" smtClean="0"/>
              <a:t>({</a:t>
            </a:r>
          </a:p>
          <a:p>
            <a:pPr lvl="1"/>
            <a:r>
              <a:rPr lang="en-US" sz="4400" dirty="0" smtClean="0"/>
              <a:t>	position</a:t>
            </a:r>
            <a:r>
              <a:rPr lang="en-US" sz="4400" dirty="0"/>
              <a:t>: </a:t>
            </a:r>
            <a:r>
              <a:rPr lang="en-US" sz="4400" dirty="0" err="1"/>
              <a:t>marker.getPosition</a:t>
            </a:r>
            <a:r>
              <a:rPr lang="en-US" sz="4400" dirty="0"/>
              <a:t>(),</a:t>
            </a:r>
          </a:p>
          <a:p>
            <a:pPr lvl="1"/>
            <a:r>
              <a:rPr lang="en-US" sz="4400" dirty="0"/>
              <a:t>  </a:t>
            </a:r>
            <a:r>
              <a:rPr lang="en-US" sz="4400" dirty="0" smtClean="0"/>
              <a:t>	content</a:t>
            </a:r>
            <a:r>
              <a:rPr lang="en-US" sz="4400" dirty="0"/>
              <a:t>: </a:t>
            </a:r>
            <a:r>
              <a:rPr lang="en-US" sz="4400" dirty="0" err="1"/>
              <a:t>myHtml</a:t>
            </a:r>
            <a:endParaRPr lang="en-US" sz="4400" dirty="0"/>
          </a:p>
          <a:p>
            <a:r>
              <a:rPr lang="en-US" sz="4400" dirty="0" smtClean="0"/>
              <a:t>});</a:t>
            </a:r>
          </a:p>
          <a:p>
            <a:r>
              <a:rPr lang="en-US" sz="4400" b="1" dirty="0" err="1" smtClean="0"/>
              <a:t>google.maps.event.addListener</a:t>
            </a:r>
            <a:endParaRPr lang="en-US" sz="4400" b="1" dirty="0" smtClean="0"/>
          </a:p>
          <a:p>
            <a:pPr lvl="1"/>
            <a:r>
              <a:rPr lang="en-US" sz="4400" dirty="0" smtClean="0"/>
              <a:t>(</a:t>
            </a:r>
            <a:r>
              <a:rPr lang="en-US" sz="4400" dirty="0"/>
              <a:t>marker, 'click', function() {</a:t>
            </a:r>
            <a:br>
              <a:rPr lang="en-US" sz="4400" dirty="0"/>
            </a:br>
            <a:r>
              <a:rPr lang="en-US" sz="4400" dirty="0"/>
              <a:t>  </a:t>
            </a:r>
            <a:r>
              <a:rPr lang="en-US" sz="4400" dirty="0" err="1"/>
              <a:t>infowindow.open</a:t>
            </a:r>
            <a:r>
              <a:rPr lang="en-US" sz="4400" dirty="0"/>
              <a:t>(</a:t>
            </a:r>
            <a:r>
              <a:rPr lang="en-US" sz="4400" dirty="0" err="1"/>
              <a:t>map,marker</a:t>
            </a:r>
            <a:r>
              <a:rPr lang="en-US" sz="4400" dirty="0" smtClean="0"/>
              <a:t>);</a:t>
            </a:r>
          </a:p>
          <a:p>
            <a:r>
              <a:rPr lang="en-US" sz="4400" dirty="0" smtClean="0"/>
              <a:t>});</a:t>
            </a:r>
            <a:endParaRPr lang="en-US" sz="4400" dirty="0"/>
          </a:p>
        </p:txBody>
      </p:sp>
      <p:sp>
        <p:nvSpPr>
          <p:cNvPr id="3" name="Title 2"/>
          <p:cNvSpPr>
            <a:spLocks noGrp="1"/>
          </p:cNvSpPr>
          <p:nvPr>
            <p:ph type="title"/>
          </p:nvPr>
        </p:nvSpPr>
        <p:spPr/>
        <p:txBody>
          <a:bodyPr/>
          <a:lstStyle/>
          <a:p>
            <a:r>
              <a:rPr lang="en-US" dirty="0" err="1" smtClean="0"/>
              <a:t>InfoWindows</a:t>
            </a:r>
            <a:endParaRPr lang="en-US" dirty="0"/>
          </a:p>
        </p:txBody>
      </p:sp>
    </p:spTree>
    <p:extLst>
      <p:ext uri="{BB962C8B-B14F-4D97-AF65-F5344CB8AC3E}">
        <p14:creationId xmlns:p14="http://schemas.microsoft.com/office/powerpoint/2010/main" val="1338127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err="1"/>
              <a:t>var</a:t>
            </a:r>
            <a:r>
              <a:rPr lang="en-US" b="1" dirty="0"/>
              <a:t> </a:t>
            </a:r>
            <a:r>
              <a:rPr lang="en-US" b="1" dirty="0" err="1"/>
              <a:t>contentString</a:t>
            </a:r>
            <a:r>
              <a:rPr lang="en-US" b="1" dirty="0"/>
              <a:t> = '&lt;div id="content"&gt;'+</a:t>
            </a:r>
          </a:p>
          <a:p>
            <a:pPr lvl="1"/>
            <a:r>
              <a:rPr lang="en-US" dirty="0"/>
              <a:t>    '&lt;h1 id="</a:t>
            </a:r>
            <a:r>
              <a:rPr lang="en-US" dirty="0" err="1"/>
              <a:t>firstHeading</a:t>
            </a:r>
            <a:r>
              <a:rPr lang="en-US" dirty="0"/>
              <a:t>" class="</a:t>
            </a:r>
            <a:r>
              <a:rPr lang="en-US" dirty="0" err="1"/>
              <a:t>firstHeading</a:t>
            </a:r>
            <a:r>
              <a:rPr lang="en-US" dirty="0"/>
              <a:t>"&gt;</a:t>
            </a:r>
            <a:r>
              <a:rPr lang="en-US" dirty="0">
                <a:solidFill>
                  <a:schemeClr val="accent2">
                    <a:lumMod val="50000"/>
                  </a:schemeClr>
                </a:solidFill>
              </a:rPr>
              <a:t>Awesomeness</a:t>
            </a:r>
            <a:r>
              <a:rPr lang="en-US" dirty="0"/>
              <a:t>&lt;/h1&gt;'+</a:t>
            </a:r>
          </a:p>
          <a:p>
            <a:pPr lvl="1"/>
            <a:r>
              <a:rPr lang="en-US" dirty="0"/>
              <a:t>    '&lt;div id="</a:t>
            </a:r>
            <a:r>
              <a:rPr lang="en-US" dirty="0" err="1"/>
              <a:t>bodyContent</a:t>
            </a:r>
            <a:r>
              <a:rPr lang="en-US" dirty="0"/>
              <a:t>"&gt;'+</a:t>
            </a:r>
          </a:p>
          <a:p>
            <a:pPr lvl="1"/>
            <a:r>
              <a:rPr lang="en-US" dirty="0"/>
              <a:t>    '&lt;p&gt;&lt;b&gt;</a:t>
            </a:r>
            <a:r>
              <a:rPr lang="en-US" dirty="0">
                <a:solidFill>
                  <a:schemeClr val="accent2">
                    <a:lumMod val="50000"/>
                  </a:schemeClr>
                </a:solidFill>
              </a:rPr>
              <a:t>Awesomeness</a:t>
            </a:r>
            <a:r>
              <a:rPr lang="en-US" dirty="0"/>
              <a:t>&lt;/b&gt;, </a:t>
            </a:r>
            <a:r>
              <a:rPr lang="en-US" dirty="0">
                <a:solidFill>
                  <a:schemeClr val="accent2">
                    <a:lumMod val="50000"/>
                  </a:schemeClr>
                </a:solidFill>
              </a:rPr>
              <a:t>also referred to as</a:t>
            </a:r>
            <a:r>
              <a:rPr lang="en-US" dirty="0"/>
              <a:t> &lt;b&gt;</a:t>
            </a:r>
            <a:r>
              <a:rPr lang="en-US" dirty="0">
                <a:solidFill>
                  <a:schemeClr val="accent2">
                    <a:lumMod val="50000"/>
                  </a:schemeClr>
                </a:solidFill>
              </a:rPr>
              <a:t>Coolness</a:t>
            </a:r>
            <a:r>
              <a:rPr lang="en-US" dirty="0"/>
              <a:t>&lt;/b&gt;, </a:t>
            </a:r>
            <a:r>
              <a:rPr lang="en-US" dirty="0">
                <a:solidFill>
                  <a:schemeClr val="accent2">
                    <a:lumMod val="50000"/>
                  </a:schemeClr>
                </a:solidFill>
              </a:rPr>
              <a:t>is a solely </a:t>
            </a:r>
            <a:r>
              <a:rPr lang="en-US" dirty="0"/>
              <a:t>' +</a:t>
            </a:r>
          </a:p>
          <a:p>
            <a:pPr lvl="1"/>
            <a:r>
              <a:rPr lang="en-US" dirty="0"/>
              <a:t>    </a:t>
            </a:r>
            <a:r>
              <a:rPr lang="en-US" dirty="0">
                <a:solidFill>
                  <a:schemeClr val="tx1"/>
                </a:solidFill>
              </a:rPr>
              <a:t>'</a:t>
            </a:r>
            <a:r>
              <a:rPr lang="en-US" dirty="0">
                <a:solidFill>
                  <a:schemeClr val="accent2">
                    <a:lumMod val="50000"/>
                  </a:schemeClr>
                </a:solidFill>
              </a:rPr>
              <a:t>determined by the number of people you know who go by the name "Chuck". </a:t>
            </a:r>
            <a:r>
              <a:rPr lang="en-US" dirty="0"/>
              <a:t>'+</a:t>
            </a:r>
          </a:p>
          <a:p>
            <a:pPr lvl="1"/>
            <a:r>
              <a:rPr lang="en-US" dirty="0"/>
              <a:t>    </a:t>
            </a:r>
            <a:r>
              <a:rPr lang="en-US" dirty="0">
                <a:solidFill>
                  <a:schemeClr val="tx1"/>
                </a:solidFill>
              </a:rPr>
              <a:t>'</a:t>
            </a:r>
            <a:r>
              <a:rPr lang="en-US" dirty="0">
                <a:solidFill>
                  <a:schemeClr val="accent2">
                    <a:lumMod val="50000"/>
                  </a:schemeClr>
                </a:solidFill>
              </a:rPr>
              <a:t>This can never be disputed.</a:t>
            </a:r>
            <a:r>
              <a:rPr lang="en-US" dirty="0"/>
              <a:t>&lt;/p&gt;'+</a:t>
            </a:r>
          </a:p>
          <a:p>
            <a:pPr lvl="1"/>
            <a:r>
              <a:rPr lang="en-US" dirty="0" smtClean="0"/>
              <a:t>'&lt;/</a:t>
            </a:r>
            <a:r>
              <a:rPr lang="en-US" dirty="0"/>
              <a:t>div&gt;'+</a:t>
            </a:r>
          </a:p>
          <a:p>
            <a:r>
              <a:rPr lang="en-US" dirty="0" smtClean="0"/>
              <a:t>'&lt;/</a:t>
            </a:r>
            <a:r>
              <a:rPr lang="en-US" dirty="0"/>
              <a:t>div&gt;';</a:t>
            </a:r>
          </a:p>
        </p:txBody>
      </p:sp>
      <p:sp>
        <p:nvSpPr>
          <p:cNvPr id="3" name="Title 2"/>
          <p:cNvSpPr>
            <a:spLocks noGrp="1"/>
          </p:cNvSpPr>
          <p:nvPr>
            <p:ph type="title"/>
          </p:nvPr>
        </p:nvSpPr>
        <p:spPr/>
        <p:txBody>
          <a:bodyPr/>
          <a:lstStyle/>
          <a:p>
            <a:r>
              <a:rPr lang="en-US" dirty="0" smtClean="0"/>
              <a:t>HTML in </a:t>
            </a:r>
            <a:r>
              <a:rPr lang="en-US" dirty="0" err="1" smtClean="0"/>
              <a:t>InfoWindows</a:t>
            </a:r>
            <a:endParaRPr lang="en-US" dirty="0"/>
          </a:p>
        </p:txBody>
      </p:sp>
    </p:spTree>
    <p:extLst>
      <p:ext uri="{BB962C8B-B14F-4D97-AF65-F5344CB8AC3E}">
        <p14:creationId xmlns:p14="http://schemas.microsoft.com/office/powerpoint/2010/main" val="3900433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r>
              <a:rPr lang="en-US" sz="1800" b="1" dirty="0" err="1"/>
              <a:t>var</a:t>
            </a:r>
            <a:r>
              <a:rPr lang="en-US" sz="1800" b="1" dirty="0"/>
              <a:t> </a:t>
            </a:r>
            <a:r>
              <a:rPr lang="en-US" sz="1800" b="1" dirty="0" err="1"/>
              <a:t>imgHeight</a:t>
            </a:r>
            <a:r>
              <a:rPr lang="en-US" sz="1800" b="1" dirty="0"/>
              <a:t> = 300;</a:t>
            </a:r>
          </a:p>
          <a:p>
            <a:pPr marL="457200" indent="-457200"/>
            <a:r>
              <a:rPr lang="en-US" sz="1800" b="1" dirty="0" err="1"/>
              <a:t>var</a:t>
            </a:r>
            <a:r>
              <a:rPr lang="en-US" sz="1800" b="1" dirty="0"/>
              <a:t> </a:t>
            </a:r>
            <a:r>
              <a:rPr lang="en-US" sz="1800" b="1" dirty="0" err="1"/>
              <a:t>imgWidth</a:t>
            </a:r>
            <a:r>
              <a:rPr lang="en-US" sz="1800" b="1" dirty="0"/>
              <a:t> = 500;</a:t>
            </a:r>
          </a:p>
          <a:p>
            <a:pPr marL="457200" indent="-457200"/>
            <a:r>
              <a:rPr lang="en-US" sz="1800" b="1" dirty="0" err="1"/>
              <a:t>var</a:t>
            </a:r>
            <a:r>
              <a:rPr lang="en-US" sz="1800" b="1" dirty="0"/>
              <a:t> today = new Date();</a:t>
            </a:r>
          </a:p>
          <a:p>
            <a:pPr marL="457200" indent="-457200"/>
            <a:r>
              <a:rPr lang="en-US" sz="1800" b="1" dirty="0" err="1"/>
              <a:t>var</a:t>
            </a:r>
            <a:r>
              <a:rPr lang="en-US" sz="1800" b="1" dirty="0"/>
              <a:t> </a:t>
            </a:r>
            <a:r>
              <a:rPr lang="en-US" sz="1800" b="1" dirty="0" err="1"/>
              <a:t>weekAgo</a:t>
            </a:r>
            <a:r>
              <a:rPr lang="en-US" sz="1800" b="1" dirty="0"/>
              <a:t> = new Date();</a:t>
            </a:r>
          </a:p>
          <a:p>
            <a:pPr marL="457200" indent="-457200"/>
            <a:r>
              <a:rPr lang="en-US" sz="1800" b="1" dirty="0" err="1"/>
              <a:t>var</a:t>
            </a:r>
            <a:r>
              <a:rPr lang="en-US" sz="1800" b="1" dirty="0"/>
              <a:t> yesterday = new Date();</a:t>
            </a:r>
          </a:p>
          <a:p>
            <a:pPr marL="457200" indent="-457200"/>
            <a:r>
              <a:rPr lang="en-US" sz="1800" dirty="0" err="1"/>
              <a:t>weekAgo.setDate</a:t>
            </a:r>
            <a:r>
              <a:rPr lang="en-US" sz="1800" dirty="0"/>
              <a:t>(</a:t>
            </a:r>
            <a:r>
              <a:rPr lang="en-US" sz="1800" dirty="0" err="1"/>
              <a:t>weekAgo.getDate</a:t>
            </a:r>
            <a:r>
              <a:rPr lang="en-US" sz="1800" dirty="0"/>
              <a:t>()-7);</a:t>
            </a:r>
          </a:p>
          <a:p>
            <a:pPr marL="457200" indent="-457200"/>
            <a:r>
              <a:rPr lang="en-US" sz="1800" dirty="0" err="1"/>
              <a:t>yesterday.setDate</a:t>
            </a:r>
            <a:r>
              <a:rPr lang="en-US" sz="1800" dirty="0"/>
              <a:t>(</a:t>
            </a:r>
            <a:r>
              <a:rPr lang="en-US" sz="1800" dirty="0" err="1"/>
              <a:t>yesterday.getDate</a:t>
            </a:r>
            <a:r>
              <a:rPr lang="en-US" sz="1800" dirty="0"/>
              <a:t>()-1);</a:t>
            </a:r>
          </a:p>
          <a:p>
            <a:pPr marL="457200" indent="-457200"/>
            <a:r>
              <a:rPr lang="en-US" sz="1800" b="1" dirty="0" err="1"/>
              <a:t>var</a:t>
            </a:r>
            <a:r>
              <a:rPr lang="en-US" sz="1800" b="1" dirty="0"/>
              <a:t> </a:t>
            </a:r>
            <a:r>
              <a:rPr lang="en-US" sz="1800" b="1" dirty="0" err="1"/>
              <a:t>gEndFullDate</a:t>
            </a:r>
            <a:r>
              <a:rPr lang="en-US" sz="1800" b="1" dirty="0"/>
              <a:t> = </a:t>
            </a:r>
            <a:r>
              <a:rPr lang="en-US" sz="1800" b="1" dirty="0" err="1"/>
              <a:t>yesterday.getFullYear</a:t>
            </a:r>
            <a:r>
              <a:rPr lang="en-US" sz="1800" b="1" dirty="0"/>
              <a:t>() + "-" + (</a:t>
            </a:r>
            <a:r>
              <a:rPr lang="en-US" sz="1800" b="1" dirty="0" err="1"/>
              <a:t>yesterday.getMonth</a:t>
            </a:r>
            <a:r>
              <a:rPr lang="en-US" sz="1800" b="1" dirty="0"/>
              <a:t>()+1) + "-" + </a:t>
            </a:r>
            <a:r>
              <a:rPr lang="en-US" sz="1800" b="1" dirty="0" err="1"/>
              <a:t>yesterday.getDate</a:t>
            </a:r>
            <a:r>
              <a:rPr lang="en-US" sz="1800" b="1" dirty="0"/>
              <a:t>();</a:t>
            </a:r>
          </a:p>
          <a:p>
            <a:pPr marL="457200" indent="-457200"/>
            <a:r>
              <a:rPr lang="en-US" sz="1800" b="1" dirty="0" err="1"/>
              <a:t>var</a:t>
            </a:r>
            <a:r>
              <a:rPr lang="en-US" sz="1800" b="1" dirty="0"/>
              <a:t> </a:t>
            </a:r>
            <a:r>
              <a:rPr lang="en-US" sz="1800" b="1" dirty="0" err="1"/>
              <a:t>gStartFullDate</a:t>
            </a:r>
            <a:r>
              <a:rPr lang="en-US" sz="1800" b="1" dirty="0"/>
              <a:t> = </a:t>
            </a:r>
            <a:r>
              <a:rPr lang="en-US" sz="1800" b="1" dirty="0" err="1"/>
              <a:t>weekAgo.getFullYear</a:t>
            </a:r>
            <a:r>
              <a:rPr lang="en-US" sz="1800" b="1" dirty="0"/>
              <a:t>() + "-" + (</a:t>
            </a:r>
            <a:r>
              <a:rPr lang="en-US" sz="1800" b="1" dirty="0" err="1"/>
              <a:t>weekAgo.getMonth</a:t>
            </a:r>
            <a:r>
              <a:rPr lang="en-US" sz="1800" b="1" dirty="0"/>
              <a:t>()+1) + "-" + </a:t>
            </a:r>
            <a:r>
              <a:rPr lang="en-US" sz="1800" b="1" dirty="0" err="1"/>
              <a:t>weekAgo.getDate</a:t>
            </a:r>
            <a:r>
              <a:rPr lang="en-US" sz="1800" b="1" dirty="0"/>
              <a:t>();</a:t>
            </a:r>
          </a:p>
          <a:p>
            <a:pPr marL="457200" indent="-457200"/>
            <a:r>
              <a:rPr lang="en-US" sz="1800" b="1" dirty="0" err="1"/>
              <a:t>var</a:t>
            </a:r>
            <a:r>
              <a:rPr lang="en-US" sz="1800" b="1" dirty="0"/>
              <a:t> </a:t>
            </a:r>
            <a:r>
              <a:rPr lang="en-US" sz="1800" b="1" dirty="0" err="1"/>
              <a:t>baseGraphURL</a:t>
            </a:r>
            <a:r>
              <a:rPr lang="en-US" sz="1800" b="1" dirty="0"/>
              <a:t> = ["http://maps1.dnr.state.mn.us/</a:t>
            </a:r>
            <a:r>
              <a:rPr lang="en-US" sz="1800" b="1" dirty="0" err="1"/>
              <a:t>cgi</a:t>
            </a:r>
            <a:r>
              <a:rPr lang="en-US" sz="1800" b="1" dirty="0"/>
              <a:t>-bin/</a:t>
            </a:r>
            <a:r>
              <a:rPr lang="en-US" sz="1800" b="1" dirty="0" err="1"/>
              <a:t>csg</a:t>
            </a:r>
            <a:r>
              <a:rPr lang="en-US" sz="1800" b="1" dirty="0"/>
              <a:t>/hydrograph_cgi.py?var1=232&amp;show_legend=1&amp;show_grid=1&amp;site="];</a:t>
            </a:r>
          </a:p>
          <a:p>
            <a:pPr marL="457200" indent="-457200"/>
            <a:r>
              <a:rPr lang="en-US" sz="1800" b="1" dirty="0" err="1"/>
              <a:t>var</a:t>
            </a:r>
            <a:r>
              <a:rPr lang="en-US" sz="1800" b="1" dirty="0"/>
              <a:t> </a:t>
            </a:r>
            <a:r>
              <a:rPr lang="en-US" sz="1800" b="1" dirty="0" err="1"/>
              <a:t>tailGraphURL</a:t>
            </a:r>
            <a:r>
              <a:rPr lang="en-US" sz="1800" b="1" dirty="0"/>
              <a:t> = ["&amp;start="+</a:t>
            </a:r>
            <a:r>
              <a:rPr lang="en-US" sz="1800" b="1" dirty="0" err="1"/>
              <a:t>gStartFullDate</a:t>
            </a:r>
            <a:r>
              <a:rPr lang="en-US" sz="1800" b="1" dirty="0"/>
              <a:t>+"&amp;end="+</a:t>
            </a:r>
            <a:r>
              <a:rPr lang="en-US" sz="1800" b="1" dirty="0" err="1"/>
              <a:t>gEndFullDate</a:t>
            </a:r>
            <a:r>
              <a:rPr lang="en-US" sz="1800" b="1" dirty="0"/>
              <a:t>];</a:t>
            </a:r>
            <a:endParaRPr lang="en-US" sz="1800" dirty="0"/>
          </a:p>
        </p:txBody>
      </p:sp>
      <p:sp>
        <p:nvSpPr>
          <p:cNvPr id="3" name="Title 2"/>
          <p:cNvSpPr>
            <a:spLocks noGrp="1"/>
          </p:cNvSpPr>
          <p:nvPr>
            <p:ph type="title"/>
          </p:nvPr>
        </p:nvSpPr>
        <p:spPr/>
        <p:txBody>
          <a:bodyPr/>
          <a:lstStyle/>
          <a:p>
            <a:r>
              <a:rPr lang="en-US" dirty="0" smtClean="0"/>
              <a:t>Stream Gage Markers – Base </a:t>
            </a:r>
            <a:r>
              <a:rPr lang="en-US" dirty="0" err="1" smtClean="0"/>
              <a:t>Vars</a:t>
            </a:r>
            <a:endParaRPr lang="en-US" dirty="0"/>
          </a:p>
        </p:txBody>
      </p:sp>
    </p:spTree>
    <p:extLst>
      <p:ext uri="{BB962C8B-B14F-4D97-AF65-F5344CB8AC3E}">
        <p14:creationId xmlns:p14="http://schemas.microsoft.com/office/powerpoint/2010/main" val="3035541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err="1"/>
              <a:t>var</a:t>
            </a:r>
            <a:r>
              <a:rPr lang="en-US" sz="2800" b="1" dirty="0"/>
              <a:t> </a:t>
            </a:r>
            <a:r>
              <a:rPr lang="en-US" sz="2800" b="1" dirty="0" err="1"/>
              <a:t>myHtml</a:t>
            </a:r>
            <a:r>
              <a:rPr lang="en-US" sz="2800" b="1" dirty="0"/>
              <a:t> = "&lt;</a:t>
            </a:r>
            <a:r>
              <a:rPr lang="en-US" sz="2800" b="1" dirty="0" err="1"/>
              <a:t>img</a:t>
            </a:r>
            <a:r>
              <a:rPr lang="en-US" sz="2800" b="1" dirty="0"/>
              <a:t> </a:t>
            </a:r>
            <a:r>
              <a:rPr lang="en-US" sz="2800" b="1" dirty="0" err="1"/>
              <a:t>src</a:t>
            </a:r>
            <a:r>
              <a:rPr lang="en-US" sz="2800" b="1" dirty="0"/>
              <a:t>=\""+ </a:t>
            </a:r>
          </a:p>
          <a:p>
            <a:r>
              <a:rPr lang="en-US" sz="2800" dirty="0" err="1"/>
              <a:t>baseGraphURL</a:t>
            </a:r>
            <a:r>
              <a:rPr lang="en-US" sz="2800" dirty="0"/>
              <a:t> + ID + </a:t>
            </a:r>
            <a:r>
              <a:rPr lang="en-US" sz="2800" dirty="0" err="1"/>
              <a:t>tailGraphURL</a:t>
            </a:r>
            <a:r>
              <a:rPr lang="en-US" sz="2800" dirty="0"/>
              <a:t> + </a:t>
            </a:r>
          </a:p>
          <a:p>
            <a:r>
              <a:rPr lang="en-US" sz="2800" dirty="0"/>
              <a:t>"&amp;height="+</a:t>
            </a:r>
          </a:p>
          <a:p>
            <a:r>
              <a:rPr lang="en-US" sz="2800" dirty="0" err="1"/>
              <a:t>imgHeight</a:t>
            </a:r>
            <a:r>
              <a:rPr lang="en-US" sz="2800" dirty="0"/>
              <a:t>+</a:t>
            </a:r>
          </a:p>
          <a:p>
            <a:r>
              <a:rPr lang="en-US" sz="2800" dirty="0"/>
              <a:t>"&amp;width="+</a:t>
            </a:r>
          </a:p>
          <a:p>
            <a:r>
              <a:rPr lang="en-US" sz="2800" dirty="0" err="1"/>
              <a:t>imgWidth</a:t>
            </a:r>
            <a:r>
              <a:rPr lang="en-US" sz="2800" dirty="0"/>
              <a:t>+</a:t>
            </a:r>
          </a:p>
          <a:p>
            <a:r>
              <a:rPr lang="en-US" sz="2800" dirty="0"/>
              <a:t>"\" height=\""+</a:t>
            </a:r>
          </a:p>
          <a:p>
            <a:r>
              <a:rPr lang="en-US" sz="2800" dirty="0" err="1"/>
              <a:t>imgHeight</a:t>
            </a:r>
            <a:r>
              <a:rPr lang="en-US" sz="2800" dirty="0"/>
              <a:t>+</a:t>
            </a:r>
          </a:p>
          <a:p>
            <a:r>
              <a:rPr lang="en-US" sz="2800" dirty="0"/>
              <a:t>"\" width=\""+</a:t>
            </a:r>
          </a:p>
          <a:p>
            <a:r>
              <a:rPr lang="en-US" sz="2800" dirty="0" err="1"/>
              <a:t>imgWidth</a:t>
            </a:r>
            <a:r>
              <a:rPr lang="en-US" sz="2800" dirty="0" smtClean="0"/>
              <a:t>+"\"&gt;";</a:t>
            </a:r>
            <a:endParaRPr lang="en-US" sz="2800" dirty="0"/>
          </a:p>
        </p:txBody>
      </p:sp>
      <p:sp>
        <p:nvSpPr>
          <p:cNvPr id="3" name="Title 2"/>
          <p:cNvSpPr>
            <a:spLocks noGrp="1"/>
          </p:cNvSpPr>
          <p:nvPr>
            <p:ph type="title"/>
          </p:nvPr>
        </p:nvSpPr>
        <p:spPr/>
        <p:txBody>
          <a:bodyPr/>
          <a:lstStyle/>
          <a:p>
            <a:r>
              <a:rPr lang="en-US" dirty="0" smtClean="0"/>
              <a:t>Stream Gage Markers – HTML</a:t>
            </a:r>
            <a:endParaRPr lang="en-US" dirty="0"/>
          </a:p>
        </p:txBody>
      </p:sp>
      <p:pic>
        <p:nvPicPr>
          <p:cNvPr id="1026" name="Picture 2" descr="C:\Users\mdolbow\Pictures\samplesoilgraph.bm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1840" y="2667000"/>
            <a:ext cx="5394960" cy="34994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933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Instructions</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600200"/>
            <a:ext cx="6948314" cy="4023360"/>
          </a:xfrm>
          <a:prstGeom prst="rect">
            <a:avLst/>
          </a:prstGeom>
        </p:spPr>
      </p:pic>
      <p:sp>
        <p:nvSpPr>
          <p:cNvPr id="5" name="Rectangle 4"/>
          <p:cNvSpPr/>
          <p:nvPr/>
        </p:nvSpPr>
        <p:spPr>
          <a:xfrm>
            <a:off x="4648200" y="1524000"/>
            <a:ext cx="227818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Instructions</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7244080" y="3482330"/>
            <a:ext cx="104753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Code</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8" name="Elbow Connector 7"/>
          <p:cNvCxnSpPr/>
          <p:nvPr/>
        </p:nvCxnSpPr>
        <p:spPr>
          <a:xfrm rot="10800000">
            <a:off x="3124200" y="1785610"/>
            <a:ext cx="1524000" cy="12700"/>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9" name="Right Brace 8"/>
          <p:cNvSpPr/>
          <p:nvPr/>
        </p:nvSpPr>
        <p:spPr>
          <a:xfrm>
            <a:off x="6553200" y="2743200"/>
            <a:ext cx="609600" cy="213360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Rectangle 9"/>
          <p:cNvSpPr/>
          <p:nvPr/>
        </p:nvSpPr>
        <p:spPr>
          <a:xfrm>
            <a:off x="24581" y="5830529"/>
            <a:ext cx="9017277"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WATCH OUT FOR LINE &amp; PAGE BREAKS!</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Oval 1"/>
          <p:cNvSpPr/>
          <p:nvPr/>
        </p:nvSpPr>
        <p:spPr>
          <a:xfrm>
            <a:off x="914400" y="1905000"/>
            <a:ext cx="2667000" cy="457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6553200" cy="4572000"/>
          </a:xfrm>
        </p:spPr>
        <p:txBody>
          <a:bodyPr>
            <a:normAutofit lnSpcReduction="10000"/>
          </a:bodyPr>
          <a:lstStyle/>
          <a:p>
            <a:r>
              <a:rPr lang="en-US" dirty="0" smtClean="0"/>
              <a:t>Ex1 folder:</a:t>
            </a:r>
          </a:p>
          <a:p>
            <a:pPr marL="571500" indent="-571500">
              <a:buFont typeface="Arial" pitchFamily="34" charset="0"/>
              <a:buChar char="•"/>
            </a:pPr>
            <a:r>
              <a:rPr lang="en-US" dirty="0" smtClean="0"/>
              <a:t>A “final” html: our goal</a:t>
            </a:r>
          </a:p>
          <a:p>
            <a:pPr marL="571500" indent="-571500">
              <a:buFont typeface="Arial" pitchFamily="34" charset="0"/>
              <a:buChar char="•"/>
            </a:pPr>
            <a:r>
              <a:rPr lang="en-US" dirty="0" smtClean="0"/>
              <a:t> (w/ extra)</a:t>
            </a:r>
          </a:p>
          <a:p>
            <a:pPr marL="571500" indent="-571500">
              <a:buFont typeface="Arial" pitchFamily="34" charset="0"/>
              <a:buChar char="•"/>
            </a:pPr>
            <a:r>
              <a:rPr lang="en-US" dirty="0" smtClean="0">
                <a:solidFill>
                  <a:srgbClr val="FF0000"/>
                </a:solidFill>
              </a:rPr>
              <a:t>A“step1” html: copy &amp; paste then </a:t>
            </a:r>
            <a:r>
              <a:rPr lang="en-US" b="1" dirty="0" smtClean="0">
                <a:solidFill>
                  <a:srgbClr val="FF0000"/>
                </a:solidFill>
              </a:rPr>
              <a:t>rename</a:t>
            </a:r>
            <a:r>
              <a:rPr lang="en-US" dirty="0" smtClean="0">
                <a:solidFill>
                  <a:srgbClr val="FF0000"/>
                </a:solidFill>
              </a:rPr>
              <a:t> as your own</a:t>
            </a:r>
          </a:p>
          <a:p>
            <a:pPr marL="571500" indent="-571500">
              <a:buFont typeface="Arial" pitchFamily="34" charset="0"/>
              <a:buChar char="•"/>
            </a:pPr>
            <a:r>
              <a:rPr lang="en-US" dirty="0" smtClean="0"/>
              <a:t>Subsequent “step” </a:t>
            </a:r>
            <a:r>
              <a:rPr lang="en-US" dirty="0" err="1" smtClean="0"/>
              <a:t>htmls</a:t>
            </a:r>
            <a:r>
              <a:rPr lang="en-US" dirty="0" smtClean="0"/>
              <a:t>: use ONLY to re-set within exercise if there are problems</a:t>
            </a:r>
            <a:endParaRPr lang="en-US" dirty="0"/>
          </a:p>
        </p:txBody>
      </p:sp>
      <p:sp>
        <p:nvSpPr>
          <p:cNvPr id="3" name="Title 2"/>
          <p:cNvSpPr>
            <a:spLocks noGrp="1"/>
          </p:cNvSpPr>
          <p:nvPr>
            <p:ph type="title"/>
          </p:nvPr>
        </p:nvSpPr>
        <p:spPr/>
        <p:txBody>
          <a:bodyPr/>
          <a:lstStyle/>
          <a:p>
            <a:r>
              <a:rPr lang="en-US" dirty="0" smtClean="0"/>
              <a:t>Training Data</a:t>
            </a:r>
            <a:endParaRPr 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6434" b="36205"/>
          <a:stretch/>
        </p:blipFill>
        <p:spPr bwMode="auto">
          <a:xfrm>
            <a:off x="5871316" y="0"/>
            <a:ext cx="327268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299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486400" cy="4572000"/>
          </a:xfrm>
        </p:spPr>
        <p:txBody>
          <a:bodyPr>
            <a:normAutofit fontScale="92500" lnSpcReduction="20000"/>
          </a:bodyPr>
          <a:lstStyle/>
          <a:p>
            <a:pPr marL="571500" indent="-571500">
              <a:buFont typeface="Arial" pitchFamily="34" charset="0"/>
              <a:buChar char="•"/>
            </a:pPr>
            <a:r>
              <a:rPr lang="en-US" dirty="0"/>
              <a:t>Each Exercise has 3 steps</a:t>
            </a:r>
            <a:endParaRPr lang="en-US" dirty="0" smtClean="0"/>
          </a:p>
          <a:p>
            <a:pPr marL="571500" indent="-571500">
              <a:buFont typeface="Arial" pitchFamily="34" charset="0"/>
              <a:buChar char="•"/>
            </a:pPr>
            <a:r>
              <a:rPr lang="en-US" dirty="0" smtClean="0"/>
              <a:t>Open files in Notepad, </a:t>
            </a:r>
            <a:r>
              <a:rPr lang="en-US" dirty="0" err="1" smtClean="0"/>
              <a:t>etc</a:t>
            </a:r>
            <a:endParaRPr lang="en-US" dirty="0" smtClean="0"/>
          </a:p>
          <a:p>
            <a:pPr marL="571500" indent="-571500">
              <a:buFont typeface="Arial" pitchFamily="34" charset="0"/>
              <a:buChar char="•"/>
            </a:pPr>
            <a:r>
              <a:rPr lang="en-US" dirty="0" smtClean="0"/>
              <a:t>After each step, Save</a:t>
            </a:r>
          </a:p>
          <a:p>
            <a:pPr marL="571500" indent="-571500">
              <a:buFont typeface="Arial" pitchFamily="34" charset="0"/>
              <a:buChar char="•"/>
            </a:pPr>
            <a:r>
              <a:rPr lang="en-US" dirty="0"/>
              <a:t>P</a:t>
            </a:r>
            <a:r>
              <a:rPr lang="en-US" dirty="0" smtClean="0"/>
              <a:t>review in the browser</a:t>
            </a:r>
          </a:p>
          <a:p>
            <a:pPr marL="937260" lvl="1" indent="-571500">
              <a:buFont typeface="Arial" pitchFamily="34" charset="0"/>
              <a:buChar char="•"/>
            </a:pPr>
            <a:r>
              <a:rPr lang="en-US" dirty="0" smtClean="0"/>
              <a:t>Right-click “Open with”…</a:t>
            </a:r>
          </a:p>
          <a:p>
            <a:pPr marL="937260" lvl="1" indent="-571500">
              <a:buFont typeface="Arial" pitchFamily="34" charset="0"/>
              <a:buChar char="•"/>
            </a:pPr>
            <a:r>
              <a:rPr lang="en-US" dirty="0" smtClean="0"/>
              <a:t>Firefox is less picky with security</a:t>
            </a:r>
          </a:p>
          <a:p>
            <a:pPr marL="937260" lvl="1" indent="-571500">
              <a:buFont typeface="Arial" pitchFamily="34" charset="0"/>
              <a:buChar char="•"/>
            </a:pPr>
            <a:r>
              <a:rPr lang="en-US" dirty="0" smtClean="0"/>
              <a:t>IE has better “View Source” </a:t>
            </a:r>
            <a:endParaRPr lang="en-US" dirty="0"/>
          </a:p>
        </p:txBody>
      </p:sp>
      <p:sp>
        <p:nvSpPr>
          <p:cNvPr id="3" name="Title 2"/>
          <p:cNvSpPr>
            <a:spLocks noGrp="1"/>
          </p:cNvSpPr>
          <p:nvPr>
            <p:ph type="title"/>
          </p:nvPr>
        </p:nvSpPr>
        <p:spPr/>
        <p:txBody>
          <a:bodyPr/>
          <a:lstStyle/>
          <a:p>
            <a:r>
              <a:rPr lang="en-US" dirty="0" smtClean="0"/>
              <a:t>Navigating the Exercises</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2035" t="65208" r="8170" b="17396"/>
          <a:stretch/>
        </p:blipFill>
        <p:spPr bwMode="auto">
          <a:xfrm>
            <a:off x="6324600" y="1295400"/>
            <a:ext cx="2575560" cy="127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187" t="24496" r="52380" b="22076"/>
          <a:stretch/>
        </p:blipFill>
        <p:spPr bwMode="auto">
          <a:xfrm>
            <a:off x="6135329" y="2819400"/>
            <a:ext cx="2986547" cy="352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10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http://</a:t>
            </a:r>
            <a:r>
              <a:rPr lang="en-US" dirty="0" smtClean="0">
                <a:hlinkClick r:id="rId3"/>
              </a:rPr>
              <a:t>www.dnr.state.mn.us/waters/csg/index.html</a:t>
            </a:r>
            <a:endParaRPr lang="en-US" dirty="0" smtClean="0"/>
          </a:p>
          <a:p>
            <a:pPr marL="571500" indent="-571500">
              <a:buFont typeface="Arial" pitchFamily="34" charset="0"/>
              <a:buChar char="•"/>
            </a:pPr>
            <a:r>
              <a:rPr lang="en-US" dirty="0" smtClean="0"/>
              <a:t>Click map to find more details:</a:t>
            </a:r>
          </a:p>
          <a:p>
            <a:pPr marL="937260" lvl="1" indent="-571500">
              <a:buFont typeface="Arial" pitchFamily="34" charset="0"/>
              <a:buChar char="•"/>
            </a:pPr>
            <a:r>
              <a:rPr lang="en-US" dirty="0" smtClean="0"/>
              <a:t>ID</a:t>
            </a:r>
          </a:p>
          <a:p>
            <a:pPr marL="937260" lvl="1" indent="-571500">
              <a:buFont typeface="Arial" pitchFamily="34" charset="0"/>
              <a:buChar char="•"/>
            </a:pPr>
            <a:r>
              <a:rPr lang="en-US" dirty="0" smtClean="0"/>
              <a:t>Name/Description</a:t>
            </a:r>
          </a:p>
          <a:p>
            <a:pPr marL="937260" lvl="1" indent="-571500">
              <a:buFont typeface="Arial" pitchFamily="34" charset="0"/>
              <a:buChar char="•"/>
            </a:pPr>
            <a:r>
              <a:rPr lang="en-US" dirty="0" err="1" smtClean="0"/>
              <a:t>Lat</a:t>
            </a:r>
            <a:r>
              <a:rPr lang="en-US" dirty="0" smtClean="0"/>
              <a:t>/Long in CSV file (find by ID)</a:t>
            </a:r>
            <a:endParaRPr lang="en-US" dirty="0"/>
          </a:p>
        </p:txBody>
      </p:sp>
      <p:sp>
        <p:nvSpPr>
          <p:cNvPr id="3" name="Title 2"/>
          <p:cNvSpPr>
            <a:spLocks noGrp="1"/>
          </p:cNvSpPr>
          <p:nvPr>
            <p:ph type="title"/>
          </p:nvPr>
        </p:nvSpPr>
        <p:spPr/>
        <p:txBody>
          <a:bodyPr/>
          <a:lstStyle/>
          <a:p>
            <a:r>
              <a:rPr lang="en-US" dirty="0" smtClean="0"/>
              <a:t>Stream Gage Data (Ex1, Step 2)</a:t>
            </a:r>
            <a:endParaRPr lang="en-US" dirty="0"/>
          </a:p>
        </p:txBody>
      </p:sp>
    </p:spTree>
    <p:extLst>
      <p:ext uri="{BB962C8B-B14F-4D97-AF65-F5344CB8AC3E}">
        <p14:creationId xmlns:p14="http://schemas.microsoft.com/office/powerpoint/2010/main" val="2137328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&lt;html&gt;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2241197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&lt;html&gt;</a:t>
            </a:r>
          </a:p>
          <a:p>
            <a:pPr lvl="1"/>
            <a:r>
              <a:rPr lang="en-US" dirty="0" smtClean="0"/>
              <a:t>&lt;head&gt;</a:t>
            </a:r>
          </a:p>
          <a:p>
            <a:pPr lvl="1"/>
            <a:r>
              <a:rPr lang="en-US" dirty="0" smtClean="0"/>
              <a:t>&lt;/head&gt;</a:t>
            </a:r>
          </a:p>
          <a:p>
            <a:pPr lvl="1"/>
            <a:r>
              <a:rPr lang="en-US" dirty="0"/>
              <a:t>&lt;body </a:t>
            </a:r>
            <a:r>
              <a:rPr lang="en-US" dirty="0" err="1"/>
              <a:t>onload</a:t>
            </a:r>
            <a:r>
              <a:rPr lang="en-US" dirty="0"/>
              <a:t>="initialize()"&gt;</a:t>
            </a:r>
          </a:p>
          <a:p>
            <a:pPr lvl="1"/>
            <a:r>
              <a:rPr lang="en-US" dirty="0" smtClean="0"/>
              <a:t>&lt;/body&gt;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1004247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&lt;html&gt;</a:t>
            </a:r>
          </a:p>
          <a:p>
            <a:pPr lvl="1"/>
            <a:r>
              <a:rPr lang="en-US" dirty="0" smtClean="0"/>
              <a:t>&lt;head&gt;</a:t>
            </a:r>
          </a:p>
          <a:p>
            <a:pPr lvl="3"/>
            <a:r>
              <a:rPr lang="en-US" dirty="0" smtClean="0"/>
              <a:t>&lt;</a:t>
            </a:r>
            <a:r>
              <a:rPr lang="en-US" dirty="0"/>
              <a:t>script type="</a:t>
            </a:r>
            <a:r>
              <a:rPr lang="en-US" dirty="0" smtClean="0"/>
              <a:t>text/</a:t>
            </a:r>
            <a:r>
              <a:rPr lang="en-US" dirty="0" err="1" smtClean="0"/>
              <a:t>javascript</a:t>
            </a:r>
            <a:r>
              <a:rPr lang="en-US" dirty="0" smtClean="0"/>
              <a:t>”</a:t>
            </a:r>
          </a:p>
          <a:p>
            <a:pPr lvl="3"/>
            <a:r>
              <a:rPr lang="en-US" dirty="0" err="1" smtClean="0"/>
              <a:t>src</a:t>
            </a:r>
            <a:r>
              <a:rPr lang="en-US" dirty="0" smtClean="0"/>
              <a:t>="</a:t>
            </a:r>
            <a:r>
              <a:rPr lang="en-US" dirty="0">
                <a:solidFill>
                  <a:schemeClr val="accent2">
                    <a:lumMod val="75000"/>
                  </a:schemeClr>
                </a:solidFill>
              </a:rPr>
              <a:t>http://</a:t>
            </a:r>
            <a:r>
              <a:rPr lang="en-US" dirty="0" smtClean="0">
                <a:solidFill>
                  <a:schemeClr val="accent2">
                    <a:lumMod val="75000"/>
                  </a:schemeClr>
                </a:solidFill>
              </a:rPr>
              <a:t>maps.googleapis.com/maps...</a:t>
            </a:r>
            <a:r>
              <a:rPr lang="en-US" dirty="0" smtClean="0"/>
              <a:t>"&gt;&lt;/script</a:t>
            </a:r>
            <a:r>
              <a:rPr lang="en-US" dirty="0"/>
              <a:t>&gt;</a:t>
            </a:r>
          </a:p>
          <a:p>
            <a:pPr lvl="3"/>
            <a:r>
              <a:rPr lang="en-US" dirty="0"/>
              <a:t>&lt;script type="text/</a:t>
            </a:r>
            <a:r>
              <a:rPr lang="en-US" dirty="0" err="1"/>
              <a:t>javascript</a:t>
            </a:r>
            <a:r>
              <a:rPr lang="en-US" dirty="0" smtClean="0"/>
              <a:t>"&gt;</a:t>
            </a:r>
          </a:p>
          <a:p>
            <a:pPr lvl="3"/>
            <a:r>
              <a:rPr lang="en-US" dirty="0"/>
              <a:t> </a:t>
            </a:r>
            <a:r>
              <a:rPr lang="en-US" dirty="0" smtClean="0">
                <a:solidFill>
                  <a:schemeClr val="accent2">
                    <a:lumMod val="75000"/>
                  </a:schemeClr>
                </a:solidFill>
              </a:rPr>
              <a:t>//all your functions here</a:t>
            </a:r>
          </a:p>
          <a:p>
            <a:pPr lvl="3"/>
            <a:r>
              <a:rPr lang="en-US" dirty="0" smtClean="0"/>
              <a:t>&lt;/script&gt;</a:t>
            </a:r>
          </a:p>
          <a:p>
            <a:pPr lvl="1"/>
            <a:r>
              <a:rPr lang="en-US" dirty="0" smtClean="0"/>
              <a:t>&lt;/head&gt;</a:t>
            </a:r>
          </a:p>
          <a:p>
            <a:pPr lvl="1"/>
            <a:r>
              <a:rPr lang="en-US" dirty="0"/>
              <a:t>&lt;body </a:t>
            </a:r>
            <a:r>
              <a:rPr lang="en-US" dirty="0" err="1"/>
              <a:t>onload</a:t>
            </a:r>
            <a:r>
              <a:rPr lang="en-US" dirty="0"/>
              <a:t>="initialize()"&gt;</a:t>
            </a:r>
          </a:p>
          <a:p>
            <a:pPr lvl="1"/>
            <a:r>
              <a:rPr lang="en-US" dirty="0" smtClean="0"/>
              <a:t>&lt;/body&gt;</a:t>
            </a:r>
          </a:p>
          <a:p>
            <a:r>
              <a:rPr lang="en-US" dirty="0" smtClean="0"/>
              <a:t>&lt;/html&gt;</a:t>
            </a:r>
            <a:endParaRPr lang="en-US" dirty="0"/>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349504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&lt;html&gt;</a:t>
            </a:r>
          </a:p>
          <a:p>
            <a:pPr lvl="1"/>
            <a:r>
              <a:rPr lang="en-US" dirty="0" smtClean="0"/>
              <a:t>&lt;head&gt;…</a:t>
            </a:r>
          </a:p>
          <a:p>
            <a:pPr lvl="1"/>
            <a:r>
              <a:rPr lang="en-US" dirty="0" smtClean="0"/>
              <a:t>&lt;/head&gt;</a:t>
            </a:r>
          </a:p>
          <a:p>
            <a:pPr lvl="1"/>
            <a:r>
              <a:rPr lang="en-US" dirty="0"/>
              <a:t>&lt;</a:t>
            </a:r>
            <a:r>
              <a:rPr lang="en-US" dirty="0" smtClean="0"/>
              <a:t>body </a:t>
            </a:r>
            <a:r>
              <a:rPr lang="en-US" dirty="0" err="1" smtClean="0"/>
              <a:t>onload</a:t>
            </a:r>
            <a:r>
              <a:rPr lang="en-US" dirty="0"/>
              <a:t>="initialize()"&gt;</a:t>
            </a:r>
          </a:p>
          <a:p>
            <a:pPr lvl="2"/>
            <a:r>
              <a:rPr lang="en-US" sz="2400" dirty="0" smtClean="0"/>
              <a:t>&lt;</a:t>
            </a:r>
            <a:r>
              <a:rPr lang="en-US" sz="2400" dirty="0"/>
              <a:t>div id="</a:t>
            </a:r>
            <a:r>
              <a:rPr lang="en-US" sz="2400" dirty="0">
                <a:solidFill>
                  <a:schemeClr val="accent2">
                    <a:lumMod val="75000"/>
                  </a:schemeClr>
                </a:solidFill>
              </a:rPr>
              <a:t>map_canvas</a:t>
            </a:r>
            <a:r>
              <a:rPr lang="en-US" sz="2400" dirty="0"/>
              <a:t>" style=“height:80%…"&gt;&lt;/div&gt;</a:t>
            </a:r>
          </a:p>
          <a:p>
            <a:pPr lvl="2"/>
            <a:r>
              <a:rPr lang="en-US" sz="2400" dirty="0" smtClean="0"/>
              <a:t>&lt;</a:t>
            </a:r>
            <a:r>
              <a:rPr lang="en-US" sz="2400" dirty="0"/>
              <a:t>div id="</a:t>
            </a:r>
            <a:r>
              <a:rPr lang="en-US" sz="2400" dirty="0">
                <a:solidFill>
                  <a:schemeClr val="accent2">
                    <a:lumMod val="75000"/>
                  </a:schemeClr>
                </a:solidFill>
              </a:rPr>
              <a:t>details</a:t>
            </a:r>
            <a:r>
              <a:rPr lang="en-US" sz="2400" dirty="0"/>
              <a:t>" style="width:100%"&gt;&lt;/div&gt;</a:t>
            </a:r>
          </a:p>
          <a:p>
            <a:pPr lvl="1"/>
            <a:r>
              <a:rPr lang="en-US" dirty="0" smtClean="0"/>
              <a:t>&lt;/</a:t>
            </a:r>
            <a:r>
              <a:rPr lang="en-US" dirty="0"/>
              <a:t>body</a:t>
            </a:r>
            <a:r>
              <a:rPr lang="en-US" dirty="0" smtClean="0"/>
              <a:t>&gt;</a:t>
            </a:r>
          </a:p>
          <a:p>
            <a:r>
              <a:rPr lang="en-US" dirty="0" smtClean="0"/>
              <a:t>&lt;/</a:t>
            </a:r>
            <a:r>
              <a:rPr lang="en-US" dirty="0"/>
              <a:t>html&gt;</a:t>
            </a:r>
          </a:p>
        </p:txBody>
      </p:sp>
      <p:sp>
        <p:nvSpPr>
          <p:cNvPr id="3" name="Title 2"/>
          <p:cNvSpPr>
            <a:spLocks noGrp="1"/>
          </p:cNvSpPr>
          <p:nvPr>
            <p:ph type="title"/>
          </p:nvPr>
        </p:nvSpPr>
        <p:spPr/>
        <p:txBody>
          <a:bodyPr/>
          <a:lstStyle/>
          <a:p>
            <a:r>
              <a:rPr lang="en-US" dirty="0" smtClean="0"/>
              <a:t>Basic HTML page layout</a:t>
            </a:r>
            <a:endParaRPr lang="en-US" dirty="0"/>
          </a:p>
        </p:txBody>
      </p:sp>
    </p:spTree>
    <p:extLst>
      <p:ext uri="{BB962C8B-B14F-4D97-AF65-F5344CB8AC3E}">
        <p14:creationId xmlns:p14="http://schemas.microsoft.com/office/powerpoint/2010/main" val="2974394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Basic HTML page layout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330834"/>
            <a:ext cx="7597799" cy="5143946"/>
          </a:xfrm>
          <a:prstGeom prst="rect">
            <a:avLst/>
          </a:prstGeom>
        </p:spPr>
      </p:pic>
      <p:sp>
        <p:nvSpPr>
          <p:cNvPr id="5" name="Rectangle 4"/>
          <p:cNvSpPr/>
          <p:nvPr/>
        </p:nvSpPr>
        <p:spPr>
          <a:xfrm>
            <a:off x="838200" y="4572000"/>
            <a:ext cx="413959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map_canvas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Rectangle 5"/>
          <p:cNvSpPr/>
          <p:nvPr/>
        </p:nvSpPr>
        <p:spPr>
          <a:xfrm>
            <a:off x="6177003" y="5728395"/>
            <a:ext cx="239841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details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62124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a:t>function </a:t>
            </a:r>
            <a:r>
              <a:rPr lang="en-US" b="1" dirty="0" smtClean="0">
                <a:solidFill>
                  <a:srgbClr val="FF0000"/>
                </a:solidFill>
              </a:rPr>
              <a:t>name</a:t>
            </a:r>
            <a:r>
              <a:rPr lang="en-US" b="1" dirty="0" smtClean="0"/>
              <a:t>(</a:t>
            </a:r>
            <a:r>
              <a:rPr lang="en-US" b="1" dirty="0" smtClean="0">
                <a:solidFill>
                  <a:srgbClr val="FF0000"/>
                </a:solidFill>
              </a:rPr>
              <a:t>variables</a:t>
            </a:r>
            <a:r>
              <a:rPr lang="en-US" b="1" dirty="0" smtClean="0"/>
              <a:t>) </a:t>
            </a:r>
            <a:r>
              <a:rPr lang="en-US" b="1" dirty="0"/>
              <a:t>{</a:t>
            </a:r>
          </a:p>
          <a:p>
            <a:pPr lvl="1"/>
            <a:r>
              <a:rPr lang="en-US" b="1" dirty="0" err="1"/>
              <a:t>var</a:t>
            </a:r>
            <a:r>
              <a:rPr lang="en-US" b="1" dirty="0"/>
              <a:t> </a:t>
            </a:r>
            <a:r>
              <a:rPr lang="en-US" b="1" dirty="0" smtClean="0">
                <a:solidFill>
                  <a:srgbClr val="FF0000"/>
                </a:solidFill>
              </a:rPr>
              <a:t>name </a:t>
            </a:r>
            <a:r>
              <a:rPr lang="en-US" b="1" dirty="0" smtClean="0"/>
              <a:t>= ‘some text’;</a:t>
            </a:r>
          </a:p>
          <a:p>
            <a:r>
              <a:rPr lang="en-US" b="1" dirty="0" err="1" smtClean="0"/>
              <a:t>var</a:t>
            </a:r>
            <a:r>
              <a:rPr lang="en-US" b="1" dirty="0" smtClean="0"/>
              <a:t> </a:t>
            </a:r>
            <a:r>
              <a:rPr lang="en-US" b="1" dirty="0" smtClean="0">
                <a:solidFill>
                  <a:srgbClr val="FF0000"/>
                </a:solidFill>
              </a:rPr>
              <a:t>options</a:t>
            </a:r>
            <a:r>
              <a:rPr lang="en-US" b="1" dirty="0" smtClean="0"/>
              <a:t> = </a:t>
            </a:r>
            <a:r>
              <a:rPr lang="en-US" sz="2800" b="1" dirty="0"/>
              <a:t>{</a:t>
            </a:r>
          </a:p>
          <a:p>
            <a:r>
              <a:rPr lang="en-US" sz="2800" dirty="0"/>
              <a:t>      </a:t>
            </a:r>
            <a:r>
              <a:rPr lang="en-US" sz="2800" dirty="0" smtClean="0"/>
              <a:t>option1: </a:t>
            </a:r>
            <a:r>
              <a:rPr lang="en-US" sz="2800" dirty="0">
                <a:solidFill>
                  <a:srgbClr val="FF0000"/>
                </a:solidFill>
              </a:rPr>
              <a:t>10</a:t>
            </a:r>
            <a:r>
              <a:rPr lang="en-US" sz="2800" dirty="0"/>
              <a:t>, </a:t>
            </a:r>
          </a:p>
          <a:p>
            <a:r>
              <a:rPr lang="en-US" sz="2800" dirty="0"/>
              <a:t>      </a:t>
            </a:r>
            <a:r>
              <a:rPr lang="en-US" sz="2800" dirty="0" smtClean="0"/>
              <a:t>option2: </a:t>
            </a:r>
            <a:r>
              <a:rPr lang="en-US" sz="2800" smtClean="0">
                <a:solidFill>
                  <a:srgbClr val="FF0000"/>
                </a:solidFill>
              </a:rPr>
              <a:t>latlng</a:t>
            </a:r>
            <a:endParaRPr lang="en-US" sz="2800" dirty="0"/>
          </a:p>
          <a:p>
            <a:r>
              <a:rPr lang="en-US" sz="2800" dirty="0" smtClean="0"/>
              <a:t>};</a:t>
            </a:r>
            <a:endParaRPr lang="en-US" b="1" dirty="0" smtClean="0"/>
          </a:p>
          <a:p>
            <a:pPr lvl="1"/>
            <a:r>
              <a:rPr lang="en-US" b="1" dirty="0" err="1" smtClean="0"/>
              <a:t>var</a:t>
            </a:r>
            <a:r>
              <a:rPr lang="en-US" b="1" dirty="0" smtClean="0"/>
              <a:t> map = </a:t>
            </a:r>
            <a:r>
              <a:rPr lang="en-US" b="1" dirty="0" smtClean="0">
                <a:solidFill>
                  <a:srgbClr val="FF0000"/>
                </a:solidFill>
              </a:rPr>
              <a:t>map definition</a:t>
            </a:r>
            <a:r>
              <a:rPr lang="en-US" b="1" dirty="0" smtClean="0">
                <a:solidFill>
                  <a:schemeClr val="tx1"/>
                </a:solidFill>
              </a:rPr>
              <a:t>;</a:t>
            </a:r>
          </a:p>
          <a:p>
            <a:pPr lvl="1"/>
            <a:endParaRPr lang="en-US" dirty="0"/>
          </a:p>
          <a:p>
            <a:r>
              <a:rPr lang="en-US" dirty="0"/>
              <a:t>}</a:t>
            </a:r>
          </a:p>
        </p:txBody>
      </p:sp>
      <p:sp>
        <p:nvSpPr>
          <p:cNvPr id="3" name="Title 2"/>
          <p:cNvSpPr>
            <a:spLocks noGrp="1"/>
          </p:cNvSpPr>
          <p:nvPr>
            <p:ph type="title"/>
          </p:nvPr>
        </p:nvSpPr>
        <p:spPr/>
        <p:txBody>
          <a:bodyPr/>
          <a:lstStyle/>
          <a:p>
            <a:r>
              <a:rPr lang="en-US" dirty="0" err="1" smtClean="0"/>
              <a:t>Javascript</a:t>
            </a:r>
            <a:r>
              <a:rPr lang="en-US" dirty="0" smtClean="0"/>
              <a:t> functions</a:t>
            </a:r>
            <a:endParaRPr lang="en-US" dirty="0"/>
          </a:p>
        </p:txBody>
      </p:sp>
      <p:grpSp>
        <p:nvGrpSpPr>
          <p:cNvPr id="13" name="Group 12"/>
          <p:cNvGrpSpPr/>
          <p:nvPr/>
        </p:nvGrpSpPr>
        <p:grpSpPr>
          <a:xfrm>
            <a:off x="762000" y="1752600"/>
            <a:ext cx="8052514" cy="4166175"/>
            <a:chOff x="762000" y="1752600"/>
            <a:chExt cx="8052514" cy="4166175"/>
          </a:xfrm>
        </p:grpSpPr>
        <p:cxnSp>
          <p:nvCxnSpPr>
            <p:cNvPr id="5" name="Straight Arrow Connector 4"/>
            <p:cNvCxnSpPr>
              <a:stCxn id="9" idx="0"/>
            </p:cNvCxnSpPr>
            <p:nvPr/>
          </p:nvCxnSpPr>
          <p:spPr>
            <a:xfrm flipH="1" flipV="1">
              <a:off x="5943600" y="1752600"/>
              <a:ext cx="1435457" cy="3581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2000" y="5626387"/>
              <a:ext cx="5105400" cy="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a:xfrm>
              <a:off x="5943600" y="5334000"/>
              <a:ext cx="2870914"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IMPORTANT!</a:t>
              </a:r>
              <a:endPar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spTree>
    <p:extLst>
      <p:ext uri="{BB962C8B-B14F-4D97-AF65-F5344CB8AC3E}">
        <p14:creationId xmlns:p14="http://schemas.microsoft.com/office/powerpoint/2010/main" val="230535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smtClean="0"/>
              <a:t>function </a:t>
            </a:r>
            <a:r>
              <a:rPr lang="en-US" sz="2800" b="1" dirty="0"/>
              <a:t>initialize() {</a:t>
            </a:r>
          </a:p>
          <a:p>
            <a:r>
              <a:rPr lang="en-US" sz="3200" dirty="0"/>
              <a:t>   </a:t>
            </a:r>
            <a:r>
              <a:rPr lang="en-US" sz="2400" dirty="0"/>
              <a:t> </a:t>
            </a:r>
            <a:r>
              <a:rPr lang="en-US" sz="2400" b="1" dirty="0" err="1"/>
              <a:t>var</a:t>
            </a:r>
            <a:r>
              <a:rPr lang="en-US" sz="2400" b="1" dirty="0"/>
              <a:t> </a:t>
            </a:r>
            <a:r>
              <a:rPr lang="en-US" sz="2400" b="1" dirty="0" err="1"/>
              <a:t>latlng</a:t>
            </a:r>
            <a:r>
              <a:rPr lang="en-US" sz="2400" b="1" dirty="0"/>
              <a:t> = new </a:t>
            </a:r>
            <a:r>
              <a:rPr lang="en-US" sz="2400" b="1" dirty="0" err="1"/>
              <a:t>google.maps.LatLng</a:t>
            </a:r>
            <a:r>
              <a:rPr lang="en-US" sz="2400" b="1" dirty="0"/>
              <a:t>(45.00,-95.75);</a:t>
            </a:r>
          </a:p>
          <a:p>
            <a:r>
              <a:rPr lang="en-US" sz="2800" dirty="0"/>
              <a:t>    </a:t>
            </a:r>
            <a:r>
              <a:rPr lang="en-US" sz="2800" b="1" dirty="0" err="1"/>
              <a:t>var</a:t>
            </a:r>
            <a:r>
              <a:rPr lang="en-US" sz="2800" b="1" dirty="0"/>
              <a:t> </a:t>
            </a:r>
            <a:r>
              <a:rPr lang="en-US" sz="2800" b="1" dirty="0" err="1"/>
              <a:t>myOptions</a:t>
            </a:r>
            <a:r>
              <a:rPr lang="en-US" sz="2800" b="1" dirty="0"/>
              <a:t> = {</a:t>
            </a:r>
          </a:p>
          <a:p>
            <a:r>
              <a:rPr lang="en-US" sz="2800" dirty="0"/>
              <a:t>      zoom: 10, </a:t>
            </a:r>
          </a:p>
          <a:p>
            <a:r>
              <a:rPr lang="en-US" sz="2800" dirty="0"/>
              <a:t>      center: </a:t>
            </a:r>
            <a:r>
              <a:rPr lang="en-US" sz="2800" dirty="0" err="1"/>
              <a:t>latlng</a:t>
            </a:r>
            <a:r>
              <a:rPr lang="en-US" sz="2800" dirty="0"/>
              <a:t>,</a:t>
            </a:r>
          </a:p>
          <a:p>
            <a:r>
              <a:rPr lang="en-US" sz="2800" dirty="0"/>
              <a:t>      </a:t>
            </a:r>
            <a:r>
              <a:rPr lang="en-US" sz="2800" dirty="0" err="1"/>
              <a:t>mapTypeId</a:t>
            </a:r>
            <a:r>
              <a:rPr lang="en-US" sz="2800" dirty="0"/>
              <a:t>: </a:t>
            </a:r>
            <a:r>
              <a:rPr lang="en-US" sz="2800" dirty="0" err="1"/>
              <a:t>google.maps.MapTypeId.ROADMAP</a:t>
            </a:r>
            <a:endParaRPr lang="en-US" sz="2800" dirty="0"/>
          </a:p>
          <a:p>
            <a:r>
              <a:rPr lang="en-US" sz="2800" dirty="0"/>
              <a:t>    };</a:t>
            </a:r>
          </a:p>
          <a:p>
            <a:r>
              <a:rPr lang="en-US" sz="1800" dirty="0" smtClean="0"/>
              <a:t>map </a:t>
            </a:r>
            <a:r>
              <a:rPr lang="en-US" sz="1800" dirty="0"/>
              <a:t>= </a:t>
            </a:r>
            <a:r>
              <a:rPr lang="en-US" sz="1800" b="1" dirty="0" smtClean="0"/>
              <a:t>new </a:t>
            </a:r>
            <a:r>
              <a:rPr lang="en-US" sz="1800" b="1" dirty="0" err="1" smtClean="0"/>
              <a:t>google.maps.Map</a:t>
            </a:r>
            <a:r>
              <a:rPr lang="en-US" sz="1800" b="1" dirty="0" smtClean="0"/>
              <a:t>(</a:t>
            </a:r>
            <a:r>
              <a:rPr lang="en-US" sz="1800" b="1" dirty="0" err="1" smtClean="0"/>
              <a:t>document.getElementById</a:t>
            </a:r>
            <a:r>
              <a:rPr lang="en-US" sz="1800" b="1" dirty="0"/>
              <a:t>("</a:t>
            </a:r>
            <a:r>
              <a:rPr lang="en-US" sz="1800" b="1" dirty="0" err="1"/>
              <a:t>map_canvas</a:t>
            </a:r>
            <a:r>
              <a:rPr lang="en-US" sz="1800" b="1" dirty="0" smtClean="0"/>
              <a:t>"),</a:t>
            </a:r>
            <a:r>
              <a:rPr lang="en-US" sz="1800" dirty="0" err="1" smtClean="0"/>
              <a:t>myOptions</a:t>
            </a:r>
            <a:r>
              <a:rPr lang="en-US" sz="1800" dirty="0"/>
              <a:t>);</a:t>
            </a:r>
          </a:p>
          <a:p>
            <a:r>
              <a:rPr lang="en-US" sz="2800" dirty="0" smtClean="0"/>
              <a:t> </a:t>
            </a:r>
            <a:r>
              <a:rPr lang="en-US" sz="2800" dirty="0"/>
              <a:t>}</a:t>
            </a:r>
          </a:p>
        </p:txBody>
      </p:sp>
      <p:sp>
        <p:nvSpPr>
          <p:cNvPr id="3" name="Title 2"/>
          <p:cNvSpPr>
            <a:spLocks noGrp="1"/>
          </p:cNvSpPr>
          <p:nvPr>
            <p:ph type="title"/>
          </p:nvPr>
        </p:nvSpPr>
        <p:spPr/>
        <p:txBody>
          <a:bodyPr/>
          <a:lstStyle/>
          <a:p>
            <a:r>
              <a:rPr lang="en-US" dirty="0" smtClean="0"/>
              <a:t>Map Options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4707"/>
            <a:ext cx="375607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598987"/>
            <a:ext cx="190119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28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function initialize() {</a:t>
            </a:r>
          </a:p>
          <a:p>
            <a:pPr lvl="1"/>
            <a:r>
              <a:rPr lang="en-US" b="1" dirty="0" err="1" smtClean="0"/>
              <a:t>var</a:t>
            </a:r>
            <a:r>
              <a:rPr lang="en-US" b="1" dirty="0" smtClean="0"/>
              <a:t> </a:t>
            </a:r>
            <a:r>
              <a:rPr lang="en-US" b="1" dirty="0"/>
              <a:t>marker = new </a:t>
            </a:r>
            <a:r>
              <a:rPr lang="en-US" b="1" dirty="0" err="1"/>
              <a:t>google.maps.Marker</a:t>
            </a:r>
            <a:r>
              <a:rPr lang="en-US" b="1" dirty="0"/>
              <a:t>({</a:t>
            </a:r>
          </a:p>
          <a:p>
            <a:pPr lvl="1"/>
            <a:r>
              <a:rPr lang="en-US" dirty="0"/>
              <a:t>  position</a:t>
            </a:r>
            <a:r>
              <a:rPr lang="en-US" dirty="0" smtClean="0">
                <a:solidFill>
                  <a:schemeClr val="accent2">
                    <a:lumMod val="75000"/>
                  </a:schemeClr>
                </a:solidFill>
              </a:rPr>
              <a:t>:&lt;put </a:t>
            </a:r>
            <a:r>
              <a:rPr lang="en-US" dirty="0" err="1" smtClean="0">
                <a:solidFill>
                  <a:schemeClr val="accent2">
                    <a:lumMod val="75000"/>
                  </a:schemeClr>
                </a:solidFill>
              </a:rPr>
              <a:t>latlng</a:t>
            </a:r>
            <a:r>
              <a:rPr lang="en-US" dirty="0" smtClean="0">
                <a:solidFill>
                  <a:schemeClr val="accent2">
                    <a:lumMod val="75000"/>
                  </a:schemeClr>
                </a:solidFill>
              </a:rPr>
              <a:t> here&gt;</a:t>
            </a:r>
            <a:r>
              <a:rPr lang="en-US" dirty="0" smtClean="0"/>
              <a:t>,</a:t>
            </a:r>
            <a:endParaRPr lang="en-US" dirty="0"/>
          </a:p>
          <a:p>
            <a:pPr lvl="1"/>
            <a:r>
              <a:rPr lang="en-US" dirty="0"/>
              <a:t> </a:t>
            </a:r>
            <a:r>
              <a:rPr lang="en-US" dirty="0" smtClean="0"/>
              <a:t> map</a:t>
            </a:r>
            <a:r>
              <a:rPr lang="en-US" dirty="0"/>
              <a:t>: map</a:t>
            </a:r>
          </a:p>
          <a:p>
            <a:pPr lvl="1"/>
            <a:r>
              <a:rPr lang="en-US" dirty="0"/>
              <a:t>  </a:t>
            </a:r>
            <a:r>
              <a:rPr lang="en-US" dirty="0" smtClean="0"/>
              <a:t>});</a:t>
            </a:r>
          </a:p>
          <a:p>
            <a:r>
              <a:rPr lang="en-US" dirty="0"/>
              <a:t>}</a:t>
            </a:r>
          </a:p>
        </p:txBody>
      </p:sp>
      <p:sp>
        <p:nvSpPr>
          <p:cNvPr id="3" name="Title 2"/>
          <p:cNvSpPr>
            <a:spLocks noGrp="1"/>
          </p:cNvSpPr>
          <p:nvPr>
            <p:ph type="title"/>
          </p:nvPr>
        </p:nvSpPr>
        <p:spPr/>
        <p:txBody>
          <a:bodyPr/>
          <a:lstStyle/>
          <a:p>
            <a:r>
              <a:rPr lang="en-US" dirty="0" smtClean="0"/>
              <a:t>Marker Overlays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675" y="4343400"/>
            <a:ext cx="1788458" cy="1066800"/>
          </a:xfrm>
          <a:prstGeom prst="rect">
            <a:avLst/>
          </a:prstGeom>
        </p:spPr>
      </p:pic>
    </p:spTree>
    <p:extLst>
      <p:ext uri="{BB962C8B-B14F-4D97-AF65-F5344CB8AC3E}">
        <p14:creationId xmlns:p14="http://schemas.microsoft.com/office/powerpoint/2010/main" val="1458365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ndston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Sandstone</Template>
  <TotalTime>647</TotalTime>
  <Words>984</Words>
  <Application>Microsoft Office PowerPoint</Application>
  <PresentationFormat>On-screen Show (4:3)</PresentationFormat>
  <Paragraphs>157</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Sandstone</vt:lpstr>
      <vt:lpstr>Lesson 1</vt:lpstr>
      <vt:lpstr>Basic HTML page layout</vt:lpstr>
      <vt:lpstr>Basic HTML page layout</vt:lpstr>
      <vt:lpstr>Basic HTML page layout</vt:lpstr>
      <vt:lpstr>Basic HTML page layout</vt:lpstr>
      <vt:lpstr>Basic HTML page layout</vt:lpstr>
      <vt:lpstr>Javascript functions</vt:lpstr>
      <vt:lpstr>Map Options</vt:lpstr>
      <vt:lpstr>Marker Overlays</vt:lpstr>
      <vt:lpstr>InfoWindows</vt:lpstr>
      <vt:lpstr>HTML in InfoWindows</vt:lpstr>
      <vt:lpstr>Stream Gage Markers – Base Vars</vt:lpstr>
      <vt:lpstr>Stream Gage Markers – HTML</vt:lpstr>
      <vt:lpstr>Exercise Instructions</vt:lpstr>
      <vt:lpstr>Training Data</vt:lpstr>
      <vt:lpstr>Navigating the Exercises</vt:lpstr>
      <vt:lpstr>Stream Gage Data (Ex1, Step 2)</vt:lpstr>
    </vt:vector>
  </TitlesOfParts>
  <Company>MN Dept. of Agriculture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Dolbow</dc:creator>
  <cp:lastModifiedBy>Mike</cp:lastModifiedBy>
  <cp:revision>35</cp:revision>
  <dcterms:created xsi:type="dcterms:W3CDTF">2011-06-24T19:10:08Z</dcterms:created>
  <dcterms:modified xsi:type="dcterms:W3CDTF">2013-05-29T01:19:25Z</dcterms:modified>
</cp:coreProperties>
</file>