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7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4" autoAdjust="0"/>
    <p:restoredTop sz="88129" autoAdjust="0"/>
  </p:normalViewPr>
  <p:slideViewPr>
    <p:cSldViewPr>
      <p:cViewPr>
        <p:scale>
          <a:sx n="71" d="100"/>
          <a:sy n="71" d="100"/>
        </p:scale>
        <p:origin x="-182" y="-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60060-9647-4A2C-972D-126D0E82F5D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7DE3E-9F2F-4AD1-9C12-3A933975AA33}">
      <dgm:prSet phldrT="[Text]"/>
      <dgm:spPr/>
      <dgm:t>
        <a:bodyPr/>
        <a:lstStyle/>
        <a:p>
          <a:r>
            <a:rPr lang="en-US" dirty="0" smtClean="0"/>
            <a:t>Geocode Text Box</a:t>
          </a:r>
          <a:endParaRPr lang="en-US" dirty="0"/>
        </a:p>
      </dgm:t>
    </dgm:pt>
    <dgm:pt modelId="{3B95D2D4-B0A8-47AC-B2A5-6E118E9ABAEB}" type="parTrans" cxnId="{AF32EB42-EAA3-4FE0-B865-DB6BB5569021}">
      <dgm:prSet/>
      <dgm:spPr/>
      <dgm:t>
        <a:bodyPr/>
        <a:lstStyle/>
        <a:p>
          <a:endParaRPr lang="en-US"/>
        </a:p>
      </dgm:t>
    </dgm:pt>
    <dgm:pt modelId="{0C3EDEE4-3436-481E-801A-0421E8D76663}" type="sibTrans" cxnId="{AF32EB42-EAA3-4FE0-B865-DB6BB5569021}">
      <dgm:prSet/>
      <dgm:spPr/>
      <dgm:t>
        <a:bodyPr/>
        <a:lstStyle/>
        <a:p>
          <a:endParaRPr lang="en-US"/>
        </a:p>
      </dgm:t>
    </dgm:pt>
    <dgm:pt modelId="{303A8CFE-9A03-4DDD-AE01-B2C63AFABDB1}">
      <dgm:prSet phldrT="[Text]"/>
      <dgm:spPr/>
      <dgm:t>
        <a:bodyPr/>
        <a:lstStyle/>
        <a:p>
          <a:r>
            <a:rPr lang="en-US" dirty="0" smtClean="0"/>
            <a:t>Send entry to geocode function, add marker</a:t>
          </a:r>
          <a:endParaRPr lang="en-US" dirty="0"/>
        </a:p>
      </dgm:t>
    </dgm:pt>
    <dgm:pt modelId="{D20C105C-201A-468D-BE23-C8057BE6593A}" type="parTrans" cxnId="{8A97CB8F-4839-44C6-8DEF-7BF0D0930D36}">
      <dgm:prSet/>
      <dgm:spPr/>
      <dgm:t>
        <a:bodyPr/>
        <a:lstStyle/>
        <a:p>
          <a:endParaRPr lang="en-US"/>
        </a:p>
      </dgm:t>
    </dgm:pt>
    <dgm:pt modelId="{8D691693-C3DE-4682-8210-D01C7CF2DE08}" type="sibTrans" cxnId="{8A97CB8F-4839-44C6-8DEF-7BF0D0930D36}">
      <dgm:prSet/>
      <dgm:spPr/>
      <dgm:t>
        <a:bodyPr/>
        <a:lstStyle/>
        <a:p>
          <a:endParaRPr lang="en-US"/>
        </a:p>
      </dgm:t>
    </dgm:pt>
    <dgm:pt modelId="{90F00B1E-7B1C-476B-AF6A-D0A383175444}">
      <dgm:prSet phldrT="[Text]"/>
      <dgm:spPr/>
      <dgm:t>
        <a:bodyPr/>
        <a:lstStyle/>
        <a:p>
          <a:r>
            <a:rPr lang="en-US" dirty="0" smtClean="0"/>
            <a:t>Identify Service</a:t>
          </a:r>
          <a:endParaRPr lang="en-US" dirty="0"/>
        </a:p>
      </dgm:t>
    </dgm:pt>
    <dgm:pt modelId="{BED8C282-00D3-4ABD-8E46-655F0C25AE3F}" type="parTrans" cxnId="{ECA1B579-DEA4-4DC7-84E3-1A6EC4EAAC59}">
      <dgm:prSet/>
      <dgm:spPr/>
      <dgm:t>
        <a:bodyPr/>
        <a:lstStyle/>
        <a:p>
          <a:endParaRPr lang="en-US"/>
        </a:p>
      </dgm:t>
    </dgm:pt>
    <dgm:pt modelId="{21B35566-FA1B-410E-BE22-A1BFDBB6266B}" type="sibTrans" cxnId="{ECA1B579-DEA4-4DC7-84E3-1A6EC4EAAC59}">
      <dgm:prSet/>
      <dgm:spPr/>
      <dgm:t>
        <a:bodyPr/>
        <a:lstStyle/>
        <a:p>
          <a:endParaRPr lang="en-US"/>
        </a:p>
      </dgm:t>
    </dgm:pt>
    <dgm:pt modelId="{363A4749-D724-44AB-85D5-8BFA83F2EB6F}">
      <dgm:prSet phldrT="[Text]"/>
      <dgm:spPr/>
      <dgm:t>
        <a:bodyPr/>
        <a:lstStyle/>
        <a:p>
          <a:r>
            <a:rPr lang="en-US" dirty="0" smtClean="0"/>
            <a:t>At the marker location, identify the service overlay</a:t>
          </a:r>
          <a:endParaRPr lang="en-US" dirty="0"/>
        </a:p>
      </dgm:t>
    </dgm:pt>
    <dgm:pt modelId="{D07093B3-27B8-47FB-8EED-13F8BA12AD8C}" type="parTrans" cxnId="{39574B98-F72C-4BE4-A9FC-A1A3A98776A1}">
      <dgm:prSet/>
      <dgm:spPr/>
      <dgm:t>
        <a:bodyPr/>
        <a:lstStyle/>
        <a:p>
          <a:endParaRPr lang="en-US"/>
        </a:p>
      </dgm:t>
    </dgm:pt>
    <dgm:pt modelId="{FF353089-4FDF-4013-96C6-3CD51AC554CE}" type="sibTrans" cxnId="{39574B98-F72C-4BE4-A9FC-A1A3A98776A1}">
      <dgm:prSet/>
      <dgm:spPr/>
      <dgm:t>
        <a:bodyPr/>
        <a:lstStyle/>
        <a:p>
          <a:endParaRPr lang="en-US"/>
        </a:p>
      </dgm:t>
    </dgm:pt>
    <dgm:pt modelId="{2BDDF309-6815-4115-9B08-EB7BF23453BB}">
      <dgm:prSet phldrT="[Text]"/>
      <dgm:spPr/>
      <dgm:t>
        <a:bodyPr/>
        <a:lstStyle/>
        <a:p>
          <a:r>
            <a:rPr lang="en-US" dirty="0" smtClean="0"/>
            <a:t>Parse Results</a:t>
          </a:r>
          <a:endParaRPr lang="en-US" dirty="0"/>
        </a:p>
      </dgm:t>
    </dgm:pt>
    <dgm:pt modelId="{6B8F7907-0D7E-4BD1-8BAF-A70ECA7374F7}" type="parTrans" cxnId="{D7677F71-AFF2-4E23-834A-480DC0E4BDB1}">
      <dgm:prSet/>
      <dgm:spPr/>
      <dgm:t>
        <a:bodyPr/>
        <a:lstStyle/>
        <a:p>
          <a:endParaRPr lang="en-US"/>
        </a:p>
      </dgm:t>
    </dgm:pt>
    <dgm:pt modelId="{8BB16A3D-AFA5-4FBA-B9A0-6EC5B317639F}" type="sibTrans" cxnId="{D7677F71-AFF2-4E23-834A-480DC0E4BDB1}">
      <dgm:prSet/>
      <dgm:spPr/>
      <dgm:t>
        <a:bodyPr/>
        <a:lstStyle/>
        <a:p>
          <a:endParaRPr lang="en-US"/>
        </a:p>
      </dgm:t>
    </dgm:pt>
    <dgm:pt modelId="{24DB4EB7-4D9F-4164-9EF1-F4E5DC200FF0}">
      <dgm:prSet phldrT="[Text]"/>
      <dgm:spPr/>
      <dgm:t>
        <a:bodyPr/>
        <a:lstStyle/>
        <a:p>
          <a:r>
            <a:rPr lang="en-US" dirty="0" smtClean="0"/>
            <a:t>Take the results from the service and display them in text</a:t>
          </a:r>
          <a:endParaRPr lang="en-US" dirty="0"/>
        </a:p>
      </dgm:t>
    </dgm:pt>
    <dgm:pt modelId="{9286AFCC-5B4C-4226-889A-9CC1250D6196}" type="parTrans" cxnId="{4C64404C-DBE7-4FD5-8425-44760D7CB0C7}">
      <dgm:prSet/>
      <dgm:spPr/>
      <dgm:t>
        <a:bodyPr/>
        <a:lstStyle/>
        <a:p>
          <a:endParaRPr lang="en-US"/>
        </a:p>
      </dgm:t>
    </dgm:pt>
    <dgm:pt modelId="{8389211C-4B1A-4889-B5AF-23AD79D00BB7}" type="sibTrans" cxnId="{4C64404C-DBE7-4FD5-8425-44760D7CB0C7}">
      <dgm:prSet/>
      <dgm:spPr/>
      <dgm:t>
        <a:bodyPr/>
        <a:lstStyle/>
        <a:p>
          <a:endParaRPr lang="en-US"/>
        </a:p>
      </dgm:t>
    </dgm:pt>
    <dgm:pt modelId="{F40BC3A0-BE98-427D-85FB-4A7D4354C1EB}" type="pres">
      <dgm:prSet presAssocID="{72A60060-9647-4A2C-972D-126D0E82F5DD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3D7FC31-94CC-4CF7-9AA0-C12CB7A04C5C}" type="pres">
      <dgm:prSet presAssocID="{DD77DE3E-9F2F-4AD1-9C12-3A933975AA33}" presName="composite" presStyleCnt="0"/>
      <dgm:spPr/>
    </dgm:pt>
    <dgm:pt modelId="{152CCEFD-3F96-469C-99BC-AB1283858069}" type="pres">
      <dgm:prSet presAssocID="{DD77DE3E-9F2F-4AD1-9C12-3A933975AA33}" presName="bentUpArrow1" presStyleLbl="alignImgPlace1" presStyleIdx="0" presStyleCnt="2"/>
      <dgm:spPr/>
    </dgm:pt>
    <dgm:pt modelId="{5722CA9F-CEE6-41A1-8FFF-A9D5C211BC41}" type="pres">
      <dgm:prSet presAssocID="{DD77DE3E-9F2F-4AD1-9C12-3A933975AA3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A2EE7-9B04-4702-A7FD-49D999F3299C}" type="pres">
      <dgm:prSet presAssocID="{DD77DE3E-9F2F-4AD1-9C12-3A933975AA3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14BE4-13B0-4911-B3F1-BEE74DB627E5}" type="pres">
      <dgm:prSet presAssocID="{0C3EDEE4-3436-481E-801A-0421E8D76663}" presName="sibTrans" presStyleCnt="0"/>
      <dgm:spPr/>
    </dgm:pt>
    <dgm:pt modelId="{50745C6B-F343-4372-A473-9C6EB8DACDC5}" type="pres">
      <dgm:prSet presAssocID="{90F00B1E-7B1C-476B-AF6A-D0A383175444}" presName="composite" presStyleCnt="0"/>
      <dgm:spPr/>
    </dgm:pt>
    <dgm:pt modelId="{85B03DD1-B7D6-4692-961A-345C34781D0D}" type="pres">
      <dgm:prSet presAssocID="{90F00B1E-7B1C-476B-AF6A-D0A383175444}" presName="bentUpArrow1" presStyleLbl="alignImgPlace1" presStyleIdx="1" presStyleCnt="2"/>
      <dgm:spPr/>
    </dgm:pt>
    <dgm:pt modelId="{1AB3A51A-0A97-430C-B6A9-3E972448B943}" type="pres">
      <dgm:prSet presAssocID="{90F00B1E-7B1C-476B-AF6A-D0A38317544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26BA7-9792-43F9-9E75-A7FCA0D6EDDD}" type="pres">
      <dgm:prSet presAssocID="{90F00B1E-7B1C-476B-AF6A-D0A38317544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C5E3F-5A88-4B19-A4CD-DED119FEC66F}" type="pres">
      <dgm:prSet presAssocID="{21B35566-FA1B-410E-BE22-A1BFDBB6266B}" presName="sibTrans" presStyleCnt="0"/>
      <dgm:spPr/>
    </dgm:pt>
    <dgm:pt modelId="{F5933297-DEDE-4D95-83B3-FF3B6A693122}" type="pres">
      <dgm:prSet presAssocID="{2BDDF309-6815-4115-9B08-EB7BF23453BB}" presName="composite" presStyleCnt="0"/>
      <dgm:spPr/>
    </dgm:pt>
    <dgm:pt modelId="{BAA65C1E-E75A-4A96-94B8-DAEA3E752AA2}" type="pres">
      <dgm:prSet presAssocID="{2BDDF309-6815-4115-9B08-EB7BF23453B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B9F2C-685B-4772-A9E1-D21C2FB49127}" type="pres">
      <dgm:prSet presAssocID="{2BDDF309-6815-4115-9B08-EB7BF23453B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64404C-DBE7-4FD5-8425-44760D7CB0C7}" srcId="{2BDDF309-6815-4115-9B08-EB7BF23453BB}" destId="{24DB4EB7-4D9F-4164-9EF1-F4E5DC200FF0}" srcOrd="0" destOrd="0" parTransId="{9286AFCC-5B4C-4226-889A-9CC1250D6196}" sibTransId="{8389211C-4B1A-4889-B5AF-23AD79D00BB7}"/>
    <dgm:cxn modelId="{39574B98-F72C-4BE4-A9FC-A1A3A98776A1}" srcId="{90F00B1E-7B1C-476B-AF6A-D0A383175444}" destId="{363A4749-D724-44AB-85D5-8BFA83F2EB6F}" srcOrd="0" destOrd="0" parTransId="{D07093B3-27B8-47FB-8EED-13F8BA12AD8C}" sibTransId="{FF353089-4FDF-4013-96C6-3CD51AC554CE}"/>
    <dgm:cxn modelId="{B1B30495-B5FB-442B-A9E6-C5F3F11AEBDE}" type="presOf" srcId="{2BDDF309-6815-4115-9B08-EB7BF23453BB}" destId="{BAA65C1E-E75A-4A96-94B8-DAEA3E752AA2}" srcOrd="0" destOrd="0" presId="urn:microsoft.com/office/officeart/2005/8/layout/StepDownProcess"/>
    <dgm:cxn modelId="{ACF6BA8E-F368-459D-A5E0-740CC93CA2C5}" type="presOf" srcId="{303A8CFE-9A03-4DDD-AE01-B2C63AFABDB1}" destId="{62DA2EE7-9B04-4702-A7FD-49D999F3299C}" srcOrd="0" destOrd="0" presId="urn:microsoft.com/office/officeart/2005/8/layout/StepDownProcess"/>
    <dgm:cxn modelId="{0B6775AC-2F4A-4F53-A630-E6E013F4C77F}" type="presOf" srcId="{24DB4EB7-4D9F-4164-9EF1-F4E5DC200FF0}" destId="{6A6B9F2C-685B-4772-A9E1-D21C2FB49127}" srcOrd="0" destOrd="0" presId="urn:microsoft.com/office/officeart/2005/8/layout/StepDownProcess"/>
    <dgm:cxn modelId="{ECA1B579-DEA4-4DC7-84E3-1A6EC4EAAC59}" srcId="{72A60060-9647-4A2C-972D-126D0E82F5DD}" destId="{90F00B1E-7B1C-476B-AF6A-D0A383175444}" srcOrd="1" destOrd="0" parTransId="{BED8C282-00D3-4ABD-8E46-655F0C25AE3F}" sibTransId="{21B35566-FA1B-410E-BE22-A1BFDBB6266B}"/>
    <dgm:cxn modelId="{8F57DE3F-7761-48CF-9CB8-D9BA868E96E1}" type="presOf" srcId="{90F00B1E-7B1C-476B-AF6A-D0A383175444}" destId="{1AB3A51A-0A97-430C-B6A9-3E972448B943}" srcOrd="0" destOrd="0" presId="urn:microsoft.com/office/officeart/2005/8/layout/StepDownProcess"/>
    <dgm:cxn modelId="{996A5AAF-1A82-4ED0-8D5F-FDB68B28DB82}" type="presOf" srcId="{DD77DE3E-9F2F-4AD1-9C12-3A933975AA33}" destId="{5722CA9F-CEE6-41A1-8FFF-A9D5C211BC41}" srcOrd="0" destOrd="0" presId="urn:microsoft.com/office/officeart/2005/8/layout/StepDownProcess"/>
    <dgm:cxn modelId="{B057E124-0272-4B0D-900E-B0BFA1D133AF}" type="presOf" srcId="{72A60060-9647-4A2C-972D-126D0E82F5DD}" destId="{F40BC3A0-BE98-427D-85FB-4A7D4354C1EB}" srcOrd="0" destOrd="0" presId="urn:microsoft.com/office/officeart/2005/8/layout/StepDownProcess"/>
    <dgm:cxn modelId="{AF32EB42-EAA3-4FE0-B865-DB6BB5569021}" srcId="{72A60060-9647-4A2C-972D-126D0E82F5DD}" destId="{DD77DE3E-9F2F-4AD1-9C12-3A933975AA33}" srcOrd="0" destOrd="0" parTransId="{3B95D2D4-B0A8-47AC-B2A5-6E118E9ABAEB}" sibTransId="{0C3EDEE4-3436-481E-801A-0421E8D76663}"/>
    <dgm:cxn modelId="{D7677F71-AFF2-4E23-834A-480DC0E4BDB1}" srcId="{72A60060-9647-4A2C-972D-126D0E82F5DD}" destId="{2BDDF309-6815-4115-9B08-EB7BF23453BB}" srcOrd="2" destOrd="0" parTransId="{6B8F7907-0D7E-4BD1-8BAF-A70ECA7374F7}" sibTransId="{8BB16A3D-AFA5-4FBA-B9A0-6EC5B317639F}"/>
    <dgm:cxn modelId="{8A97CB8F-4839-44C6-8DEF-7BF0D0930D36}" srcId="{DD77DE3E-9F2F-4AD1-9C12-3A933975AA33}" destId="{303A8CFE-9A03-4DDD-AE01-B2C63AFABDB1}" srcOrd="0" destOrd="0" parTransId="{D20C105C-201A-468D-BE23-C8057BE6593A}" sibTransId="{8D691693-C3DE-4682-8210-D01C7CF2DE08}"/>
    <dgm:cxn modelId="{3C29D5FB-83F4-4A76-A307-65D891C15AA9}" type="presOf" srcId="{363A4749-D724-44AB-85D5-8BFA83F2EB6F}" destId="{3C826BA7-9792-43F9-9E75-A7FCA0D6EDDD}" srcOrd="0" destOrd="0" presId="urn:microsoft.com/office/officeart/2005/8/layout/StepDownProcess"/>
    <dgm:cxn modelId="{40BF45BD-E345-4A1A-86FA-9133973F107C}" type="presParOf" srcId="{F40BC3A0-BE98-427D-85FB-4A7D4354C1EB}" destId="{23D7FC31-94CC-4CF7-9AA0-C12CB7A04C5C}" srcOrd="0" destOrd="0" presId="urn:microsoft.com/office/officeart/2005/8/layout/StepDownProcess"/>
    <dgm:cxn modelId="{29CBCE08-A8AC-4748-AB45-63FFD0884B6C}" type="presParOf" srcId="{23D7FC31-94CC-4CF7-9AA0-C12CB7A04C5C}" destId="{152CCEFD-3F96-469C-99BC-AB1283858069}" srcOrd="0" destOrd="0" presId="urn:microsoft.com/office/officeart/2005/8/layout/StepDownProcess"/>
    <dgm:cxn modelId="{3652CE2D-0838-4891-991C-0D35316867D6}" type="presParOf" srcId="{23D7FC31-94CC-4CF7-9AA0-C12CB7A04C5C}" destId="{5722CA9F-CEE6-41A1-8FFF-A9D5C211BC41}" srcOrd="1" destOrd="0" presId="urn:microsoft.com/office/officeart/2005/8/layout/StepDownProcess"/>
    <dgm:cxn modelId="{FD6FA90E-06D3-4FC5-B451-28EA6B90F10E}" type="presParOf" srcId="{23D7FC31-94CC-4CF7-9AA0-C12CB7A04C5C}" destId="{62DA2EE7-9B04-4702-A7FD-49D999F3299C}" srcOrd="2" destOrd="0" presId="urn:microsoft.com/office/officeart/2005/8/layout/StepDownProcess"/>
    <dgm:cxn modelId="{0791B614-E547-44AB-A209-355A33DD4D2A}" type="presParOf" srcId="{F40BC3A0-BE98-427D-85FB-4A7D4354C1EB}" destId="{45414BE4-13B0-4911-B3F1-BEE74DB627E5}" srcOrd="1" destOrd="0" presId="urn:microsoft.com/office/officeart/2005/8/layout/StepDownProcess"/>
    <dgm:cxn modelId="{A1E2DDFB-5987-4042-81A1-92334D7836EF}" type="presParOf" srcId="{F40BC3A0-BE98-427D-85FB-4A7D4354C1EB}" destId="{50745C6B-F343-4372-A473-9C6EB8DACDC5}" srcOrd="2" destOrd="0" presId="urn:microsoft.com/office/officeart/2005/8/layout/StepDownProcess"/>
    <dgm:cxn modelId="{2A4D10AE-FEF8-4611-8AF7-49A6A624E9AF}" type="presParOf" srcId="{50745C6B-F343-4372-A473-9C6EB8DACDC5}" destId="{85B03DD1-B7D6-4692-961A-345C34781D0D}" srcOrd="0" destOrd="0" presId="urn:microsoft.com/office/officeart/2005/8/layout/StepDownProcess"/>
    <dgm:cxn modelId="{65813814-A99C-4589-844F-DB644B8E7319}" type="presParOf" srcId="{50745C6B-F343-4372-A473-9C6EB8DACDC5}" destId="{1AB3A51A-0A97-430C-B6A9-3E972448B943}" srcOrd="1" destOrd="0" presId="urn:microsoft.com/office/officeart/2005/8/layout/StepDownProcess"/>
    <dgm:cxn modelId="{C94DF7AA-213D-4BA3-9CDB-2277674165CC}" type="presParOf" srcId="{50745C6B-F343-4372-A473-9C6EB8DACDC5}" destId="{3C826BA7-9792-43F9-9E75-A7FCA0D6EDDD}" srcOrd="2" destOrd="0" presId="urn:microsoft.com/office/officeart/2005/8/layout/StepDownProcess"/>
    <dgm:cxn modelId="{8307A6D7-6335-468F-87CE-10EF5E40CD4A}" type="presParOf" srcId="{F40BC3A0-BE98-427D-85FB-4A7D4354C1EB}" destId="{F7FC5E3F-5A88-4B19-A4CD-DED119FEC66F}" srcOrd="3" destOrd="0" presId="urn:microsoft.com/office/officeart/2005/8/layout/StepDownProcess"/>
    <dgm:cxn modelId="{984CF39D-CCA9-446C-98CC-EF99629E2713}" type="presParOf" srcId="{F40BC3A0-BE98-427D-85FB-4A7D4354C1EB}" destId="{F5933297-DEDE-4D95-83B3-FF3B6A693122}" srcOrd="4" destOrd="0" presId="urn:microsoft.com/office/officeart/2005/8/layout/StepDownProcess"/>
    <dgm:cxn modelId="{7EC00A87-5CE9-42D2-A775-A4B6D6C9891D}" type="presParOf" srcId="{F5933297-DEDE-4D95-83B3-FF3B6A693122}" destId="{BAA65C1E-E75A-4A96-94B8-DAEA3E752AA2}" srcOrd="0" destOrd="0" presId="urn:microsoft.com/office/officeart/2005/8/layout/StepDownProcess"/>
    <dgm:cxn modelId="{319ED7A4-6266-4C6F-A1DB-6C04D96A7D40}" type="presParOf" srcId="{F5933297-DEDE-4D95-83B3-FF3B6A693122}" destId="{6A6B9F2C-685B-4772-A9E1-D21C2FB491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CCEFD-3F96-469C-99BC-AB1283858069}">
      <dsp:nvSpPr>
        <dsp:cNvPr id="0" name=""/>
        <dsp:cNvSpPr/>
      </dsp:nvSpPr>
      <dsp:spPr>
        <a:xfrm rot="5400000">
          <a:off x="1061277" y="1335797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2CA9F-CEE6-41A1-8FFF-A9D5C211BC41}">
      <dsp:nvSpPr>
        <dsp:cNvPr id="0" name=""/>
        <dsp:cNvSpPr/>
      </dsp:nvSpPr>
      <dsp:spPr>
        <a:xfrm>
          <a:off x="748278" y="26194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Geocode Text Box</a:t>
          </a:r>
          <a:endParaRPr lang="en-US" sz="3300" kern="1200" dirty="0"/>
        </a:p>
      </dsp:txBody>
      <dsp:txXfrm>
        <a:off x="816246" y="94162"/>
        <a:ext cx="1852842" cy="1256144"/>
      </dsp:txXfrm>
    </dsp:sp>
    <dsp:sp modelId="{62DA2EE7-9B04-4702-A7FD-49D999F3299C}">
      <dsp:nvSpPr>
        <dsp:cNvPr id="0" name=""/>
        <dsp:cNvSpPr/>
      </dsp:nvSpPr>
      <dsp:spPr>
        <a:xfrm>
          <a:off x="2737056" y="15896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Send entry to geocode function, add marker</a:t>
          </a:r>
          <a:endParaRPr lang="en-US" sz="1400" kern="1200" dirty="0"/>
        </a:p>
      </dsp:txBody>
      <dsp:txXfrm>
        <a:off x="2737056" y="158961"/>
        <a:ext cx="1446447" cy="1125140"/>
      </dsp:txXfrm>
    </dsp:sp>
    <dsp:sp modelId="{85B03DD1-B7D6-4692-961A-345C34781D0D}">
      <dsp:nvSpPr>
        <dsp:cNvPr id="0" name=""/>
        <dsp:cNvSpPr/>
      </dsp:nvSpPr>
      <dsp:spPr>
        <a:xfrm rot="5400000">
          <a:off x="2710185" y="2899562"/>
          <a:ext cx="1181397" cy="13449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3A51A-0A97-430C-B6A9-3E972448B943}">
      <dsp:nvSpPr>
        <dsp:cNvPr id="0" name=""/>
        <dsp:cNvSpPr/>
      </dsp:nvSpPr>
      <dsp:spPr>
        <a:xfrm>
          <a:off x="2397187" y="1589959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Identify Service</a:t>
          </a:r>
          <a:endParaRPr lang="en-US" sz="3300" kern="1200" dirty="0"/>
        </a:p>
      </dsp:txBody>
      <dsp:txXfrm>
        <a:off x="2465155" y="1657927"/>
        <a:ext cx="1852842" cy="1256144"/>
      </dsp:txXfrm>
    </dsp:sp>
    <dsp:sp modelId="{3C826BA7-9792-43F9-9E75-A7FCA0D6EDDD}">
      <dsp:nvSpPr>
        <dsp:cNvPr id="0" name=""/>
        <dsp:cNvSpPr/>
      </dsp:nvSpPr>
      <dsp:spPr>
        <a:xfrm>
          <a:off x="4385965" y="1722726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At the marker location, identify the service overlay</a:t>
          </a:r>
          <a:endParaRPr lang="en-US" sz="1400" kern="1200" dirty="0"/>
        </a:p>
      </dsp:txBody>
      <dsp:txXfrm>
        <a:off x="4385965" y="1722726"/>
        <a:ext cx="1446447" cy="1125140"/>
      </dsp:txXfrm>
    </dsp:sp>
    <dsp:sp modelId="{BAA65C1E-E75A-4A96-94B8-DAEA3E752AA2}">
      <dsp:nvSpPr>
        <dsp:cNvPr id="0" name=""/>
        <dsp:cNvSpPr/>
      </dsp:nvSpPr>
      <dsp:spPr>
        <a:xfrm>
          <a:off x="4046095" y="3153725"/>
          <a:ext cx="1988778" cy="1392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Parse Results</a:t>
          </a:r>
          <a:endParaRPr lang="en-US" sz="3300" kern="1200" dirty="0"/>
        </a:p>
      </dsp:txBody>
      <dsp:txXfrm>
        <a:off x="4114063" y="3221693"/>
        <a:ext cx="1852842" cy="1256144"/>
      </dsp:txXfrm>
    </dsp:sp>
    <dsp:sp modelId="{6A6B9F2C-685B-4772-A9E1-D21C2FB49127}">
      <dsp:nvSpPr>
        <dsp:cNvPr id="0" name=""/>
        <dsp:cNvSpPr/>
      </dsp:nvSpPr>
      <dsp:spPr>
        <a:xfrm>
          <a:off x="6034873" y="3286491"/>
          <a:ext cx="1446447" cy="112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Take the results from the service and display them in text</a:t>
          </a:r>
          <a:endParaRPr lang="en-US" sz="1400" kern="1200" dirty="0"/>
        </a:p>
      </dsp:txBody>
      <dsp:txXfrm>
        <a:off x="6034873" y="3286491"/>
        <a:ext cx="1446447" cy="1125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FA4-0BF1-4624-B558-8D6F7C4705D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2B92-F500-4945-B331-B8D2C13E0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Chances are you know of</a:t>
            </a:r>
            <a:r>
              <a:rPr lang="en-US" baseline="0" dirty="0" smtClean="0"/>
              <a:t> a government agency or private industry that uses it. ESRI’s services themselves are very valuable.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</a:t>
            </a:r>
            <a:r>
              <a:rPr lang="en-US" baseline="0" dirty="0" smtClean="0"/>
              <a:t> location, the capabilities at the bottom, and the Help / Reference at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ESRI has an</a:t>
            </a:r>
            <a:r>
              <a:rPr lang="en-US" baseline="0" dirty="0" smtClean="0"/>
              <a:t> “Extension” to use Google Maps with ArcGIS Server, but it’s built around version 1.6 of the Google Maps API, which is old, old </a:t>
            </a:r>
            <a:r>
              <a:rPr lang="en-US" baseline="0" dirty="0" err="1" smtClean="0"/>
              <a:t>old</a:t>
            </a:r>
            <a:r>
              <a:rPr lang="en-US" baseline="0" dirty="0" smtClean="0"/>
              <a:t>. </a:t>
            </a:r>
            <a:r>
              <a:rPr lang="en-US" baseline="0" dirty="0" smtClean="0"/>
              <a:t>Your first clue is looking at their samples. The interface shows the old tools and the multicolor Google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I’ve downloaded the latest version and included it in the training data folder under /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32B92-F500-4945-B331-B8D2C13E0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365760" indent="0">
              <a:buNone/>
              <a:defRPr sz="3600"/>
            </a:lvl2pPr>
            <a:lvl3pPr marL="777240" indent="0">
              <a:buNone/>
              <a:defRPr sz="3200"/>
            </a:lvl3pPr>
            <a:lvl4pPr marL="1051560" indent="0">
              <a:buNone/>
              <a:defRPr sz="2800"/>
            </a:lvl4pPr>
            <a:lvl5pPr marL="1325880" indent="0">
              <a:buNone/>
              <a:defRPr sz="24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2A55ED-DD07-4463-BF52-CBAFC7E1266F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7E717AE-D6D6-4F69-A3E5-679A67F776F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4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chemeClr val="accent3">
              <a:lumMod val="75000"/>
            </a:schemeClr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6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arcgisonline.com/ArcGIS/rest/servic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ArcGIS Server Overlays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/>
            <a:r>
              <a:rPr lang="en-US" b="1" dirty="0"/>
              <a:t>function </a:t>
            </a:r>
            <a:r>
              <a:rPr lang="en-US" b="1" dirty="0" err="1"/>
              <a:t>codeAddress</a:t>
            </a:r>
            <a:r>
              <a:rPr lang="en-US" b="1" dirty="0"/>
              <a:t>(address) {</a:t>
            </a:r>
          </a:p>
          <a:p>
            <a:pPr marL="822960" lvl="1" indent="-457200"/>
            <a:r>
              <a:rPr lang="en-US" b="1" dirty="0"/>
              <a:t>if (address) {</a:t>
            </a:r>
          </a:p>
          <a:p>
            <a:pPr marL="822960" lvl="1" indent="-457200"/>
            <a:r>
              <a:rPr lang="en-US" dirty="0"/>
              <a:t>    </a:t>
            </a:r>
            <a:r>
              <a:rPr lang="en-US" dirty="0" err="1"/>
              <a:t>geocoder.geocode</a:t>
            </a:r>
            <a:r>
              <a:rPr lang="en-US" dirty="0"/>
              <a:t>( { 'address': address}, </a:t>
            </a:r>
            <a:r>
              <a:rPr lang="en-US" b="1" dirty="0"/>
              <a:t>function(results, status) {</a:t>
            </a:r>
          </a:p>
          <a:p>
            <a:pPr marL="822960" lvl="1" indent="-457200"/>
            <a:r>
              <a:rPr lang="en-US" dirty="0"/>
              <a:t>      </a:t>
            </a:r>
            <a:r>
              <a:rPr lang="en-US" b="1" dirty="0"/>
              <a:t>if (status == </a:t>
            </a:r>
            <a:r>
              <a:rPr lang="en-US" b="1" dirty="0" err="1"/>
              <a:t>google.maps.GeocoderStatus.OK</a:t>
            </a:r>
            <a:r>
              <a:rPr lang="en-US" b="1" dirty="0"/>
              <a:t>) {</a:t>
            </a:r>
          </a:p>
          <a:p>
            <a:pPr marL="822960" lvl="1" indent="-457200"/>
            <a:r>
              <a:rPr lang="en-US" dirty="0" err="1"/>
              <a:t>map.setCenter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map.fitBounds</a:t>
            </a:r>
            <a:r>
              <a:rPr lang="en-US" dirty="0"/>
              <a:t>(results[0].</a:t>
            </a:r>
            <a:r>
              <a:rPr lang="en-US" dirty="0" err="1"/>
              <a:t>geometry.viewport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marker.setMap</a:t>
            </a:r>
            <a:r>
              <a:rPr lang="en-US" dirty="0"/>
              <a:t>(null);</a:t>
            </a:r>
          </a:p>
          <a:p>
            <a:pPr marL="822960" lvl="1" indent="-457200"/>
            <a:r>
              <a:rPr lang="en-US" dirty="0" err="1"/>
              <a:t>marker.setMap</a:t>
            </a:r>
            <a:r>
              <a:rPr lang="en-US" dirty="0"/>
              <a:t>(map);</a:t>
            </a:r>
          </a:p>
          <a:p>
            <a:pPr marL="822960" lvl="1" indent="-457200"/>
            <a:r>
              <a:rPr lang="en-US" dirty="0" err="1"/>
              <a:t>marker.setPosition</a:t>
            </a:r>
            <a:r>
              <a:rPr lang="en-US" dirty="0"/>
              <a:t>(results[0].</a:t>
            </a:r>
            <a:r>
              <a:rPr lang="en-US" dirty="0" err="1"/>
              <a:t>geometry.location</a:t>
            </a:r>
            <a:r>
              <a:rPr lang="en-US" dirty="0"/>
              <a:t>);</a:t>
            </a:r>
          </a:p>
          <a:p>
            <a:pPr marL="822960" lvl="1" indent="-457200"/>
            <a:r>
              <a:rPr lang="en-US" dirty="0" err="1"/>
              <a:t>marker.setDraggable</a:t>
            </a:r>
            <a:r>
              <a:rPr lang="en-US" dirty="0"/>
              <a:t>(true</a:t>
            </a:r>
            <a:r>
              <a:rPr lang="en-US" dirty="0" smtClean="0"/>
              <a:t>);   …..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Geocode function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" y="3581400"/>
            <a:ext cx="79248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function identify(</a:t>
            </a:r>
            <a:r>
              <a:rPr lang="en-US" b="1" dirty="0" err="1"/>
              <a:t>latLng</a:t>
            </a:r>
            <a:r>
              <a:rPr lang="en-US" b="1" dirty="0"/>
              <a:t>){</a:t>
            </a:r>
          </a:p>
          <a:p>
            <a:pPr lvl="1"/>
            <a:r>
              <a:rPr lang="en-US" dirty="0"/>
              <a:t>  </a:t>
            </a:r>
            <a:r>
              <a:rPr lang="en-US" b="1" dirty="0"/>
              <a:t>if (res) </a:t>
            </a:r>
            <a:r>
              <a:rPr lang="en-US" b="1" dirty="0" err="1"/>
              <a:t>res.length</a:t>
            </a:r>
            <a:r>
              <a:rPr lang="en-US" b="1" dirty="0"/>
              <a:t> = 0;</a:t>
            </a:r>
          </a:p>
          <a:p>
            <a:pPr lvl="1"/>
            <a:r>
              <a:rPr lang="en-US" dirty="0"/>
              <a:t>  </a:t>
            </a:r>
            <a:r>
              <a:rPr lang="en-US" dirty="0" err="1"/>
              <a:t>dynamap.identify</a:t>
            </a:r>
            <a:r>
              <a:rPr lang="en-US" dirty="0"/>
              <a:t>({</a:t>
            </a:r>
          </a:p>
          <a:p>
            <a:pPr lvl="1"/>
            <a:r>
              <a:rPr lang="en-US" dirty="0"/>
              <a:t>            geometry : </a:t>
            </a:r>
            <a:r>
              <a:rPr lang="en-US" dirty="0" err="1"/>
              <a:t>latLng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tolerance : 3,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layerIds</a:t>
            </a:r>
            <a:r>
              <a:rPr lang="en-US" dirty="0"/>
              <a:t> : [ 2 ],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layerOption</a:t>
            </a:r>
            <a:r>
              <a:rPr lang="en-US" dirty="0"/>
              <a:t> : 'all',</a:t>
            </a:r>
          </a:p>
          <a:p>
            <a:pPr lvl="1"/>
            <a:r>
              <a:rPr lang="en-US" dirty="0"/>
              <a:t>            bounds : </a:t>
            </a:r>
            <a:r>
              <a:rPr lang="en-US" dirty="0" err="1"/>
              <a:t>map.getBounds</a:t>
            </a:r>
            <a:r>
              <a:rPr lang="en-US" dirty="0"/>
              <a:t>(),</a:t>
            </a:r>
          </a:p>
          <a:p>
            <a:pPr lvl="1"/>
            <a:r>
              <a:rPr lang="en-US" dirty="0"/>
              <a:t>            width: </a:t>
            </a:r>
            <a:r>
              <a:rPr lang="en-US" dirty="0" err="1"/>
              <a:t>map.getDiv</a:t>
            </a:r>
            <a:r>
              <a:rPr lang="en-US" dirty="0"/>
              <a:t>().</a:t>
            </a:r>
            <a:r>
              <a:rPr lang="en-US" dirty="0" err="1"/>
              <a:t>offsetWidth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height: </a:t>
            </a:r>
            <a:r>
              <a:rPr lang="en-US" dirty="0" err="1"/>
              <a:t>map.getDiv</a:t>
            </a:r>
            <a:r>
              <a:rPr lang="en-US" dirty="0"/>
              <a:t>().</a:t>
            </a:r>
            <a:r>
              <a:rPr lang="en-US" dirty="0" err="1"/>
              <a:t>offsetHeight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          </a:t>
            </a:r>
            <a:r>
              <a:rPr lang="en-US" dirty="0" err="1"/>
              <a:t>overlayOptions</a:t>
            </a:r>
            <a:r>
              <a:rPr lang="en-US" dirty="0"/>
              <a:t>: [],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returnGeometry</a:t>
            </a:r>
            <a:r>
              <a:rPr lang="en-US" dirty="0"/>
              <a:t>: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function </a:t>
            </a:r>
            <a:r>
              <a:rPr lang="en-US" b="1" dirty="0" err="1"/>
              <a:t>parseJSON</a:t>
            </a:r>
            <a:r>
              <a:rPr lang="en-US" b="1" dirty="0"/>
              <a:t>(</a:t>
            </a:r>
            <a:r>
              <a:rPr lang="en-US" b="1" dirty="0" err="1"/>
              <a:t>idresults</a:t>
            </a:r>
            <a:r>
              <a:rPr lang="en-US" b="1" dirty="0"/>
              <a:t>) {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demoN</a:t>
            </a:r>
            <a:r>
              <a:rPr lang="en-US" b="1" dirty="0"/>
              <a:t> = "Tract Name: ";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demoT</a:t>
            </a:r>
            <a:r>
              <a:rPr lang="en-US" b="1" dirty="0"/>
              <a:t> = "Total Population: ";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demoS</a:t>
            </a:r>
            <a:r>
              <a:rPr lang="en-US" b="1" dirty="0"/>
              <a:t> = "Population Density: ";</a:t>
            </a:r>
          </a:p>
          <a:p>
            <a:endParaRPr lang="en-US" dirty="0"/>
          </a:p>
          <a:p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err="1"/>
              <a:t>idresults.results</a:t>
            </a:r>
            <a:r>
              <a:rPr lang="en-US" dirty="0"/>
              <a:t>;</a:t>
            </a:r>
          </a:p>
          <a:p>
            <a:r>
              <a:rPr lang="en-US" dirty="0" err="1" smtClean="0"/>
              <a:t>layersJSON</a:t>
            </a:r>
            <a:r>
              <a:rPr lang="en-US" dirty="0" smtClean="0"/>
              <a:t> </a:t>
            </a:r>
            <a:r>
              <a:rPr lang="en-US" dirty="0"/>
              <a:t>= { "2": </a:t>
            </a:r>
            <a:r>
              <a:rPr lang="en-US"/>
              <a:t>[]}; </a:t>
            </a:r>
            <a:endParaRPr lang="en-US" dirty="0"/>
          </a:p>
          <a:p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var</a:t>
            </a:r>
            <a:r>
              <a:rPr lang="en-US" b="1" dirty="0"/>
              <a:t> i = 0; i &lt; </a:t>
            </a:r>
            <a:r>
              <a:rPr lang="en-US" b="1" dirty="0" err="1"/>
              <a:t>res.length</a:t>
            </a:r>
            <a:r>
              <a:rPr lang="en-US" b="1" dirty="0"/>
              <a:t>; i++) {</a:t>
            </a:r>
          </a:p>
          <a:p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err="1"/>
              <a:t>thisrec</a:t>
            </a:r>
            <a:r>
              <a:rPr lang="en-US" b="1" dirty="0"/>
              <a:t> = res[i];</a:t>
            </a:r>
          </a:p>
          <a:p>
            <a:r>
              <a:rPr lang="en-US" dirty="0"/>
              <a:t>    </a:t>
            </a:r>
            <a:r>
              <a:rPr lang="en-US" dirty="0" err="1"/>
              <a:t>layersJSON</a:t>
            </a:r>
            <a:r>
              <a:rPr lang="en-US" dirty="0"/>
              <a:t>[</a:t>
            </a:r>
            <a:r>
              <a:rPr lang="en-US" dirty="0" err="1"/>
              <a:t>thisrec.layerId</a:t>
            </a:r>
            <a:r>
              <a:rPr lang="en-US" dirty="0"/>
              <a:t>].push(</a:t>
            </a:r>
            <a:r>
              <a:rPr lang="en-US" dirty="0" err="1"/>
              <a:t>thisrec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lyr2 = </a:t>
            </a:r>
            <a:r>
              <a:rPr lang="en-US" b="1" dirty="0" err="1"/>
              <a:t>layersJSON</a:t>
            </a:r>
            <a:r>
              <a:rPr lang="en-US" b="1" dirty="0"/>
              <a:t>[2];</a:t>
            </a:r>
          </a:p>
          <a:p>
            <a:endParaRPr lang="en-US" dirty="0"/>
          </a:p>
          <a:p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/>
              <a:t>attributes = lyr2[0].</a:t>
            </a:r>
            <a:r>
              <a:rPr lang="en-US" b="1" dirty="0" err="1"/>
              <a:t>feature.attributes</a:t>
            </a:r>
            <a:r>
              <a:rPr lang="en-US" b="1" dirty="0"/>
              <a:t>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demoName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demoN</a:t>
            </a:r>
            <a:r>
              <a:rPr lang="en-US" dirty="0"/>
              <a:t> + attributes["Name"];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demoTotalPop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demoT</a:t>
            </a:r>
            <a:r>
              <a:rPr lang="en-US" dirty="0"/>
              <a:t> + attributes["2010 Total Population"];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demoPopDens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demoS</a:t>
            </a:r>
            <a:r>
              <a:rPr lang="en-US" dirty="0"/>
              <a:t> + attributes["2010 Population Density (Pop per </a:t>
            </a:r>
            <a:r>
              <a:rPr lang="en-US" dirty="0" err="1"/>
              <a:t>sq</a:t>
            </a:r>
            <a:r>
              <a:rPr lang="en-US" dirty="0"/>
              <a:t> mile</a:t>
            </a:r>
            <a:r>
              <a:rPr lang="en-US" dirty="0" smtClean="0"/>
              <a:t>)"];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Results </a:t>
            </a:r>
            <a:r>
              <a:rPr lang="en-US" smtClean="0"/>
              <a:t>of Identify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Server Prevalent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369179" cy="3619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528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“REST</a:t>
            </a:r>
            <a:r>
              <a:rPr lang="en-US" dirty="0"/>
              <a:t>” </a:t>
            </a:r>
            <a:r>
              <a:rPr lang="en-US" dirty="0" smtClean="0"/>
              <a:t>endpoint, v 9.3 or higher: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3"/>
              </a:rPr>
              <a:t>ArcGIS/rest/services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93715"/>
            <a:ext cx="2267766" cy="3516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72815"/>
            <a:ext cx="5928874" cy="27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3124200" y="3048000"/>
            <a:ext cx="5791200" cy="533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95400"/>
            <a:ext cx="4844985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" y="1523999"/>
            <a:ext cx="3155246" cy="256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Warning! ESRI’s “Extension”…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8798" y="4419600"/>
            <a:ext cx="18850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Don’t Go Here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1610198" y="3657600"/>
            <a:ext cx="228600" cy="962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595360" cy="447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Lucky for us…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377926"/>
            <a:ext cx="4230604" cy="10972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5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with &lt;script&gt; tag:</a:t>
            </a:r>
          </a:p>
          <a:p>
            <a:pPr marL="457200" indent="-457200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dirty="0" err="1"/>
              <a:t>js</a:t>
            </a:r>
            <a:r>
              <a:rPr lang="en-US" dirty="0"/>
              <a:t>/arcgislink.js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 type="text/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"&gt;&lt;/script&gt;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.</a:t>
            </a:r>
            <a:r>
              <a:rPr lang="en-US" dirty="0" err="1" smtClean="0"/>
              <a:t>js</a:t>
            </a:r>
            <a:r>
              <a:rPr lang="en-US" dirty="0" smtClean="0"/>
              <a:t> reference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3581399"/>
            <a:ext cx="2504662" cy="16459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587239"/>
            <a:ext cx="2179736" cy="6400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2800" y="502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3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09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Custom Overlay</a:t>
            </a:r>
          </a:p>
          <a:p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= 'http://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server….';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tabLst>
                <a:tab pos="457200" algn="l"/>
              </a:tabLst>
            </a:pPr>
            <a:r>
              <a:rPr lang="en-US" sz="3200" b="1" dirty="0" err="1">
                <a:solidFill>
                  <a:schemeClr val="accent2">
                    <a:lumMod val="50000"/>
                  </a:schemeClr>
                </a:solidFill>
              </a:rPr>
              <a:t>var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agsType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gmaps.ags.MapType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,{name:'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arcgis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', opacity:0.5});</a:t>
            </a:r>
          </a:p>
          <a:p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</a:rPr>
              <a:t>map.overlayMapTypes.insertAt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(0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agsType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map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81000"/>
            <a:ext cx="3391194" cy="3223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82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Google’s </a:t>
            </a:r>
            <a:r>
              <a:rPr lang="en-US" dirty="0" err="1" smtClean="0"/>
              <a:t>geocoder</a:t>
            </a:r>
            <a:r>
              <a:rPr lang="en-US" dirty="0" smtClean="0"/>
              <a:t> is superior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Users expect to “search” or “find”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dirty="0" smtClean="0"/>
              <a:t>Users have no idea what an “identify button” is or what it does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1788458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410200"/>
            <a:ext cx="867188" cy="867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146299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/>
              <a:t>function load() </a:t>
            </a:r>
            <a:r>
              <a:rPr lang="en-US" sz="2000" b="1" dirty="0" smtClean="0"/>
              <a:t>{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err="1" smtClean="0"/>
              <a:t>geocoder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b="1" dirty="0"/>
              <a:t>new </a:t>
            </a:r>
            <a:r>
              <a:rPr lang="en-US" sz="2000" b="1" dirty="0" err="1"/>
              <a:t>google.maps.Geocoder</a:t>
            </a:r>
            <a:r>
              <a:rPr lang="en-US" sz="2000" b="1" dirty="0"/>
              <a:t>();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27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46114"/>
              </p:ext>
            </p:extLst>
          </p:nvPr>
        </p:nvGraphicFramePr>
        <p:xfrm>
          <a:off x="457200" y="15240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ndston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Sandstone</Template>
  <TotalTime>520</TotalTime>
  <Words>515</Words>
  <Application>Microsoft Office PowerPoint</Application>
  <PresentationFormat>On-screen Show (4:3)</PresentationFormat>
  <Paragraphs>80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Sandstone</vt:lpstr>
      <vt:lpstr>Lesson 3</vt:lpstr>
      <vt:lpstr>ArcGIS Server Prevalent</vt:lpstr>
      <vt:lpstr>What to look for</vt:lpstr>
      <vt:lpstr>Warning! ESRI’s “Extension”…</vt:lpstr>
      <vt:lpstr>Lucky for us…</vt:lpstr>
      <vt:lpstr>Add the .js reference</vt:lpstr>
      <vt:lpstr>Add the map</vt:lpstr>
      <vt:lpstr>Geocode</vt:lpstr>
      <vt:lpstr>Page Work Flow</vt:lpstr>
      <vt:lpstr>Geocode function</vt:lpstr>
      <vt:lpstr>Identify Function</vt:lpstr>
      <vt:lpstr>Parse Results of Identify</vt:lpstr>
    </vt:vector>
  </TitlesOfParts>
  <Company>MN Dept. of Agriculture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Dolbow</dc:creator>
  <cp:lastModifiedBy>Mike Dolbow</cp:lastModifiedBy>
  <cp:revision>34</cp:revision>
  <dcterms:created xsi:type="dcterms:W3CDTF">2011-06-24T19:10:08Z</dcterms:created>
  <dcterms:modified xsi:type="dcterms:W3CDTF">2013-05-08T20:41:13Z</dcterms:modified>
</cp:coreProperties>
</file>