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0" r:id="rId3"/>
    <p:sldId id="289" r:id="rId4"/>
    <p:sldId id="290" r:id="rId5"/>
    <p:sldId id="293" r:id="rId6"/>
    <p:sldId id="292" r:id="rId7"/>
    <p:sldId id="295" r:id="rId8"/>
    <p:sldId id="304" r:id="rId9"/>
    <p:sldId id="302" r:id="rId10"/>
    <p:sldId id="298" r:id="rId11"/>
    <p:sldId id="299" r:id="rId12"/>
    <p:sldId id="300"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108" d="100"/>
          <a:sy n="108" d="100"/>
        </p:scale>
        <p:origin x="17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00F8D-0272-48AD-A27A-761B679A60C5}" type="datetimeFigureOut">
              <a:rPr lang="en-US" smtClean="0"/>
              <a:t>3/7/2023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8E2A4B-4B05-4B6D-B2C3-62102C75BEE5}" type="slidenum">
              <a:rPr lang="en-US" smtClean="0"/>
              <a:t>‹#›</a:t>
            </a:fld>
            <a:endParaRPr lang="en-US"/>
          </a:p>
        </p:txBody>
      </p:sp>
    </p:spTree>
    <p:extLst>
      <p:ext uri="{BB962C8B-B14F-4D97-AF65-F5344CB8AC3E}">
        <p14:creationId xmlns:p14="http://schemas.microsoft.com/office/powerpoint/2010/main" val="25948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E2A4B-4B05-4B6D-B2C3-62102C75BEE5}" type="slidenum">
              <a:rPr lang="en-US" smtClean="0"/>
              <a:t>1</a:t>
            </a:fld>
            <a:endParaRPr lang="en-US"/>
          </a:p>
        </p:txBody>
      </p:sp>
    </p:spTree>
    <p:extLst>
      <p:ext uri="{BB962C8B-B14F-4D97-AF65-F5344CB8AC3E}">
        <p14:creationId xmlns:p14="http://schemas.microsoft.com/office/powerpoint/2010/main" val="400613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3/7/2023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3/7/2023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9454" y="2971800"/>
            <a:ext cx="3313355" cy="914400"/>
          </a:xfrm>
        </p:spPr>
        <p:txBody>
          <a:bodyPr>
            <a:normAutofit fontScale="90000"/>
          </a:bodyPr>
          <a:lstStyle/>
          <a:p>
            <a:pPr algn="ctr"/>
            <a:r>
              <a:rPr lang="fa-IR" sz="2800" b="1" dirty="0">
                <a:latin typeface="Centaur" pitchFamily="18" charset="0"/>
              </a:rPr>
              <a:t>پروژه کرالر سایت خبری عربی</a:t>
            </a:r>
            <a:endParaRPr lang="en-US" sz="2800" b="1" dirty="0">
              <a:latin typeface="Centaur" pitchFamily="18" charset="0"/>
            </a:endParaRPr>
          </a:p>
        </p:txBody>
      </p:sp>
      <p:sp>
        <p:nvSpPr>
          <p:cNvPr id="3" name="Subtitle 2"/>
          <p:cNvSpPr>
            <a:spLocks noGrp="1"/>
          </p:cNvSpPr>
          <p:nvPr>
            <p:ph type="subTitle" idx="1"/>
          </p:nvPr>
        </p:nvSpPr>
        <p:spPr>
          <a:xfrm>
            <a:off x="4567333" y="4343400"/>
            <a:ext cx="3657599" cy="1260629"/>
          </a:xfrm>
        </p:spPr>
        <p:txBody>
          <a:bodyPr>
            <a:normAutofit/>
          </a:bodyPr>
          <a:lstStyle/>
          <a:p>
            <a:pPr algn="ctr"/>
            <a:r>
              <a:rPr lang="fa-IR" sz="2800" dirty="0">
                <a:latin typeface="Centaur" pitchFamily="18" charset="0"/>
                <a:cs typeface="B Nazanin" pitchFamily="2" charset="-78"/>
              </a:rPr>
              <a:t>محمد ندیمی</a:t>
            </a:r>
            <a:endParaRPr lang="en-US" sz="2800" dirty="0">
              <a:latin typeface="Centaur" pitchFamily="18" charset="0"/>
              <a:cs typeface="B Nazanin" pitchFamily="2" charset="-78"/>
            </a:endParaRPr>
          </a:p>
          <a:p>
            <a:pPr algn="ctr"/>
            <a:endParaRPr lang="en-US" dirty="0">
              <a:latin typeface="Centaur" pitchFamily="18" charset="0"/>
              <a:cs typeface="B Nazanin" pitchFamily="2" charset="-78"/>
            </a:endParaRPr>
          </a:p>
        </p:txBody>
      </p:sp>
      <p:sp>
        <p:nvSpPr>
          <p:cNvPr id="9" name="TextBox 8">
            <a:extLst>
              <a:ext uri="{FF2B5EF4-FFF2-40B4-BE49-F238E27FC236}">
                <a16:creationId xmlns:a16="http://schemas.microsoft.com/office/drawing/2014/main" id="{2BB6060B-04BD-4D9D-98DE-15AB4FBC7441}"/>
              </a:ext>
            </a:extLst>
          </p:cNvPr>
          <p:cNvSpPr txBox="1"/>
          <p:nvPr/>
        </p:nvSpPr>
        <p:spPr>
          <a:xfrm>
            <a:off x="5253132" y="2413725"/>
            <a:ext cx="2286000" cy="400110"/>
          </a:xfrm>
          <a:prstGeom prst="rect">
            <a:avLst/>
          </a:prstGeom>
          <a:noFill/>
        </p:spPr>
        <p:txBody>
          <a:bodyPr wrap="square" rtlCol="0">
            <a:spAutoFit/>
          </a:bodyPr>
          <a:lstStyle/>
          <a:p>
            <a:pPr algn="ctr" rtl="1"/>
            <a:r>
              <a:rPr lang="fa-IR" sz="2000" dirty="0">
                <a:cs typeface="B Nazanin" panose="00000400000000000000" pitchFamily="2" charset="-78"/>
              </a:rPr>
              <a:t>موضوع ارائه:</a:t>
            </a:r>
            <a:endParaRPr lang="en-US" sz="2000" dirty="0">
              <a:cs typeface="B Nazanin" panose="00000400000000000000" pitchFamily="2" charset="-78"/>
            </a:endParaRPr>
          </a:p>
        </p:txBody>
      </p:sp>
    </p:spTree>
    <p:extLst>
      <p:ext uri="{BB962C8B-B14F-4D97-AF65-F5344CB8AC3E}">
        <p14:creationId xmlns:p14="http://schemas.microsoft.com/office/powerpoint/2010/main" val="34411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3733800" y="801412"/>
            <a:ext cx="7024744" cy="452502"/>
          </a:xfrm>
        </p:spPr>
        <p:txBody>
          <a:bodyPr>
            <a:noAutofit/>
          </a:bodyPr>
          <a:lstStyle/>
          <a:p>
            <a:pPr algn="r" rtl="1"/>
            <a:r>
              <a:rPr lang="en-US" sz="2000" b="1" dirty="0">
                <a:solidFill>
                  <a:srgbClr val="666666"/>
                </a:solidFill>
                <a:latin typeface="Arial" panose="020B0604020202020204" pitchFamily="34" charset="0"/>
                <a:cs typeface="B Nazanin" pitchFamily="2" charset="-78"/>
              </a:rPr>
              <a:t>Results in database</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10/13</a:t>
            </a:r>
          </a:p>
        </p:txBody>
      </p:sp>
      <p:pic>
        <p:nvPicPr>
          <p:cNvPr id="4" name="Picture 3">
            <a:extLst>
              <a:ext uri="{FF2B5EF4-FFF2-40B4-BE49-F238E27FC236}">
                <a16:creationId xmlns:a16="http://schemas.microsoft.com/office/drawing/2014/main" id="{C9E43331-879B-0DB6-17B6-8997D30F9977}"/>
              </a:ext>
            </a:extLst>
          </p:cNvPr>
          <p:cNvPicPr>
            <a:picLocks noChangeAspect="1"/>
          </p:cNvPicPr>
          <p:nvPr/>
        </p:nvPicPr>
        <p:blipFill rotWithShape="1">
          <a:blip r:embed="rId3">
            <a:extLst>
              <a:ext uri="{28A0092B-C50C-407E-A947-70E740481C1C}">
                <a14:useLocalDpi xmlns:a14="http://schemas.microsoft.com/office/drawing/2010/main" val="0"/>
              </a:ext>
            </a:extLst>
          </a:blip>
          <a:srcRect l="17177" t="25168" r="33748" b="7946"/>
          <a:stretch/>
        </p:blipFill>
        <p:spPr>
          <a:xfrm>
            <a:off x="1191935" y="1447800"/>
            <a:ext cx="6210300" cy="4761227"/>
          </a:xfrm>
          <a:prstGeom prst="rect">
            <a:avLst/>
          </a:prstGeom>
        </p:spPr>
      </p:pic>
    </p:spTree>
    <p:extLst>
      <p:ext uri="{BB962C8B-B14F-4D97-AF65-F5344CB8AC3E}">
        <p14:creationId xmlns:p14="http://schemas.microsoft.com/office/powerpoint/2010/main" val="126786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4800600" y="804824"/>
            <a:ext cx="7024744" cy="452502"/>
          </a:xfrm>
        </p:spPr>
        <p:txBody>
          <a:bodyPr>
            <a:noAutofit/>
          </a:bodyPr>
          <a:lstStyle/>
          <a:p>
            <a:pPr algn="r" rtl="1"/>
            <a:r>
              <a:rPr lang="en-US" sz="2000" b="1" dirty="0">
                <a:solidFill>
                  <a:srgbClr val="666666"/>
                </a:solidFill>
                <a:latin typeface="Arial" panose="020B0604020202020204" pitchFamily="34" charset="0"/>
                <a:cs typeface="B Nazanin" pitchFamily="2" charset="-78"/>
              </a:rPr>
              <a:t>Summery</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11/13</a:t>
            </a:r>
          </a:p>
        </p:txBody>
      </p:sp>
      <p:sp>
        <p:nvSpPr>
          <p:cNvPr id="2" name="TextBox 1">
            <a:extLst>
              <a:ext uri="{FF2B5EF4-FFF2-40B4-BE49-F238E27FC236}">
                <a16:creationId xmlns:a16="http://schemas.microsoft.com/office/drawing/2014/main" id="{C371BF87-D080-C431-AD43-EAA5C03A4ADF}"/>
              </a:ext>
            </a:extLst>
          </p:cNvPr>
          <p:cNvSpPr txBox="1"/>
          <p:nvPr/>
        </p:nvSpPr>
        <p:spPr>
          <a:xfrm>
            <a:off x="766100" y="1676400"/>
            <a:ext cx="7615900" cy="1200329"/>
          </a:xfrm>
          <a:prstGeom prst="rect">
            <a:avLst/>
          </a:prstGeom>
          <a:noFill/>
        </p:spPr>
        <p:txBody>
          <a:bodyPr wrap="square" rtlCol="0">
            <a:spAutoFit/>
          </a:bodyPr>
          <a:lstStyle/>
          <a:p>
            <a:r>
              <a:rPr lang="en-US" dirty="0"/>
              <a:t>The </a:t>
            </a:r>
            <a:r>
              <a:rPr lang="en-US" dirty="0" err="1"/>
              <a:t>AlsabahmongoSpider</a:t>
            </a:r>
            <a:r>
              <a:rPr lang="en-US" dirty="0"/>
              <a:t> is a web scraper built using the Python Scrapy library. It crawls the Alsabaah.iq website, a popular Iraqi news website, and extracts news articles' data. The data is then stored in a MongoDB database.</a:t>
            </a:r>
          </a:p>
        </p:txBody>
      </p:sp>
    </p:spTree>
    <p:extLst>
      <p:ext uri="{BB962C8B-B14F-4D97-AF65-F5344CB8AC3E}">
        <p14:creationId xmlns:p14="http://schemas.microsoft.com/office/powerpoint/2010/main" val="255940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4800600" y="804824"/>
            <a:ext cx="7024744" cy="452502"/>
          </a:xfrm>
        </p:spPr>
        <p:txBody>
          <a:bodyPr>
            <a:noAutofit/>
          </a:bodyPr>
          <a:lstStyle/>
          <a:p>
            <a:pPr algn="r" rtl="1"/>
            <a:r>
              <a:rPr lang="en-US" sz="2000" b="1" dirty="0">
                <a:solidFill>
                  <a:srgbClr val="666666"/>
                </a:solidFill>
                <a:latin typeface="Arial" panose="020B0604020202020204" pitchFamily="34" charset="0"/>
                <a:cs typeface="B Nazanin" pitchFamily="2" charset="-78"/>
              </a:rPr>
              <a:t>sources</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12/13</a:t>
            </a:r>
          </a:p>
        </p:txBody>
      </p:sp>
      <p:sp>
        <p:nvSpPr>
          <p:cNvPr id="4" name="TextBox 3">
            <a:extLst>
              <a:ext uri="{FF2B5EF4-FFF2-40B4-BE49-F238E27FC236}">
                <a16:creationId xmlns:a16="http://schemas.microsoft.com/office/drawing/2014/main" id="{2D225C3B-D4AE-966C-7F02-E6EA279FF102}"/>
              </a:ext>
            </a:extLst>
          </p:cNvPr>
          <p:cNvSpPr txBox="1"/>
          <p:nvPr/>
        </p:nvSpPr>
        <p:spPr>
          <a:xfrm>
            <a:off x="766100" y="1878078"/>
            <a:ext cx="7025640" cy="369332"/>
          </a:xfrm>
          <a:prstGeom prst="rect">
            <a:avLst/>
          </a:prstGeom>
          <a:noFill/>
        </p:spPr>
        <p:txBody>
          <a:bodyPr wrap="square">
            <a:spAutoFit/>
          </a:bodyPr>
          <a:lstStyle/>
          <a:p>
            <a:r>
              <a:rPr lang="en-US" dirty="0"/>
              <a:t>www.alsabah.iq</a:t>
            </a:r>
          </a:p>
        </p:txBody>
      </p:sp>
    </p:spTree>
    <p:extLst>
      <p:ext uri="{BB962C8B-B14F-4D97-AF65-F5344CB8AC3E}">
        <p14:creationId xmlns:p14="http://schemas.microsoft.com/office/powerpoint/2010/main" val="394346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18640" y="6468316"/>
            <a:ext cx="785310" cy="307777"/>
          </a:xfrm>
          <a:prstGeom prst="rect">
            <a:avLst/>
          </a:prstGeom>
          <a:noFill/>
        </p:spPr>
        <p:txBody>
          <a:bodyPr wrap="square" rtlCol="0">
            <a:spAutoFit/>
          </a:bodyPr>
          <a:lstStyle/>
          <a:p>
            <a:r>
              <a:rPr lang="en-US" sz="1400" dirty="0"/>
              <a:t>13/13</a:t>
            </a:r>
          </a:p>
        </p:txBody>
      </p:sp>
      <p:sp>
        <p:nvSpPr>
          <p:cNvPr id="3" name="TextBox 2">
            <a:extLst>
              <a:ext uri="{FF2B5EF4-FFF2-40B4-BE49-F238E27FC236}">
                <a16:creationId xmlns:a16="http://schemas.microsoft.com/office/drawing/2014/main" id="{CC6D8752-D552-B981-2AC9-2E40BD67E293}"/>
              </a:ext>
            </a:extLst>
          </p:cNvPr>
          <p:cNvSpPr txBox="1"/>
          <p:nvPr/>
        </p:nvSpPr>
        <p:spPr>
          <a:xfrm>
            <a:off x="1752600" y="2905780"/>
            <a:ext cx="5323576" cy="523220"/>
          </a:xfrm>
          <a:prstGeom prst="rect">
            <a:avLst/>
          </a:prstGeom>
          <a:noFill/>
        </p:spPr>
        <p:txBody>
          <a:bodyPr wrap="square" rtlCol="0">
            <a:spAutoFit/>
          </a:bodyPr>
          <a:lstStyle/>
          <a:p>
            <a:pPr algn="ctr"/>
            <a:r>
              <a:rPr lang="en-US" sz="2800" dirty="0"/>
              <a:t>Thank you for your attention</a:t>
            </a:r>
          </a:p>
        </p:txBody>
      </p:sp>
    </p:spTree>
    <p:extLst>
      <p:ext uri="{BB962C8B-B14F-4D97-AF65-F5344CB8AC3E}">
        <p14:creationId xmlns:p14="http://schemas.microsoft.com/office/powerpoint/2010/main" val="357678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905000" y="581803"/>
            <a:ext cx="7024744" cy="452502"/>
          </a:xfrm>
        </p:spPr>
        <p:txBody>
          <a:bodyPr>
            <a:noAutofit/>
          </a:bodyPr>
          <a:lstStyle/>
          <a:p>
            <a:pPr algn="ctr" rtl="1"/>
            <a:r>
              <a:rPr lang="en-US" sz="2400" b="1" dirty="0">
                <a:solidFill>
                  <a:srgbClr val="404040"/>
                </a:solidFill>
                <a:latin typeface="Roboto" panose="02000000000000000000" pitchFamily="2" charset="0"/>
                <a:cs typeface="B Nazanin" pitchFamily="2" charset="-78"/>
              </a:rPr>
              <a:t>Abstract</a:t>
            </a:r>
            <a:endParaRPr lang="en-US" sz="2400"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143000"/>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2/13</a:t>
            </a:r>
          </a:p>
        </p:txBody>
      </p:sp>
      <p:sp>
        <p:nvSpPr>
          <p:cNvPr id="3" name="TextBox 2">
            <a:extLst>
              <a:ext uri="{FF2B5EF4-FFF2-40B4-BE49-F238E27FC236}">
                <a16:creationId xmlns:a16="http://schemas.microsoft.com/office/drawing/2014/main" id="{523162AC-98CE-48FB-805D-FEB722130933}"/>
              </a:ext>
            </a:extLst>
          </p:cNvPr>
          <p:cNvSpPr txBox="1"/>
          <p:nvPr/>
        </p:nvSpPr>
        <p:spPr>
          <a:xfrm>
            <a:off x="929309" y="1704198"/>
            <a:ext cx="6858000" cy="584775"/>
          </a:xfrm>
          <a:prstGeom prst="rect">
            <a:avLst/>
          </a:prstGeom>
          <a:noFill/>
        </p:spPr>
        <p:txBody>
          <a:bodyPr wrap="square" rtlCol="0">
            <a:spAutoFit/>
          </a:bodyPr>
          <a:lstStyle/>
          <a:p>
            <a:pPr algn="l"/>
            <a:r>
              <a:rPr lang="en-US" sz="1600" i="0" dirty="0">
                <a:solidFill>
                  <a:srgbClr val="404040"/>
                </a:solidFill>
                <a:effectLst/>
                <a:latin typeface="Roboto" panose="02000000000000000000" pitchFamily="2" charset="0"/>
              </a:rPr>
              <a:t>This project is for crawl news articles of </a:t>
            </a:r>
            <a:r>
              <a:rPr lang="en-US" sz="1600" i="0" dirty="0" err="1">
                <a:solidFill>
                  <a:srgbClr val="404040"/>
                </a:solidFill>
                <a:effectLst/>
                <a:latin typeface="Roboto" panose="02000000000000000000" pitchFamily="2" charset="0"/>
              </a:rPr>
              <a:t>Alsabah</a:t>
            </a:r>
            <a:r>
              <a:rPr lang="en-US" sz="1600" i="0" dirty="0">
                <a:solidFill>
                  <a:srgbClr val="404040"/>
                </a:solidFill>
                <a:effectLst/>
                <a:latin typeface="Roboto" panose="02000000000000000000" pitchFamily="2" charset="0"/>
              </a:rPr>
              <a:t> website with python and </a:t>
            </a:r>
          </a:p>
          <a:p>
            <a:pPr algn="l"/>
            <a:r>
              <a:rPr lang="en-US" sz="1600" dirty="0">
                <a:solidFill>
                  <a:srgbClr val="404040"/>
                </a:solidFill>
                <a:latin typeface="Roboto" panose="02000000000000000000" pitchFamily="2" charset="0"/>
                <a:cs typeface="B Mitra" panose="00000400000000000000" pitchFamily="2" charset="-78"/>
              </a:rPr>
              <a:t>Scrapy.</a:t>
            </a:r>
            <a:endParaRPr lang="en-US" sz="1600" dirty="0">
              <a:cs typeface="B Mitra" panose="00000400000000000000" pitchFamily="2" charset="-78"/>
            </a:endParaRPr>
          </a:p>
        </p:txBody>
      </p:sp>
    </p:spTree>
    <p:extLst>
      <p:ext uri="{BB962C8B-B14F-4D97-AF65-F5344CB8AC3E}">
        <p14:creationId xmlns:p14="http://schemas.microsoft.com/office/powerpoint/2010/main" val="120363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528122" y="887230"/>
            <a:ext cx="7024744" cy="452502"/>
          </a:xfrm>
        </p:spPr>
        <p:txBody>
          <a:bodyPr>
            <a:noAutofit/>
          </a:bodyPr>
          <a:lstStyle/>
          <a:p>
            <a:pPr algn="ctr" rtl="1"/>
            <a:r>
              <a:rPr lang="en-US" sz="2400" b="1" i="0" dirty="0">
                <a:solidFill>
                  <a:srgbClr val="404040"/>
                </a:solidFill>
                <a:effectLst/>
                <a:latin typeface="Roboto" panose="02000000000000000000" pitchFamily="2" charset="0"/>
              </a:rPr>
              <a:t>Web Crawler</a:t>
            </a:r>
            <a:endParaRPr lang="en-US" sz="2400"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3/13</a:t>
            </a:r>
          </a:p>
        </p:txBody>
      </p:sp>
      <p:sp>
        <p:nvSpPr>
          <p:cNvPr id="3" name="TextBox 2">
            <a:extLst>
              <a:ext uri="{FF2B5EF4-FFF2-40B4-BE49-F238E27FC236}">
                <a16:creationId xmlns:a16="http://schemas.microsoft.com/office/drawing/2014/main" id="{523162AC-98CE-48FB-805D-FEB722130933}"/>
              </a:ext>
            </a:extLst>
          </p:cNvPr>
          <p:cNvSpPr txBox="1"/>
          <p:nvPr/>
        </p:nvSpPr>
        <p:spPr>
          <a:xfrm>
            <a:off x="839252" y="1756968"/>
            <a:ext cx="6780748" cy="3293209"/>
          </a:xfrm>
          <a:prstGeom prst="rect">
            <a:avLst/>
          </a:prstGeom>
          <a:noFill/>
        </p:spPr>
        <p:txBody>
          <a:bodyPr wrap="square" rtlCol="0">
            <a:spAutoFit/>
          </a:bodyPr>
          <a:lstStyle/>
          <a:p>
            <a:pPr algn="l"/>
            <a:r>
              <a:rPr lang="en-US" sz="1600" b="1" i="0" dirty="0">
                <a:solidFill>
                  <a:srgbClr val="404040"/>
                </a:solidFill>
                <a:effectLst/>
                <a:latin typeface="Arial" panose="020B0604020202020204" pitchFamily="34" charset="0"/>
                <a:cs typeface="Arial" panose="020B0604020202020204" pitchFamily="34" charset="0"/>
              </a:rPr>
              <a:t>A web crawler can serve two functions:</a:t>
            </a:r>
          </a:p>
          <a:p>
            <a:pPr algn="l"/>
            <a:endParaRPr lang="en-US" sz="1600" i="0" dirty="0">
              <a:solidFill>
                <a:srgbClr val="404040"/>
              </a:solidFill>
              <a:effectLst/>
              <a:latin typeface="Arial" panose="020B0604020202020204" pitchFamily="34" charset="0"/>
              <a:cs typeface="Arial" panose="020B0604020202020204" pitchFamily="34" charset="0"/>
            </a:endParaRPr>
          </a:p>
          <a:p>
            <a:pPr algn="l"/>
            <a:r>
              <a:rPr lang="en-US" sz="1600" i="0" dirty="0">
                <a:solidFill>
                  <a:srgbClr val="404040"/>
                </a:solidFill>
                <a:effectLst/>
                <a:latin typeface="Arial" panose="020B0604020202020204" pitchFamily="34" charset="0"/>
                <a:cs typeface="Arial" panose="020B0604020202020204" pitchFamily="34" charset="0"/>
              </a:rPr>
              <a:t>- Systematically browsing the web to index content for search engines. Web crawlers copy pages for processing by a search engine, which indexes the downloaded pages for easier retrieval so that users can get search results faster.</a:t>
            </a:r>
          </a:p>
          <a:p>
            <a:pPr algn="l"/>
            <a:r>
              <a:rPr lang="en-US" sz="1600" i="0" dirty="0">
                <a:solidFill>
                  <a:srgbClr val="404040"/>
                </a:solidFill>
                <a:effectLst/>
                <a:latin typeface="Arial" panose="020B0604020202020204" pitchFamily="34" charset="0"/>
                <a:cs typeface="Arial" panose="020B0604020202020204" pitchFamily="34" charset="0"/>
              </a:rPr>
              <a:t>This was the original meaning of web crawler.</a:t>
            </a:r>
          </a:p>
          <a:p>
            <a:pPr algn="l"/>
            <a:endParaRPr lang="en-US" sz="1600" i="0" dirty="0">
              <a:solidFill>
                <a:srgbClr val="404040"/>
              </a:solidFill>
              <a:effectLst/>
              <a:latin typeface="Arial" panose="020B0604020202020204" pitchFamily="34" charset="0"/>
              <a:cs typeface="Arial" panose="020B0604020202020204" pitchFamily="34" charset="0"/>
            </a:endParaRPr>
          </a:p>
          <a:p>
            <a:pPr algn="l"/>
            <a:endParaRPr lang="en-US" sz="1600" i="0" dirty="0">
              <a:solidFill>
                <a:srgbClr val="404040"/>
              </a:solidFill>
              <a:effectLst/>
              <a:latin typeface="Arial" panose="020B0604020202020204" pitchFamily="34" charset="0"/>
              <a:cs typeface="Arial" panose="020B0604020202020204" pitchFamily="34" charset="0"/>
            </a:endParaRPr>
          </a:p>
          <a:p>
            <a:pPr algn="l"/>
            <a:r>
              <a:rPr lang="en-US" sz="1600" i="0" dirty="0">
                <a:solidFill>
                  <a:srgbClr val="404040"/>
                </a:solidFill>
                <a:effectLst/>
                <a:latin typeface="Arial" panose="020B0604020202020204" pitchFamily="34" charset="0"/>
                <a:cs typeface="Arial" panose="020B0604020202020204" pitchFamily="34" charset="0"/>
              </a:rPr>
              <a:t>- Automatically retrieving content from any web page. This is more commonly called web scraping. This meaning of web crawler came about as companies other than search engines started using web scrapers to retrieve web information.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149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600200" y="796496"/>
            <a:ext cx="7024744" cy="452502"/>
          </a:xfrm>
        </p:spPr>
        <p:txBody>
          <a:bodyPr>
            <a:noAutofit/>
          </a:bodyPr>
          <a:lstStyle/>
          <a:p>
            <a:pPr algn="ctr" rtl="1"/>
            <a:r>
              <a:rPr lang="en-US" sz="2400" b="1" i="0" dirty="0">
                <a:solidFill>
                  <a:srgbClr val="404040"/>
                </a:solidFill>
                <a:effectLst/>
                <a:latin typeface="Roboto" panose="02000000000000000000" pitchFamily="2" charset="0"/>
              </a:rPr>
              <a:t>scrapy</a:t>
            </a:r>
            <a:endParaRPr lang="en-US" sz="2400"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4/13</a:t>
            </a:r>
          </a:p>
        </p:txBody>
      </p:sp>
      <p:sp>
        <p:nvSpPr>
          <p:cNvPr id="3" name="TextBox 2">
            <a:extLst>
              <a:ext uri="{FF2B5EF4-FFF2-40B4-BE49-F238E27FC236}">
                <a16:creationId xmlns:a16="http://schemas.microsoft.com/office/drawing/2014/main" id="{523162AC-98CE-48FB-805D-FEB722130933}"/>
              </a:ext>
            </a:extLst>
          </p:cNvPr>
          <p:cNvSpPr txBox="1"/>
          <p:nvPr/>
        </p:nvSpPr>
        <p:spPr>
          <a:xfrm>
            <a:off x="914400" y="1751054"/>
            <a:ext cx="7772400" cy="1077218"/>
          </a:xfrm>
          <a:prstGeom prst="rect">
            <a:avLst/>
          </a:prstGeom>
          <a:noFill/>
        </p:spPr>
        <p:txBody>
          <a:bodyPr wrap="square" rtlCol="0">
            <a:spAutoFit/>
          </a:bodyPr>
          <a:lstStyle/>
          <a:p>
            <a:r>
              <a:rPr lang="en-US" sz="1600" dirty="0"/>
              <a:t>Scrapy is a Python-based open-source web scraping framework used for extracting data from websites. It has built-in tools and libraries for handling common web scraping tasks and uses a modular architecture with a powerful selector system for parsing HTML and XML documents.</a:t>
            </a:r>
          </a:p>
        </p:txBody>
      </p:sp>
      <p:pic>
        <p:nvPicPr>
          <p:cNvPr id="7" name="Picture 6">
            <a:extLst>
              <a:ext uri="{FF2B5EF4-FFF2-40B4-BE49-F238E27FC236}">
                <a16:creationId xmlns:a16="http://schemas.microsoft.com/office/drawing/2014/main" id="{02322051-F34A-C0B4-4A2B-EA86DEAE7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76600"/>
            <a:ext cx="4869608" cy="2742735"/>
          </a:xfrm>
          <a:prstGeom prst="rect">
            <a:avLst/>
          </a:prstGeom>
        </p:spPr>
      </p:pic>
    </p:spTree>
    <p:extLst>
      <p:ext uri="{BB962C8B-B14F-4D97-AF65-F5344CB8AC3E}">
        <p14:creationId xmlns:p14="http://schemas.microsoft.com/office/powerpoint/2010/main" val="74155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2178872" y="779424"/>
            <a:ext cx="7024744" cy="452502"/>
          </a:xfrm>
        </p:spPr>
        <p:txBody>
          <a:bodyPr>
            <a:noAutofit/>
          </a:bodyPr>
          <a:lstStyle/>
          <a:p>
            <a:pPr algn="ctr" rtl="1"/>
            <a:r>
              <a:rPr lang="en-US" sz="2000" b="1" dirty="0" err="1">
                <a:solidFill>
                  <a:srgbClr val="666666"/>
                </a:solidFill>
                <a:latin typeface="Arial" panose="020B0604020202020204" pitchFamily="34" charset="0"/>
              </a:rPr>
              <a:t>MongoDb</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5/13</a:t>
            </a:r>
          </a:p>
        </p:txBody>
      </p:sp>
      <p:sp>
        <p:nvSpPr>
          <p:cNvPr id="3" name="TextBox 2">
            <a:extLst>
              <a:ext uri="{FF2B5EF4-FFF2-40B4-BE49-F238E27FC236}">
                <a16:creationId xmlns:a16="http://schemas.microsoft.com/office/drawing/2014/main" id="{523162AC-98CE-48FB-805D-FEB722130933}"/>
              </a:ext>
            </a:extLst>
          </p:cNvPr>
          <p:cNvSpPr txBox="1"/>
          <p:nvPr/>
        </p:nvSpPr>
        <p:spPr>
          <a:xfrm>
            <a:off x="914400" y="1559332"/>
            <a:ext cx="6705600" cy="1569660"/>
          </a:xfrm>
          <a:prstGeom prst="rect">
            <a:avLst/>
          </a:prstGeom>
          <a:noFill/>
        </p:spPr>
        <p:txBody>
          <a:bodyPr wrap="square" rtlCol="0">
            <a:spAutoFit/>
          </a:bodyPr>
          <a:lstStyle/>
          <a:p>
            <a:pPr algn="l"/>
            <a:r>
              <a:rPr lang="en-US" sz="1600" i="0" dirty="0">
                <a:effectLst/>
                <a:latin typeface="Arial" panose="020B0604020202020204" pitchFamily="34" charset="0"/>
              </a:rPr>
              <a:t>What is MongoDB?</a:t>
            </a:r>
          </a:p>
          <a:p>
            <a:pPr algn="l"/>
            <a:endParaRPr lang="en-US" sz="1600" i="0" dirty="0">
              <a:effectLst/>
              <a:latin typeface="Arial" panose="020B0604020202020204" pitchFamily="34" charset="0"/>
            </a:endParaRPr>
          </a:p>
          <a:p>
            <a:pPr algn="l"/>
            <a:r>
              <a:rPr lang="en-US" sz="1600" dirty="0">
                <a:latin typeface="Arial" panose="020B0604020202020204" pitchFamily="34" charset="0"/>
                <a:cs typeface="Arial" panose="020B0604020202020204" pitchFamily="34" charset="0"/>
              </a:rPr>
              <a:t>MongoDB is an open-source NoSQL document-oriented database system designed for handling large amounts of unstructured data. It uses a document model and provides advanced features like dynamic queries and real-time data aggregation.</a:t>
            </a:r>
            <a:endParaRPr lang="en-US" sz="16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437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960962" y="868760"/>
            <a:ext cx="7024744" cy="452502"/>
          </a:xfrm>
        </p:spPr>
        <p:txBody>
          <a:bodyPr>
            <a:noAutofit/>
          </a:bodyPr>
          <a:lstStyle/>
          <a:p>
            <a:pPr algn="ctr" rtl="1"/>
            <a:r>
              <a:rPr lang="en-US" sz="2400" b="1" i="0" dirty="0">
                <a:solidFill>
                  <a:srgbClr val="404040"/>
                </a:solidFill>
                <a:effectLst/>
                <a:latin typeface="Roboto" panose="02000000000000000000" pitchFamily="2" charset="0"/>
              </a:rPr>
              <a:t>Features</a:t>
            </a:r>
            <a:endParaRPr lang="en-US" sz="2400"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6/13</a:t>
            </a:r>
          </a:p>
        </p:txBody>
      </p:sp>
      <p:sp>
        <p:nvSpPr>
          <p:cNvPr id="3" name="TextBox 2">
            <a:extLst>
              <a:ext uri="{FF2B5EF4-FFF2-40B4-BE49-F238E27FC236}">
                <a16:creationId xmlns:a16="http://schemas.microsoft.com/office/drawing/2014/main" id="{523162AC-98CE-48FB-805D-FEB722130933}"/>
              </a:ext>
            </a:extLst>
          </p:cNvPr>
          <p:cNvSpPr txBox="1"/>
          <p:nvPr/>
        </p:nvSpPr>
        <p:spPr>
          <a:xfrm>
            <a:off x="510209" y="1408173"/>
            <a:ext cx="6477000" cy="338554"/>
          </a:xfrm>
          <a:prstGeom prst="rect">
            <a:avLst/>
          </a:prstGeom>
          <a:noFill/>
        </p:spPr>
        <p:txBody>
          <a:bodyPr wrap="square" rtlCol="0">
            <a:spAutoFit/>
          </a:bodyPr>
          <a:lstStyle/>
          <a:p>
            <a:pPr rtl="1"/>
            <a:endParaRPr lang="en-US" sz="1600" b="1" dirty="0">
              <a:cs typeface="B Mitra" panose="00000400000000000000" pitchFamily="2" charset="-78"/>
            </a:endParaRPr>
          </a:p>
        </p:txBody>
      </p:sp>
      <p:sp>
        <p:nvSpPr>
          <p:cNvPr id="4" name="TextBox 3">
            <a:extLst>
              <a:ext uri="{FF2B5EF4-FFF2-40B4-BE49-F238E27FC236}">
                <a16:creationId xmlns:a16="http://schemas.microsoft.com/office/drawing/2014/main" id="{CFA8BBAD-7882-8334-1A7C-4F3F8CEDFBF1}"/>
              </a:ext>
            </a:extLst>
          </p:cNvPr>
          <p:cNvSpPr txBox="1"/>
          <p:nvPr/>
        </p:nvSpPr>
        <p:spPr>
          <a:xfrm>
            <a:off x="895350" y="1514664"/>
            <a:ext cx="7353300" cy="2031325"/>
          </a:xfrm>
          <a:prstGeom prst="rect">
            <a:avLst/>
          </a:prstGeom>
          <a:noFill/>
        </p:spPr>
        <p:txBody>
          <a:bodyPr wrap="square">
            <a:spAutoFit/>
          </a:bodyPr>
          <a:lstStyle/>
          <a:p>
            <a:pPr rtl="1"/>
            <a:endParaRPr lang="en-US" i="0" dirty="0">
              <a:solidFill>
                <a:srgbClr val="404040"/>
              </a:solidFill>
              <a:effectLst/>
              <a:latin typeface="Arial" panose="020B0604020202020204" pitchFamily="34" charset="0"/>
              <a:cs typeface="Arial" panose="020B0604020202020204" pitchFamily="34" charset="0"/>
            </a:endParaRPr>
          </a:p>
          <a:p>
            <a:pPr rtl="1"/>
            <a:r>
              <a:rPr lang="en-US" i="0" dirty="0">
                <a:solidFill>
                  <a:srgbClr val="404040"/>
                </a:solidFill>
                <a:effectLst/>
                <a:latin typeface="Arial" panose="020B0604020202020204" pitchFamily="34" charset="0"/>
                <a:cs typeface="Arial" panose="020B0604020202020204" pitchFamily="34" charset="0"/>
              </a:rPr>
              <a:t>- Crawl all posts of the website.</a:t>
            </a:r>
          </a:p>
          <a:p>
            <a:pPr rtl="1"/>
            <a:r>
              <a:rPr lang="en-US" i="0" dirty="0">
                <a:solidFill>
                  <a:srgbClr val="404040"/>
                </a:solidFill>
                <a:effectLst/>
                <a:latin typeface="Arial" panose="020B0604020202020204" pitchFamily="34" charset="0"/>
                <a:cs typeface="Arial" panose="020B0604020202020204" pitchFamily="34" charset="0"/>
              </a:rPr>
              <a:t>- Crawl any number of pages you want.</a:t>
            </a:r>
          </a:p>
          <a:p>
            <a:pPr rtl="1"/>
            <a:r>
              <a:rPr lang="en-US" i="0" dirty="0">
                <a:solidFill>
                  <a:srgbClr val="404040"/>
                </a:solidFill>
                <a:effectLst/>
                <a:latin typeface="Arial" panose="020B0604020202020204" pitchFamily="34" charset="0"/>
                <a:cs typeface="Arial" panose="020B0604020202020204" pitchFamily="34" charset="0"/>
              </a:rPr>
              <a:t>- Crawl new posts of website immediately and </a:t>
            </a:r>
            <a:r>
              <a:rPr lang="en-US" i="0" dirty="0" err="1">
                <a:solidFill>
                  <a:srgbClr val="404040"/>
                </a:solidFill>
                <a:effectLst/>
                <a:latin typeface="Arial" panose="020B0604020202020204" pitchFamily="34" charset="0"/>
                <a:cs typeface="Arial" panose="020B0604020202020204" pitchFamily="34" charset="0"/>
              </a:rPr>
              <a:t>realtime</a:t>
            </a:r>
            <a:r>
              <a:rPr lang="en-US" i="0" dirty="0">
                <a:solidFill>
                  <a:srgbClr val="404040"/>
                </a:solidFill>
                <a:effectLst/>
                <a:latin typeface="Arial" panose="020B0604020202020204" pitchFamily="34" charset="0"/>
                <a:cs typeface="Arial" panose="020B0604020202020204" pitchFamily="34" charset="0"/>
              </a:rPr>
              <a:t>.</a:t>
            </a:r>
          </a:p>
          <a:p>
            <a:pPr rtl="1"/>
            <a:r>
              <a:rPr lang="en-US" i="0" dirty="0">
                <a:solidFill>
                  <a:srgbClr val="404040"/>
                </a:solidFill>
                <a:effectLst/>
                <a:latin typeface="Arial" panose="020B0604020202020204" pitchFamily="34" charset="0"/>
                <a:cs typeface="Arial" panose="020B0604020202020204" pitchFamily="34" charset="0"/>
              </a:rPr>
              <a:t>- Crawl (title,img_url,publish_date,link,description,text_without_line_breaks,text_with_line_breaks,tag) from each post.</a:t>
            </a:r>
          </a:p>
        </p:txBody>
      </p:sp>
    </p:spTree>
    <p:extLst>
      <p:ext uri="{BB962C8B-B14F-4D97-AF65-F5344CB8AC3E}">
        <p14:creationId xmlns:p14="http://schemas.microsoft.com/office/powerpoint/2010/main" val="136401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F1FA04-1214-247D-30E1-341F3FFB48E3}"/>
              </a:ext>
            </a:extLst>
          </p:cNvPr>
          <p:cNvPicPr>
            <a:picLocks noChangeAspect="1"/>
          </p:cNvPicPr>
          <p:nvPr/>
        </p:nvPicPr>
        <p:blipFill rotWithShape="1">
          <a:blip r:embed="rId2"/>
          <a:srcRect l="55991" t="14202" r="1666" b="11482"/>
          <a:stretch/>
        </p:blipFill>
        <p:spPr>
          <a:xfrm>
            <a:off x="4891805" y="1643113"/>
            <a:ext cx="3566395" cy="3520896"/>
          </a:xfrm>
          <a:prstGeom prst="rect">
            <a:avLst/>
          </a:prstGeom>
        </p:spPr>
      </p:pic>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905000" y="809291"/>
            <a:ext cx="7024744" cy="452502"/>
          </a:xfrm>
        </p:spPr>
        <p:txBody>
          <a:bodyPr>
            <a:noAutofit/>
          </a:bodyPr>
          <a:lstStyle/>
          <a:p>
            <a:pPr algn="ctr" rtl="1"/>
            <a:r>
              <a:rPr lang="en-US" sz="2000" b="1" dirty="0" err="1">
                <a:solidFill>
                  <a:srgbClr val="666666"/>
                </a:solidFill>
                <a:latin typeface="Arial" panose="020B0604020202020204" pitchFamily="34" charset="0"/>
                <a:cs typeface="B Nazanin" pitchFamily="2" charset="-78"/>
              </a:rPr>
              <a:t>Lastnews</a:t>
            </a:r>
            <a:r>
              <a:rPr lang="en-US" sz="2000" b="1" dirty="0">
                <a:solidFill>
                  <a:srgbClr val="666666"/>
                </a:solidFill>
                <a:latin typeface="Arial" panose="020B0604020202020204" pitchFamily="34" charset="0"/>
                <a:cs typeface="B Nazanin" pitchFamily="2" charset="-78"/>
              </a:rPr>
              <a:t> Page</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7/13</a:t>
            </a:r>
          </a:p>
        </p:txBody>
      </p:sp>
      <p:sp>
        <p:nvSpPr>
          <p:cNvPr id="7" name="TextBox 6">
            <a:extLst>
              <a:ext uri="{FF2B5EF4-FFF2-40B4-BE49-F238E27FC236}">
                <a16:creationId xmlns:a16="http://schemas.microsoft.com/office/drawing/2014/main" id="{745ED870-0F67-05B9-9F1B-02E22B597DA8}"/>
              </a:ext>
            </a:extLst>
          </p:cNvPr>
          <p:cNvSpPr txBox="1"/>
          <p:nvPr/>
        </p:nvSpPr>
        <p:spPr>
          <a:xfrm>
            <a:off x="848379" y="3586510"/>
            <a:ext cx="3505199"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Every posts has a link to details page and crawler gets the link of </a:t>
            </a:r>
            <a:r>
              <a:rPr lang="en-US" sz="1600" dirty="0" err="1">
                <a:latin typeface="Arial" panose="020B0604020202020204" pitchFamily="34" charset="0"/>
                <a:cs typeface="Arial" panose="020B0604020202020204" pitchFamily="34" charset="0"/>
              </a:rPr>
              <a:t>everyposts</a:t>
            </a:r>
            <a:r>
              <a:rPr lang="en-US" sz="1600" dirty="0">
                <a:latin typeface="Arial" panose="020B0604020202020204" pitchFamily="34" charset="0"/>
                <a:cs typeface="Arial" panose="020B0604020202020204" pitchFamily="34" charset="0"/>
              </a:rPr>
              <a:t> on the page.</a:t>
            </a:r>
          </a:p>
        </p:txBody>
      </p:sp>
      <p:sp>
        <p:nvSpPr>
          <p:cNvPr id="11" name="TextBox 10">
            <a:extLst>
              <a:ext uri="{FF2B5EF4-FFF2-40B4-BE49-F238E27FC236}">
                <a16:creationId xmlns:a16="http://schemas.microsoft.com/office/drawing/2014/main" id="{EC4A8F4E-FCAB-0521-C75D-08F5B0C1549F}"/>
              </a:ext>
            </a:extLst>
          </p:cNvPr>
          <p:cNvSpPr txBox="1"/>
          <p:nvPr/>
        </p:nvSpPr>
        <p:spPr>
          <a:xfrm>
            <a:off x="848379" y="1674610"/>
            <a:ext cx="55976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Link</a:t>
            </a:r>
            <a:endParaRPr lang="en-US" dirty="0">
              <a:latin typeface="Arial" panose="020B0604020202020204" pitchFamily="34" charset="0"/>
              <a:cs typeface="Arial" panose="020B0604020202020204" pitchFamily="34" charset="0"/>
            </a:endParaRPr>
          </a:p>
        </p:txBody>
      </p:sp>
      <p:cxnSp>
        <p:nvCxnSpPr>
          <p:cNvPr id="31" name="Connector: Elbow 30">
            <a:extLst>
              <a:ext uri="{FF2B5EF4-FFF2-40B4-BE49-F238E27FC236}">
                <a16:creationId xmlns:a16="http://schemas.microsoft.com/office/drawing/2014/main" id="{03B42F4C-724D-77B3-5E78-C8D77A1C0A3A}"/>
              </a:ext>
            </a:extLst>
          </p:cNvPr>
          <p:cNvCxnSpPr>
            <a:cxnSpLocks/>
          </p:cNvCxnSpPr>
          <p:nvPr/>
        </p:nvCxnSpPr>
        <p:spPr>
          <a:xfrm rot="10800000">
            <a:off x="2057400" y="1796510"/>
            <a:ext cx="3581402" cy="80154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8904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4C247-C81D-74A1-60B4-0D1254254AD2}"/>
              </a:ext>
            </a:extLst>
          </p:cNvPr>
          <p:cNvPicPr>
            <a:picLocks noChangeAspect="1"/>
          </p:cNvPicPr>
          <p:nvPr/>
        </p:nvPicPr>
        <p:blipFill rotWithShape="1">
          <a:blip r:embed="rId2"/>
          <a:srcRect l="39639" t="56598" r="25000" b="32317"/>
          <a:stretch/>
        </p:blipFill>
        <p:spPr>
          <a:xfrm>
            <a:off x="4364854" y="2133600"/>
            <a:ext cx="3986315" cy="882422"/>
          </a:xfrm>
          <a:prstGeom prst="rect">
            <a:avLst/>
          </a:prstGeom>
        </p:spPr>
      </p:pic>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1752600" y="759733"/>
            <a:ext cx="7024744" cy="452502"/>
          </a:xfrm>
        </p:spPr>
        <p:txBody>
          <a:bodyPr>
            <a:noAutofit/>
          </a:bodyPr>
          <a:lstStyle/>
          <a:p>
            <a:pPr algn="ctr" rtl="1"/>
            <a:r>
              <a:rPr lang="en-US" sz="2000" b="1" dirty="0" err="1">
                <a:solidFill>
                  <a:srgbClr val="666666"/>
                </a:solidFill>
                <a:latin typeface="Arial" panose="020B0604020202020204" pitchFamily="34" charset="0"/>
                <a:cs typeface="B Nazanin" pitchFamily="2" charset="-78"/>
              </a:rPr>
              <a:t>Pagenation</a:t>
            </a:r>
            <a:r>
              <a:rPr lang="en-US" sz="2000" b="1" dirty="0">
                <a:solidFill>
                  <a:srgbClr val="666666"/>
                </a:solidFill>
                <a:latin typeface="Arial" panose="020B0604020202020204" pitchFamily="34" charset="0"/>
                <a:cs typeface="B Nazanin" pitchFamily="2" charset="-78"/>
              </a:rPr>
              <a:t> </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413912"/>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8/13</a:t>
            </a:r>
          </a:p>
        </p:txBody>
      </p:sp>
      <p:sp>
        <p:nvSpPr>
          <p:cNvPr id="7" name="TextBox 6">
            <a:extLst>
              <a:ext uri="{FF2B5EF4-FFF2-40B4-BE49-F238E27FC236}">
                <a16:creationId xmlns:a16="http://schemas.microsoft.com/office/drawing/2014/main" id="{745ED870-0F67-05B9-9F1B-02E22B597DA8}"/>
              </a:ext>
            </a:extLst>
          </p:cNvPr>
          <p:cNvSpPr txBox="1"/>
          <p:nvPr/>
        </p:nvSpPr>
        <p:spPr>
          <a:xfrm>
            <a:off x="814285" y="1813504"/>
            <a:ext cx="322431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Crawler paginate the pages till the number of page we want to crawl.</a:t>
            </a:r>
          </a:p>
        </p:txBody>
      </p:sp>
      <p:cxnSp>
        <p:nvCxnSpPr>
          <p:cNvPr id="9" name="Straight Arrow Connector 8">
            <a:extLst>
              <a:ext uri="{FF2B5EF4-FFF2-40B4-BE49-F238E27FC236}">
                <a16:creationId xmlns:a16="http://schemas.microsoft.com/office/drawing/2014/main" id="{7CF78AC2-AECA-41FE-2619-8EE985B4CA00}"/>
              </a:ext>
            </a:extLst>
          </p:cNvPr>
          <p:cNvCxnSpPr>
            <a:cxnSpLocks/>
          </p:cNvCxnSpPr>
          <p:nvPr/>
        </p:nvCxnSpPr>
        <p:spPr>
          <a:xfrm flipH="1">
            <a:off x="4038600" y="2286000"/>
            <a:ext cx="751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6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A240D7-FBBA-6C8D-6CD9-51F2FD9E2AB2}"/>
              </a:ext>
            </a:extLst>
          </p:cNvPr>
          <p:cNvPicPr>
            <a:picLocks noChangeAspect="1"/>
          </p:cNvPicPr>
          <p:nvPr/>
        </p:nvPicPr>
        <p:blipFill rotWithShape="1">
          <a:blip r:embed="rId2"/>
          <a:srcRect l="43142" t="27439" r="13333" b="10161"/>
          <a:stretch/>
        </p:blipFill>
        <p:spPr>
          <a:xfrm>
            <a:off x="4346760" y="1576919"/>
            <a:ext cx="4423169" cy="3566965"/>
          </a:xfrm>
          <a:prstGeom prst="rect">
            <a:avLst/>
          </a:prstGeom>
        </p:spPr>
      </p:pic>
      <p:sp>
        <p:nvSpPr>
          <p:cNvPr id="5" name="Title 14">
            <a:extLst>
              <a:ext uri="{FF2B5EF4-FFF2-40B4-BE49-F238E27FC236}">
                <a16:creationId xmlns:a16="http://schemas.microsoft.com/office/drawing/2014/main" id="{3AB6C89E-141A-44A2-8EE5-01E9A91CE296}"/>
              </a:ext>
            </a:extLst>
          </p:cNvPr>
          <p:cNvSpPr>
            <a:spLocks noGrp="1"/>
          </p:cNvSpPr>
          <p:nvPr>
            <p:ph type="title"/>
          </p:nvPr>
        </p:nvSpPr>
        <p:spPr>
          <a:xfrm>
            <a:off x="-4114800" y="489451"/>
            <a:ext cx="7024744" cy="452502"/>
          </a:xfrm>
        </p:spPr>
        <p:txBody>
          <a:bodyPr>
            <a:noAutofit/>
          </a:bodyPr>
          <a:lstStyle/>
          <a:p>
            <a:pPr algn="r" rtl="1"/>
            <a:r>
              <a:rPr lang="en-US" sz="2000" b="1" dirty="0">
                <a:solidFill>
                  <a:srgbClr val="666666"/>
                </a:solidFill>
                <a:latin typeface="Arial" panose="020B0604020202020204" pitchFamily="34" charset="0"/>
                <a:cs typeface="B Nazanin" pitchFamily="2" charset="-78"/>
              </a:rPr>
              <a:t>Post item page</a:t>
            </a:r>
            <a:endParaRPr lang="en-US" sz="4400" b="1" dirty="0">
              <a:latin typeface="Centaur" pitchFamily="18" charset="0"/>
              <a:cs typeface="B Nazanin" pitchFamily="2" charset="-78"/>
            </a:endParaRPr>
          </a:p>
        </p:txBody>
      </p:sp>
      <p:cxnSp>
        <p:nvCxnSpPr>
          <p:cNvPr id="6" name="Straight Arrow Connector 5">
            <a:extLst>
              <a:ext uri="{FF2B5EF4-FFF2-40B4-BE49-F238E27FC236}">
                <a16:creationId xmlns:a16="http://schemas.microsoft.com/office/drawing/2014/main" id="{00A3CF7D-4623-4407-A815-430672A15C18}"/>
              </a:ext>
            </a:extLst>
          </p:cNvPr>
          <p:cNvCxnSpPr>
            <a:cxnSpLocks/>
          </p:cNvCxnSpPr>
          <p:nvPr/>
        </p:nvCxnSpPr>
        <p:spPr>
          <a:xfrm>
            <a:off x="685800" y="1066800"/>
            <a:ext cx="7772400" cy="0"/>
          </a:xfrm>
          <a:prstGeom prst="straightConnector1">
            <a:avLst/>
          </a:prstGeom>
          <a:ln w="34925" cap="flat" cmpd="sng">
            <a:prstDash val="solid"/>
            <a:round/>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E8242B7-663E-40BC-BDF6-32165FF7D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263210"/>
            <a:ext cx="3139109" cy="570128"/>
          </a:xfrm>
          <a:prstGeom prst="rect">
            <a:avLst/>
          </a:prstGeom>
        </p:spPr>
      </p:pic>
      <p:sp>
        <p:nvSpPr>
          <p:cNvPr id="16" name="TextBox 15">
            <a:extLst>
              <a:ext uri="{FF2B5EF4-FFF2-40B4-BE49-F238E27FC236}">
                <a16:creationId xmlns:a16="http://schemas.microsoft.com/office/drawing/2014/main" id="{A5512E24-79B8-428A-B56F-D27ECC8C50CC}"/>
              </a:ext>
            </a:extLst>
          </p:cNvPr>
          <p:cNvSpPr txBox="1"/>
          <p:nvPr/>
        </p:nvSpPr>
        <p:spPr>
          <a:xfrm>
            <a:off x="2438400" y="6402889"/>
            <a:ext cx="1186236" cy="307777"/>
          </a:xfrm>
          <a:prstGeom prst="rect">
            <a:avLst/>
          </a:prstGeom>
          <a:noFill/>
        </p:spPr>
        <p:txBody>
          <a:bodyPr wrap="square" rtlCol="0">
            <a:spAutoFit/>
          </a:bodyPr>
          <a:lstStyle/>
          <a:p>
            <a:pPr algn="ctr" rtl="1"/>
            <a:r>
              <a:rPr lang="fa-IR" sz="1400" b="1" dirty="0">
                <a:latin typeface="Century" pitchFamily="18" charset="0"/>
                <a:cs typeface="B Nazanin" pitchFamily="2" charset="-78"/>
              </a:rPr>
              <a:t>محمد  ندیمی</a:t>
            </a:r>
            <a:endParaRPr lang="en-US" sz="1400" b="1" dirty="0">
              <a:latin typeface="Century" pitchFamily="18" charset="0"/>
              <a:cs typeface="B Nazanin" pitchFamily="2" charset="-78"/>
            </a:endParaRPr>
          </a:p>
        </p:txBody>
      </p:sp>
      <p:sp>
        <p:nvSpPr>
          <p:cNvPr id="17" name="TextBox 16">
            <a:extLst>
              <a:ext uri="{FF2B5EF4-FFF2-40B4-BE49-F238E27FC236}">
                <a16:creationId xmlns:a16="http://schemas.microsoft.com/office/drawing/2014/main" id="{157024FB-E280-4AA5-A3B8-B67647891634}"/>
              </a:ext>
            </a:extLst>
          </p:cNvPr>
          <p:cNvSpPr txBox="1"/>
          <p:nvPr/>
        </p:nvSpPr>
        <p:spPr>
          <a:xfrm>
            <a:off x="1333500" y="6391373"/>
            <a:ext cx="1301501" cy="461665"/>
          </a:xfrm>
          <a:prstGeom prst="rect">
            <a:avLst/>
          </a:prstGeom>
          <a:noFill/>
        </p:spPr>
        <p:txBody>
          <a:bodyPr wrap="square" rtlCol="0">
            <a:spAutoFit/>
          </a:bodyPr>
          <a:lstStyle/>
          <a:p>
            <a:pPr algn="ctr"/>
            <a:r>
              <a:rPr lang="en-US" sz="1200" dirty="0" err="1">
                <a:latin typeface="Franklin Gothic Medium" panose="020B0603020102020204" pitchFamily="34" charset="0"/>
                <a:cs typeface="B Arash" panose="00000400000000000000" pitchFamily="2" charset="-78"/>
              </a:rPr>
              <a:t>Alsabaah</a:t>
            </a:r>
            <a:r>
              <a:rPr lang="en-US" sz="1200" dirty="0">
                <a:latin typeface="Franklin Gothic Medium" panose="020B0603020102020204" pitchFamily="34" charset="0"/>
                <a:cs typeface="B Arash" panose="00000400000000000000" pitchFamily="2" charset="-78"/>
              </a:rPr>
              <a:t> web crawler</a:t>
            </a:r>
          </a:p>
        </p:txBody>
      </p:sp>
      <p:sp>
        <p:nvSpPr>
          <p:cNvPr id="18" name="TextBox 17">
            <a:extLst>
              <a:ext uri="{FF2B5EF4-FFF2-40B4-BE49-F238E27FC236}">
                <a16:creationId xmlns:a16="http://schemas.microsoft.com/office/drawing/2014/main" id="{D6840054-B0E4-4672-AC1D-548B10E68676}"/>
              </a:ext>
            </a:extLst>
          </p:cNvPr>
          <p:cNvSpPr txBox="1"/>
          <p:nvPr/>
        </p:nvSpPr>
        <p:spPr>
          <a:xfrm>
            <a:off x="766100" y="6437033"/>
            <a:ext cx="785310" cy="307777"/>
          </a:xfrm>
          <a:prstGeom prst="rect">
            <a:avLst/>
          </a:prstGeom>
          <a:noFill/>
        </p:spPr>
        <p:txBody>
          <a:bodyPr wrap="square" rtlCol="0">
            <a:spAutoFit/>
          </a:bodyPr>
          <a:lstStyle/>
          <a:p>
            <a:r>
              <a:rPr lang="en-US" sz="1400" dirty="0"/>
              <a:t>9/13</a:t>
            </a:r>
          </a:p>
        </p:txBody>
      </p:sp>
      <p:sp>
        <p:nvSpPr>
          <p:cNvPr id="7" name="TextBox 6">
            <a:extLst>
              <a:ext uri="{FF2B5EF4-FFF2-40B4-BE49-F238E27FC236}">
                <a16:creationId xmlns:a16="http://schemas.microsoft.com/office/drawing/2014/main" id="{BC60DC54-F740-584C-F3F4-C2E99A57E8F1}"/>
              </a:ext>
            </a:extLst>
          </p:cNvPr>
          <p:cNvSpPr txBox="1"/>
          <p:nvPr/>
        </p:nvSpPr>
        <p:spPr>
          <a:xfrm>
            <a:off x="766100" y="4104838"/>
            <a:ext cx="3581400"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In this page, It gets the title, tag, </a:t>
            </a:r>
            <a:r>
              <a:rPr lang="en-US" sz="1800" dirty="0" err="1">
                <a:latin typeface="Arial" panose="020B0604020202020204" pitchFamily="34" charset="0"/>
                <a:cs typeface="Arial" panose="020B0604020202020204" pitchFamily="34" charset="0"/>
              </a:rPr>
              <a:t>img_url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publish_date</a:t>
            </a:r>
            <a:r>
              <a:rPr lang="en-US" sz="1800" dirty="0">
                <a:latin typeface="Arial" panose="020B0604020202020204" pitchFamily="34" charset="0"/>
                <a:cs typeface="Arial" panose="020B0604020202020204" pitchFamily="34" charset="0"/>
              </a:rPr>
              <a:t> and text</a:t>
            </a:r>
            <a:r>
              <a:rPr lang="en-US"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142CDA3-8656-7D2E-4B81-869B3279185D}"/>
              </a:ext>
            </a:extLst>
          </p:cNvPr>
          <p:cNvSpPr txBox="1"/>
          <p:nvPr/>
        </p:nvSpPr>
        <p:spPr>
          <a:xfrm>
            <a:off x="709408" y="998837"/>
            <a:ext cx="2857500" cy="2862322"/>
          </a:xfrm>
          <a:prstGeom prst="rect">
            <a:avLst/>
          </a:prstGeom>
          <a:noFill/>
        </p:spPr>
        <p:txBody>
          <a:bodyPr wrap="square" rtlCol="0">
            <a:spAutoFit/>
          </a:bodyPr>
          <a:lstStyle/>
          <a:p>
            <a:br>
              <a:rPr lang="en-US" dirty="0"/>
            </a:br>
            <a:r>
              <a:rPr lang="en-US" dirty="0"/>
              <a:t>Title</a:t>
            </a:r>
          </a:p>
          <a:p>
            <a:r>
              <a:rPr lang="en-US" dirty="0"/>
              <a:t>Tag</a:t>
            </a:r>
          </a:p>
          <a:p>
            <a:r>
              <a:rPr lang="en-US" dirty="0" err="1"/>
              <a:t>Main_img</a:t>
            </a:r>
            <a:r>
              <a:rPr lang="en-US" dirty="0"/>
              <a:t>,</a:t>
            </a:r>
          </a:p>
          <a:p>
            <a:r>
              <a:rPr lang="en-US" dirty="0" err="1"/>
              <a:t>Publish_date</a:t>
            </a:r>
            <a:endParaRPr lang="en-US" dirty="0"/>
          </a:p>
          <a:p>
            <a:endParaRPr lang="en-US" dirty="0"/>
          </a:p>
          <a:p>
            <a:r>
              <a:rPr lang="en-US" dirty="0"/>
              <a:t>Text</a:t>
            </a:r>
          </a:p>
          <a:p>
            <a:r>
              <a:rPr lang="en-US" dirty="0"/>
              <a:t> </a:t>
            </a:r>
          </a:p>
          <a:p>
            <a:endParaRPr lang="en-US" dirty="0"/>
          </a:p>
          <a:p>
            <a:endParaRPr lang="en-US" dirty="0"/>
          </a:p>
        </p:txBody>
      </p:sp>
      <p:cxnSp>
        <p:nvCxnSpPr>
          <p:cNvPr id="4" name="Straight Arrow Connector 3">
            <a:extLst>
              <a:ext uri="{FF2B5EF4-FFF2-40B4-BE49-F238E27FC236}">
                <a16:creationId xmlns:a16="http://schemas.microsoft.com/office/drawing/2014/main" id="{3D975E4E-CADC-32A4-9358-9B213761D1FD}"/>
              </a:ext>
            </a:extLst>
          </p:cNvPr>
          <p:cNvCxnSpPr>
            <a:cxnSpLocks/>
          </p:cNvCxnSpPr>
          <p:nvPr/>
        </p:nvCxnSpPr>
        <p:spPr>
          <a:xfrm flipH="1" flipV="1">
            <a:off x="2286000" y="2074126"/>
            <a:ext cx="4038600" cy="263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F9D159C5-5AEF-E545-C139-D899EB562B8B}"/>
              </a:ext>
            </a:extLst>
          </p:cNvPr>
          <p:cNvCxnSpPr>
            <a:cxnSpLocks/>
          </p:cNvCxnSpPr>
          <p:nvPr/>
        </p:nvCxnSpPr>
        <p:spPr>
          <a:xfrm flipH="1" flipV="1">
            <a:off x="1447800" y="2833416"/>
            <a:ext cx="4343400" cy="21957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23">
            <a:extLst>
              <a:ext uri="{FF2B5EF4-FFF2-40B4-BE49-F238E27FC236}">
                <a16:creationId xmlns:a16="http://schemas.microsoft.com/office/drawing/2014/main" id="{F2F7175E-F0FB-F1DC-6750-480641651ABA}"/>
              </a:ext>
            </a:extLst>
          </p:cNvPr>
          <p:cNvCxnSpPr>
            <a:cxnSpLocks/>
          </p:cNvCxnSpPr>
          <p:nvPr/>
        </p:nvCxnSpPr>
        <p:spPr>
          <a:xfrm flipH="1" flipV="1">
            <a:off x="1447800" y="1554142"/>
            <a:ext cx="5522194" cy="1207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Straight Arrow Connector 32">
            <a:extLst>
              <a:ext uri="{FF2B5EF4-FFF2-40B4-BE49-F238E27FC236}">
                <a16:creationId xmlns:a16="http://schemas.microsoft.com/office/drawing/2014/main" id="{4505B182-0C1E-DD35-C7F4-1989F11C0D79}"/>
              </a:ext>
            </a:extLst>
          </p:cNvPr>
          <p:cNvCxnSpPr>
            <a:cxnSpLocks/>
          </p:cNvCxnSpPr>
          <p:nvPr/>
        </p:nvCxnSpPr>
        <p:spPr>
          <a:xfrm flipH="1" flipV="1">
            <a:off x="1447800" y="1770705"/>
            <a:ext cx="7086600" cy="597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77EF9BCE-45B6-6049-17E2-BD926DD0FACA}"/>
              </a:ext>
            </a:extLst>
          </p:cNvPr>
          <p:cNvCxnSpPr>
            <a:cxnSpLocks/>
          </p:cNvCxnSpPr>
          <p:nvPr/>
        </p:nvCxnSpPr>
        <p:spPr>
          <a:xfrm flipH="1">
            <a:off x="2311138" y="1688751"/>
            <a:ext cx="5664724" cy="6573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59546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21830</TotalTime>
  <Words>480</Words>
  <Application>Microsoft Office PowerPoint</Application>
  <PresentationFormat>On-screen Show (4:3)</PresentationFormat>
  <Paragraphs>83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Centaur</vt:lpstr>
      <vt:lpstr>Century</vt:lpstr>
      <vt:lpstr>Century Gothic</vt:lpstr>
      <vt:lpstr>Franklin Gothic Medium</vt:lpstr>
      <vt:lpstr>Roboto</vt:lpstr>
      <vt:lpstr>Wingdings 2</vt:lpstr>
      <vt:lpstr>Austin</vt:lpstr>
      <vt:lpstr>پروژه کرالر سایت خبری عربی</vt:lpstr>
      <vt:lpstr>Abstract</vt:lpstr>
      <vt:lpstr>Web Crawler</vt:lpstr>
      <vt:lpstr>scrapy</vt:lpstr>
      <vt:lpstr>MongoDb</vt:lpstr>
      <vt:lpstr>Features</vt:lpstr>
      <vt:lpstr>Lastnews Page</vt:lpstr>
      <vt:lpstr>Pagenation </vt:lpstr>
      <vt:lpstr>Post item page</vt:lpstr>
      <vt:lpstr>Results in database</vt:lpstr>
      <vt:lpstr>Summery</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dc:creator>
  <cp:lastModifiedBy>Administrator</cp:lastModifiedBy>
  <cp:revision>377</cp:revision>
  <dcterms:created xsi:type="dcterms:W3CDTF">2006-08-16T00:00:00Z</dcterms:created>
  <dcterms:modified xsi:type="dcterms:W3CDTF">2023-03-07T08:20:37Z</dcterms:modified>
</cp:coreProperties>
</file>