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82" r:id="rId4"/>
    <p:sldId id="257" r:id="rId5"/>
    <p:sldId id="286" r:id="rId6"/>
    <p:sldId id="290" r:id="rId7"/>
    <p:sldId id="258" r:id="rId8"/>
    <p:sldId id="263" r:id="rId9"/>
    <p:sldId id="268" r:id="rId10"/>
    <p:sldId id="265" r:id="rId11"/>
    <p:sldId id="269" r:id="rId12"/>
    <p:sldId id="266" r:id="rId13"/>
    <p:sldId id="264" r:id="rId14"/>
    <p:sldId id="259" r:id="rId15"/>
    <p:sldId id="260" r:id="rId16"/>
    <p:sldId id="261" r:id="rId17"/>
    <p:sldId id="262" r:id="rId18"/>
    <p:sldId id="270" r:id="rId19"/>
    <p:sldId id="271" r:id="rId20"/>
    <p:sldId id="273" r:id="rId21"/>
    <p:sldId id="274" r:id="rId22"/>
    <p:sldId id="288" r:id="rId23"/>
    <p:sldId id="275" r:id="rId24"/>
    <p:sldId id="276" r:id="rId25"/>
    <p:sldId id="285" r:id="rId26"/>
    <p:sldId id="277" r:id="rId27"/>
    <p:sldId id="284" r:id="rId28"/>
    <p:sldId id="289" r:id="rId29"/>
    <p:sldId id="281" r:id="rId30"/>
    <p:sldId id="279" r:id="rId31"/>
    <p:sldId id="287" r:id="rId32"/>
    <p:sldId id="28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A6ED-41CB-4C21-8B01-4A172380A5B5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45778-B271-49FE-82F2-EC5F06BBEC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07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45778-B271-49FE-82F2-EC5F06BBEC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1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1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0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69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90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5EB6-D06B-4FFB-8646-DBE70021341A}" type="datetimeFigureOut">
              <a:rPr lang="fr-FR" smtClean="0"/>
              <a:t>07/01/2016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4495-6BBB-44D1-9DC6-1825876B9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3wa.fr/" TargetMode="External"/><Relationship Id="rId4" Type="http://schemas.openxmlformats.org/officeDocument/2006/relationships/hyperlink" Target="http://webmaster.molive.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fr/DOM/window.pr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bases/window.html" TargetMode="External"/><Relationship Id="rId4" Type="http://schemas.openxmlformats.org/officeDocument/2006/relationships/hyperlink" Target="https://developer.mozilla.org/fr/docs/DOM/windo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3wa.fr/" TargetMode="External"/><Relationship Id="rId4" Type="http://schemas.openxmlformats.org/officeDocument/2006/relationships/hyperlink" Target="http://webmaster.molive.fr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zeperfs.com/fiche512-lamborghini-diablo-gt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assrooms.com/courses/dynamisez-vos-sites-web-avec-javascript" TargetMode="External"/><Relationship Id="rId2" Type="http://schemas.openxmlformats.org/officeDocument/2006/relationships/hyperlink" Target="http://fr.wikibooks.org/wiki/Programmation_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wa.fr/" TargetMode="External"/><Relationship Id="rId5" Type="http://schemas.openxmlformats.org/officeDocument/2006/relationships/hyperlink" Target="http://webmaster.molive.fr/" TargetMode="External"/><Relationship Id="rId4" Type="http://schemas.openxmlformats.org/officeDocument/2006/relationships/hyperlink" Target="http://www.codecademy.com/fr/tracks/javascrip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3wa.fr/" TargetMode="External"/><Relationship Id="rId2" Type="http://schemas.openxmlformats.org/officeDocument/2006/relationships/hyperlink" Target="http://webmaster.molive.f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molive.f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wa.f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3wa.fr/" TargetMode="External"/><Relationship Id="rId4" Type="http://schemas.openxmlformats.org/officeDocument/2006/relationships/hyperlink" Target="http://webmaster.moliv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31490"/>
            <a:ext cx="9144000" cy="1655762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LES BASES</a:t>
            </a:r>
            <a:endParaRPr lang="fr-FR" sz="6000" dirty="0"/>
          </a:p>
        </p:txBody>
      </p:sp>
      <p:pic>
        <p:nvPicPr>
          <p:cNvPr id="4098" name="Picture 2" descr="http://www.laintimes.com/wp-content/uploads/2013/12/153301-1BMR3k13827281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63" y="845026"/>
            <a:ext cx="4283273" cy="35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4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5"/>
              </a:rPr>
              <a:t>3W </a:t>
            </a:r>
            <a:r>
              <a:rPr lang="fr-FR" b="1" dirty="0" err="1" smtClean="0">
                <a:hlinkClick r:id="rId5"/>
              </a:rPr>
              <a:t>Academy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http://www.conception.website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9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1444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types de variables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3100" dirty="0" smtClean="0"/>
              <a:t>Il existe plusieurs types de variable en </a:t>
            </a:r>
            <a:r>
              <a:rPr lang="fr-FR" sz="3100" dirty="0" err="1" smtClean="0"/>
              <a:t>javascript</a:t>
            </a:r>
            <a:r>
              <a:rPr lang="fr-FR" sz="3100" dirty="0" smtClean="0"/>
              <a:t> tels que les </a:t>
            </a:r>
            <a:r>
              <a:rPr lang="fr-FR" sz="3100" b="1" dirty="0" smtClean="0"/>
              <a:t>Nombres</a:t>
            </a:r>
            <a:r>
              <a:rPr lang="fr-FR" sz="3100" dirty="0" smtClean="0"/>
              <a:t> </a:t>
            </a:r>
            <a:r>
              <a:rPr lang="fr-FR" sz="3100" dirty="0" smtClean="0">
                <a:solidFill>
                  <a:schemeClr val="accent1"/>
                </a:solidFill>
              </a:rPr>
              <a:t>(</a:t>
            </a:r>
            <a:r>
              <a:rPr lang="fr-FR" sz="3100" i="1" dirty="0" err="1" smtClean="0">
                <a:solidFill>
                  <a:schemeClr val="accent1"/>
                </a:solidFill>
              </a:rPr>
              <a:t>number</a:t>
            </a:r>
            <a:r>
              <a:rPr lang="fr-FR" sz="3100" dirty="0" smtClean="0">
                <a:solidFill>
                  <a:schemeClr val="accent1"/>
                </a:solidFill>
              </a:rPr>
              <a:t>)</a:t>
            </a:r>
            <a:r>
              <a:rPr lang="fr-FR" sz="3100" dirty="0" smtClean="0"/>
              <a:t>, les </a:t>
            </a:r>
            <a:r>
              <a:rPr lang="fr-FR" sz="3100" b="1" dirty="0" smtClean="0"/>
              <a:t>chaînes de caractère</a:t>
            </a:r>
            <a:r>
              <a:rPr lang="fr-FR" sz="3100" dirty="0" smtClean="0"/>
              <a:t> </a:t>
            </a:r>
            <a:r>
              <a:rPr lang="fr-FR" sz="3100" dirty="0" smtClean="0">
                <a:solidFill>
                  <a:schemeClr val="accent1"/>
                </a:solidFill>
              </a:rPr>
              <a:t>(string) </a:t>
            </a:r>
            <a:r>
              <a:rPr lang="fr-FR" sz="3100" dirty="0" smtClean="0"/>
              <a:t>ou encore les </a:t>
            </a:r>
            <a:r>
              <a:rPr lang="fr-FR" sz="3100" b="1" dirty="0" smtClean="0"/>
              <a:t>booléens</a:t>
            </a:r>
            <a:r>
              <a:rPr lang="fr-FR" sz="3100" dirty="0" smtClean="0"/>
              <a:t> qui valent 0 ou 1 </a:t>
            </a:r>
            <a:r>
              <a:rPr lang="fr-FR" sz="3100" dirty="0" smtClean="0">
                <a:solidFill>
                  <a:schemeClr val="accent1"/>
                </a:solidFill>
              </a:rPr>
              <a:t>(</a:t>
            </a:r>
            <a:r>
              <a:rPr lang="fr-FR" sz="3100" dirty="0" err="1" smtClean="0">
                <a:solidFill>
                  <a:schemeClr val="accent1"/>
                </a:solidFill>
              </a:rPr>
              <a:t>boolean</a:t>
            </a:r>
            <a:r>
              <a:rPr lang="fr-FR" sz="3100" dirty="0" smtClean="0">
                <a:solidFill>
                  <a:schemeClr val="accent1"/>
                </a:solidFill>
              </a:rPr>
              <a:t>)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885644"/>
            <a:ext cx="10789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 smtClean="0"/>
              <a:t>Exemples :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 Myvar1 = </a:t>
            </a:r>
            <a:r>
              <a:rPr lang="fr-FR" dirty="0" smtClean="0">
                <a:solidFill>
                  <a:srgbClr val="FF0000"/>
                </a:solidFill>
              </a:rPr>
              <a:t>5</a:t>
            </a:r>
            <a:r>
              <a:rPr lang="fr-FR" dirty="0" smtClean="0"/>
              <a:t> ; 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il s’agit d’un nombre entier (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 Myvar2 = </a:t>
            </a:r>
            <a:r>
              <a:rPr lang="fr-FR" dirty="0" smtClean="0">
                <a:solidFill>
                  <a:srgbClr val="FF0000"/>
                </a:solidFill>
              </a:rPr>
              <a:t>5.1589</a:t>
            </a:r>
            <a:r>
              <a:rPr lang="fr-FR" dirty="0" smtClean="0"/>
              <a:t> ; 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il s’agit d’un nombre à virgule (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 Myvar3 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‘du texte’ </a:t>
            </a:r>
            <a:r>
              <a:rPr lang="fr-FR" dirty="0" smtClean="0"/>
              <a:t>; 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il s’agit d’une chaîne de caractère (string)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chemeClr val="accent5"/>
                </a:solidFill>
              </a:rPr>
              <a:t>var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/>
              <a:t>Myvar4 = </a:t>
            </a:r>
            <a:r>
              <a:rPr lang="fr-FR" i="1" dirty="0" smtClean="0">
                <a:solidFill>
                  <a:schemeClr val="accent5"/>
                </a:solidFill>
              </a:rPr>
              <a:t>false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/>
              <a:t>;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/ la variable est un booléen de valeur 0 (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bool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chemeClr val="accent5"/>
                </a:solidFill>
              </a:rPr>
              <a:t>var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/>
              <a:t>Myvar4 = </a:t>
            </a:r>
            <a:r>
              <a:rPr lang="fr-FR" i="1" dirty="0" err="1" smtClean="0">
                <a:solidFill>
                  <a:schemeClr val="accent5"/>
                </a:solidFill>
              </a:rPr>
              <a:t>true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/>
              <a:t>;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//la variable est un booléen de valeur 1 (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bool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6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Il existe également le type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 </a:t>
            </a:r>
            <a:r>
              <a:rPr lang="fr-FR" dirty="0" smtClean="0"/>
              <a:t>et le type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 </a:t>
            </a:r>
            <a:r>
              <a:rPr lang="fr-FR" dirty="0" smtClean="0"/>
              <a:t>un peu moins courant surtout pour les débutants.</a:t>
            </a:r>
          </a:p>
          <a:p>
            <a:pPr marL="0" indent="0">
              <a:buNone/>
            </a:pP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// variable contenant une fonction. Son type vaut « 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 » :</a:t>
            </a:r>
            <a:endParaRPr lang="fr-FR" dirty="0"/>
          </a:p>
          <a:p>
            <a:pPr marL="0" indent="0">
              <a:buNone/>
            </a:pPr>
            <a:r>
              <a:rPr lang="fr-FR" i="1" dirty="0" smtClean="0">
                <a:solidFill>
                  <a:schemeClr val="accent5"/>
                </a:solidFill>
              </a:rPr>
              <a:t>var</a:t>
            </a:r>
            <a:r>
              <a:rPr lang="fr-FR" dirty="0" smtClean="0"/>
              <a:t> </a:t>
            </a:r>
            <a:r>
              <a:rPr lang="fr-FR" dirty="0" err="1" smtClean="0"/>
              <a:t>mafonction</a:t>
            </a:r>
            <a:r>
              <a:rPr lang="fr-FR" dirty="0" smtClean="0"/>
              <a:t> = </a:t>
            </a:r>
            <a:r>
              <a:rPr lang="fr-FR" i="1" dirty="0" err="1" smtClean="0">
                <a:solidFill>
                  <a:schemeClr val="accent5"/>
                </a:solidFill>
              </a:rPr>
              <a:t>function</a:t>
            </a:r>
            <a:r>
              <a:rPr lang="fr-FR" dirty="0" smtClean="0"/>
              <a:t> (){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// instructions</a:t>
            </a:r>
          </a:p>
          <a:p>
            <a:pPr marL="0" indent="0">
              <a:buNone/>
            </a:pPr>
            <a:r>
              <a:rPr lang="fr-FR" dirty="0" smtClean="0"/>
              <a:t> }</a:t>
            </a:r>
          </a:p>
          <a:p>
            <a:pPr marL="0" indent="0">
              <a:buNone/>
            </a:pP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// exemple de variables dont le type vaut «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object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 » :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</a:rPr>
              <a:t>v</a:t>
            </a:r>
            <a:r>
              <a:rPr lang="fr-FR" dirty="0" smtClean="0">
                <a:solidFill>
                  <a:schemeClr val="accent5"/>
                </a:solidFill>
              </a:rPr>
              <a:t>ar</a:t>
            </a:r>
            <a:r>
              <a:rPr lang="fr-FR" dirty="0" smtClean="0"/>
              <a:t> mon_objet1 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[‘Jean’ 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’Alphonse’</a:t>
            </a:r>
            <a:r>
              <a:rPr lang="fr-FR" dirty="0" smtClean="0"/>
              <a:t>];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5"/>
                </a:solidFill>
              </a:rPr>
              <a:t>var</a:t>
            </a:r>
            <a:r>
              <a:rPr lang="fr-FR" dirty="0" smtClean="0"/>
              <a:t> mon_objet2 = {nom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‘Jean’</a:t>
            </a:r>
            <a:r>
              <a:rPr lang="fr-FR" dirty="0" smtClean="0"/>
              <a:t> , </a:t>
            </a:r>
            <a:r>
              <a:rPr lang="fr-FR" dirty="0" err="1" smtClean="0"/>
              <a:t>prenom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Valjean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fr-FR" dirty="0" smtClean="0"/>
              <a:t>};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8936" y="6172199"/>
            <a:ext cx="83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DON’T PANIC, les fonctions et objets seront abordés plus loin </a:t>
            </a:r>
            <a:r>
              <a:rPr lang="fr-FR" sz="2400" dirty="0" smtClean="0">
                <a:sym typeface="Wingdings" panose="05000000000000000000" pitchFamily="2" charset="2"/>
              </a:rPr>
              <a:t>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423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le type d’une variable avec </a:t>
            </a:r>
            <a:r>
              <a:rPr lang="fr-F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typeof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dirty="0" smtClean="0"/>
              <a:t> </a:t>
            </a:r>
            <a:r>
              <a:rPr lang="fr-FR" dirty="0" err="1" smtClean="0"/>
              <a:t>myVar</a:t>
            </a:r>
            <a:r>
              <a:rPr lang="fr-FR" dirty="0" smtClean="0"/>
              <a:t> </a:t>
            </a:r>
            <a:r>
              <a:rPr lang="fr-FR" dirty="0" smtClean="0"/>
              <a:t>= </a:t>
            </a:r>
            <a:r>
              <a:rPr lang="fr-FR" dirty="0" smtClean="0">
                <a:solidFill>
                  <a:srgbClr val="FF0000"/>
                </a:solidFill>
              </a:rPr>
              <a:t>5</a:t>
            </a:r>
            <a:r>
              <a:rPr lang="fr-FR" dirty="0" smtClean="0"/>
              <a:t>; </a:t>
            </a:r>
          </a:p>
          <a:p>
            <a:pPr marL="0" indent="0">
              <a:buNone/>
            </a:pPr>
            <a:r>
              <a:rPr lang="fr-FR" dirty="0" err="1"/>
              <a:t>a</a:t>
            </a:r>
            <a:r>
              <a:rPr lang="fr-FR" dirty="0" err="1" smtClean="0"/>
              <a:t>lert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typeof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/>
              <a:t>Myvar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// affiche « 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 »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</a:t>
            </a:r>
            <a:r>
              <a:rPr lang="fr-FR" dirty="0" err="1" smtClean="0"/>
              <a:t>myVar</a:t>
            </a:r>
            <a:r>
              <a:rPr lang="fr-FR" dirty="0" smtClean="0"/>
              <a:t> 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‘test’</a:t>
            </a:r>
            <a:r>
              <a:rPr lang="fr-FR" dirty="0" smtClean="0"/>
              <a:t>; 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typeof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/>
              <a:t>Myvar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// affiche « string »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</a:t>
            </a:r>
            <a:r>
              <a:rPr lang="fr-FR" dirty="0" err="1" smtClean="0"/>
              <a:t>m</a:t>
            </a:r>
            <a:r>
              <a:rPr lang="fr-FR" dirty="0" err="1" smtClean="0"/>
              <a:t>yVar</a:t>
            </a:r>
            <a:r>
              <a:rPr lang="fr-FR" dirty="0" smtClean="0"/>
              <a:t> 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true</a:t>
            </a:r>
            <a:r>
              <a:rPr lang="fr-FR" dirty="0" smtClean="0"/>
              <a:t>; 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typeof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 smtClean="0"/>
              <a:t>Myvar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// affiche « 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boolean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 »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6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Convertir le type d’une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dirty="0" smtClean="0"/>
              <a:t> chiffre1 = prompt(‘Entrer un chiffre’); 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dirty="0" smtClean="0"/>
              <a:t> chiffre2 = prompt(‘Entrer un 2</a:t>
            </a:r>
            <a:r>
              <a:rPr lang="fr-FR" baseline="30000" dirty="0" smtClean="0"/>
              <a:t>ème</a:t>
            </a:r>
            <a:r>
              <a:rPr lang="fr-FR" dirty="0" smtClean="0"/>
              <a:t> chiffre’);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// on suppose que l’utilisateur 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entre 5 et ensuite 6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i="1" dirty="0">
                <a:solidFill>
                  <a:schemeClr val="accent5"/>
                </a:solidFill>
              </a:rPr>
              <a:t>v</a:t>
            </a:r>
            <a:r>
              <a:rPr lang="fr-FR" i="1" dirty="0" smtClean="0">
                <a:solidFill>
                  <a:schemeClr val="accent5"/>
                </a:solidFill>
              </a:rPr>
              <a:t>ar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 = chiffre1 + chiffre2;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result</a:t>
            </a:r>
            <a:r>
              <a:rPr lang="fr-FR" dirty="0" smtClean="0"/>
              <a:t>);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56 et non 11 car les variables « chiffre1 » et « chiffre2 » dont les valeurs ont été assignées via prompt() sont par défaut considérées comme de type « string ».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La solution pour y remédier: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fr-FR" dirty="0" smtClean="0"/>
              <a:t>(first) +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fr-FR" dirty="0" smtClean="0"/>
              <a:t>(second);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result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enfin 11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0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operateurs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69027"/>
            <a:ext cx="10515600" cy="511232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L’opérateur « + »</a:t>
            </a:r>
          </a:p>
          <a:p>
            <a:pPr marL="0" indent="0">
              <a:buNone/>
            </a:pPr>
            <a:r>
              <a:rPr lang="fr-FR" sz="2400" dirty="0" smtClean="0"/>
              <a:t>Permet d’additionner 2 valeurs numériques ou de mettre bout-à-bout plusieurs variables.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400" dirty="0" smtClean="0"/>
              <a:t> v1 = </a:t>
            </a:r>
            <a:r>
              <a:rPr lang="fr-FR" sz="2400" dirty="0" smtClean="0">
                <a:solidFill>
                  <a:srgbClr val="FF0000"/>
                </a:solidFill>
              </a:rPr>
              <a:t>5</a:t>
            </a:r>
            <a:r>
              <a:rPr lang="fr-FR" sz="2400" dirty="0" smtClean="0"/>
              <a:t> , v2 = </a:t>
            </a:r>
            <a:r>
              <a:rPr lang="fr-FR" sz="2400" dirty="0" smtClean="0">
                <a:solidFill>
                  <a:srgbClr val="FF0000"/>
                </a:solidFill>
              </a:rPr>
              <a:t>10</a:t>
            </a:r>
            <a:r>
              <a:rPr lang="fr-FR" sz="2400" dirty="0" smtClean="0"/>
              <a:t> , v3 =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‘un texte’</a:t>
            </a:r>
            <a:r>
              <a:rPr lang="fr-FR" sz="2400" dirty="0"/>
              <a:t>;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2400" dirty="0" smtClean="0"/>
              <a:t> somme = v1 + v2 ; 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// vaut 15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400" dirty="0" smtClean="0"/>
              <a:t> somme2 = v1 + v3 + v2;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// vaut « 5 un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</a:rPr>
              <a:t>text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 10 »</a:t>
            </a:r>
          </a:p>
          <a:p>
            <a:pPr marL="0" indent="0">
              <a:buNone/>
            </a:pPr>
            <a:endParaRPr lang="fr-FR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/>
              <a:t>Opérateurs « - », « * » « / » :</a:t>
            </a:r>
          </a:p>
          <a:p>
            <a:pPr marL="0" indent="0">
              <a:buNone/>
            </a:pPr>
            <a:r>
              <a:rPr lang="fr-FR" sz="2400" dirty="0" smtClean="0"/>
              <a:t>Permet de faire des soustractions, multiplications et divisions sur des variables de type « </a:t>
            </a:r>
            <a:r>
              <a:rPr lang="fr-FR" sz="2400" dirty="0" err="1" smtClean="0"/>
              <a:t>number</a:t>
            </a:r>
            <a:r>
              <a:rPr lang="fr-FR" sz="2400" dirty="0" smtClean="0"/>
              <a:t> ».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400" dirty="0" smtClean="0"/>
              <a:t> v1 = 5 , v2 = 3 , v3 = 10;</a:t>
            </a:r>
          </a:p>
          <a:p>
            <a:pPr marL="0" indent="0">
              <a:buNone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2400" dirty="0" smtClean="0"/>
              <a:t> </a:t>
            </a:r>
            <a:r>
              <a:rPr lang="fr-FR" sz="2400" dirty="0" err="1" smtClean="0"/>
              <a:t>operation</a:t>
            </a:r>
            <a:r>
              <a:rPr lang="fr-FR" sz="2400" dirty="0" smtClean="0"/>
              <a:t> = ((v1 - v2) * v3) / v1; </a:t>
            </a:r>
            <a:r>
              <a:rPr lang="fr-FR" sz="2400" dirty="0" smtClean="0">
                <a:solidFill>
                  <a:schemeClr val="bg2">
                    <a:lumMod val="75000"/>
                  </a:schemeClr>
                </a:solidFill>
              </a:rPr>
              <a:t>// vaut 4.  Détail : ((5 - 3) x10) / 5) = 4</a:t>
            </a:r>
            <a:endParaRPr lang="fr-F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6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operateurs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472333"/>
            <a:ext cx="10997045" cy="5240193"/>
          </a:xfrm>
        </p:spPr>
        <p:txBody>
          <a:bodyPr>
            <a:normAutofit/>
          </a:bodyPr>
          <a:lstStyle/>
          <a:p>
            <a:r>
              <a:rPr lang="fr-FR" dirty="0" smtClean="0"/>
              <a:t>«  % » (modulo)</a:t>
            </a:r>
          </a:p>
          <a:p>
            <a:pPr marL="0" indent="0">
              <a:buNone/>
            </a:pPr>
            <a:r>
              <a:rPr lang="fr-FR" sz="2400" dirty="0" smtClean="0"/>
              <a:t>Affiche le reste d’une division.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400" dirty="0" smtClean="0"/>
              <a:t> </a:t>
            </a:r>
            <a:r>
              <a:rPr lang="fr-FR" sz="2400" dirty="0" err="1" smtClean="0"/>
              <a:t>mon_modulo</a:t>
            </a:r>
            <a:r>
              <a:rPr lang="fr-FR" sz="2400" dirty="0" smtClean="0"/>
              <a:t> = </a:t>
            </a:r>
            <a:r>
              <a:rPr lang="fr-FR" sz="2400" dirty="0" smtClean="0">
                <a:solidFill>
                  <a:srgbClr val="FF0000"/>
                </a:solidFill>
              </a:rPr>
              <a:t>11</a:t>
            </a:r>
            <a:r>
              <a:rPr lang="fr-FR" sz="2400" dirty="0" smtClean="0"/>
              <a:t> % </a:t>
            </a:r>
            <a:r>
              <a:rPr lang="fr-FR" sz="24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</a:rPr>
              <a:t>mon_modulo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vaut </a:t>
            </a:r>
            <a:r>
              <a:rPr lang="fr-FR" sz="2400" b="1" u="sng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 car 11 = 5x2 + </a:t>
            </a:r>
            <a:r>
              <a:rPr lang="fr-FR" sz="2400" b="1" u="sng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fr-FR" dirty="0" smtClean="0"/>
              <a:t>« +=»</a:t>
            </a:r>
          </a:p>
          <a:p>
            <a:pPr marL="0" indent="0">
              <a:buNone/>
            </a:pPr>
            <a:r>
              <a:rPr lang="fr-FR" dirty="0" smtClean="0"/>
              <a:t>Prend la valeur de la variable déclarée et lui </a:t>
            </a:r>
            <a:r>
              <a:rPr lang="fr-FR" dirty="0" smtClean="0"/>
              <a:t>ajouter </a:t>
            </a:r>
            <a:r>
              <a:rPr lang="fr-FR" dirty="0" smtClean="0"/>
              <a:t>la nouvelle valeur assignée :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400" dirty="0" smtClean="0"/>
              <a:t> v1 = </a:t>
            </a:r>
            <a:r>
              <a:rPr lang="fr-FR" sz="2400" dirty="0" smtClean="0">
                <a:solidFill>
                  <a:srgbClr val="FF0000"/>
                </a:solidFill>
              </a:rPr>
              <a:t>10</a:t>
            </a:r>
            <a:r>
              <a:rPr lang="fr-FR" sz="2400" dirty="0" smtClean="0"/>
              <a:t>  , v2 =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‘Du texte’ </a:t>
            </a:r>
            <a:r>
              <a:rPr lang="fr-FR" sz="2400" dirty="0" smtClean="0"/>
              <a:t>;</a:t>
            </a:r>
          </a:p>
          <a:p>
            <a:pPr marL="0" indent="0">
              <a:buNone/>
            </a:pPr>
            <a:r>
              <a:rPr lang="fr-FR" sz="2400" dirty="0" smtClean="0"/>
              <a:t>v1 += </a:t>
            </a:r>
            <a:r>
              <a:rPr lang="fr-FR" sz="2400" dirty="0" smtClean="0">
                <a:solidFill>
                  <a:srgbClr val="FF0000"/>
                </a:solidFill>
              </a:rPr>
              <a:t>5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// v1 vaut à présent 15 car 10 + 5 = 15</a:t>
            </a:r>
          </a:p>
          <a:p>
            <a:pPr marL="0" indent="0">
              <a:buNone/>
            </a:pPr>
            <a:r>
              <a:rPr lang="fr-FR" sz="2400" dirty="0" smtClean="0"/>
              <a:t>v2 += 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</a:rPr>
              <a:t>‘encore plus long’ </a:t>
            </a:r>
            <a:r>
              <a:rPr lang="fr-FR" sz="2400" dirty="0" smtClean="0"/>
              <a:t>;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// v2 vaut « Du texte encore plus long »</a:t>
            </a:r>
          </a:p>
          <a:p>
            <a:r>
              <a:rPr lang="fr-FR" dirty="0" smtClean="0"/>
              <a:t>«-=» « *=» « /=» «%=» :</a:t>
            </a:r>
          </a:p>
          <a:p>
            <a:pPr marL="0" indent="0">
              <a:buNone/>
            </a:pPr>
            <a:r>
              <a:rPr lang="fr-FR" sz="2400" dirty="0" smtClean="0"/>
              <a:t>Fonctionne de la même manière que += mais </a:t>
            </a:r>
            <a:r>
              <a:rPr lang="fr-FR" sz="2400" u="sng" dirty="0" smtClean="0"/>
              <a:t>que sur des valeurs de type « </a:t>
            </a:r>
            <a:r>
              <a:rPr lang="fr-FR" sz="2400" u="sng" dirty="0" err="1" smtClean="0"/>
              <a:t>number</a:t>
            </a:r>
            <a:r>
              <a:rPr lang="fr-FR" sz="2400" u="sng" dirty="0" smtClean="0"/>
              <a:t> »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CONCATENATION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v1 =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‘bonjour'</a:t>
            </a:r>
            <a:r>
              <a:rPr lang="fr-FR" dirty="0" smtClean="0"/>
              <a:t>, v2 =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‘bonsoir'</a:t>
            </a:r>
            <a:r>
              <a:rPr lang="fr-FR" dirty="0" smtClean="0"/>
              <a:t>, </a:t>
            </a:r>
            <a:r>
              <a:rPr lang="fr-FR" dirty="0" err="1" smtClean="0"/>
              <a:t>result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'Bien le '</a:t>
            </a:r>
            <a:r>
              <a:rPr lang="fr-FR" dirty="0" smtClean="0"/>
              <a:t>+v1 +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', bien le '</a:t>
            </a:r>
            <a:r>
              <a:rPr lang="fr-FR" dirty="0" smtClean="0"/>
              <a:t>+ v2+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 !'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result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: « Bien le bonjour, bien le bonsoir ! »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dirty="0" smtClean="0"/>
              <a:t> result2 = v1+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fr-FR" dirty="0" smtClean="0"/>
              <a:t>+v2; 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(result2);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: « Bonjour et bonsoir»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9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conditions </a:t>
            </a:r>
            <a:r>
              <a:rPr lang="fr-FR" i="1" dirty="0" smtClean="0">
                <a:solidFill>
                  <a:schemeClr val="accent5"/>
                </a:solidFill>
              </a:rPr>
              <a:t>if</a:t>
            </a:r>
            <a:r>
              <a:rPr lang="fr-FR" dirty="0" smtClean="0"/>
              <a:t>, 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elseif</a:t>
            </a:r>
            <a:r>
              <a:rPr lang="fr-FR" dirty="0" smtClean="0"/>
              <a:t> et </a:t>
            </a:r>
            <a:r>
              <a:rPr lang="fr-FR" i="1" dirty="0" err="1" smtClean="0">
                <a:solidFill>
                  <a:schemeClr val="accent5"/>
                </a:solidFill>
              </a:rPr>
              <a:t>else</a:t>
            </a:r>
            <a:endParaRPr lang="fr-FR" i="1" dirty="0">
              <a:solidFill>
                <a:schemeClr val="accent5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i="1" dirty="0" smtClean="0">
                <a:solidFill>
                  <a:schemeClr val="accent5"/>
                </a:solidFill>
              </a:rPr>
              <a:t>If </a:t>
            </a:r>
            <a:r>
              <a:rPr lang="fr-FR" dirty="0" smtClean="0"/>
              <a:t>(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</a:rPr>
              <a:t>Mettre une condition #1</a:t>
            </a:r>
            <a:r>
              <a:rPr lang="fr-FR" dirty="0" smtClean="0"/>
              <a:t>) {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Exécuter du code si condition#1 est respectée…  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i="1" dirty="0" err="1" smtClean="0">
                <a:solidFill>
                  <a:schemeClr val="accent5"/>
                </a:solidFill>
              </a:rPr>
              <a:t>elseif</a:t>
            </a:r>
            <a:r>
              <a:rPr lang="fr-FR" i="1" dirty="0" smtClean="0">
                <a:solidFill>
                  <a:schemeClr val="accent5"/>
                </a:solidFill>
              </a:rPr>
              <a:t> 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Mettre une autre condition #2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{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Code qui s’exécute si la condition#1 n’est pas respectée </a:t>
            </a:r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</a:rPr>
              <a:t>mais si la condition #2 est respectée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lse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/>
              <a:t> 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Code qui s’exécute si condition#1  et condition#1  ne sont pas respectées…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200" y="5418667"/>
            <a:ext cx="740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Remarque : </a:t>
            </a:r>
            <a:r>
              <a:rPr lang="fr-FR" dirty="0" err="1" smtClean="0"/>
              <a:t>elseif</a:t>
            </a:r>
            <a:r>
              <a:rPr lang="fr-FR" dirty="0" smtClean="0"/>
              <a:t> et </a:t>
            </a:r>
            <a:r>
              <a:rPr lang="fr-FR" dirty="0" err="1" smtClean="0"/>
              <a:t>else</a:t>
            </a:r>
            <a:r>
              <a:rPr lang="fr-FR" dirty="0" smtClean="0"/>
              <a:t> sont optionnels. Vous pouvez aussi mettre une infinité de « </a:t>
            </a:r>
            <a:r>
              <a:rPr lang="fr-FR" dirty="0" err="1" smtClean="0"/>
              <a:t>elseif</a:t>
            </a:r>
            <a:r>
              <a:rPr lang="fr-FR" dirty="0" smtClean="0"/>
              <a:t> » mais un seul « </a:t>
            </a:r>
            <a:r>
              <a:rPr lang="fr-FR" dirty="0" err="1" smtClean="0"/>
              <a:t>else</a:t>
            </a:r>
            <a:r>
              <a:rPr lang="fr-FR" dirty="0" smtClean="0"/>
              <a:t> » à la suite d’une condition en « if »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2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9533"/>
            <a:ext cx="10515600" cy="1325563"/>
          </a:xfrm>
        </p:spPr>
        <p:txBody>
          <a:bodyPr/>
          <a:lstStyle/>
          <a:p>
            <a:r>
              <a:rPr lang="fr-FR" dirty="0" smtClean="0"/>
              <a:t>Opérateurs de comparaison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61" y="1505096"/>
            <a:ext cx="2495550" cy="3048000"/>
          </a:xfrm>
        </p:spPr>
      </p:pic>
      <p:sp>
        <p:nvSpPr>
          <p:cNvPr id="7" name="ZoneTexte 6"/>
          <p:cNvSpPr txBox="1"/>
          <p:nvPr/>
        </p:nvSpPr>
        <p:spPr>
          <a:xfrm>
            <a:off x="838200" y="1337397"/>
            <a:ext cx="7554191" cy="61863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fr-FR" i="1" dirty="0" smtClean="0">
                <a:solidFill>
                  <a:schemeClr val="accent5">
                    <a:lumMod val="75000"/>
                  </a:schemeClr>
                </a:solidFill>
              </a:rPr>
              <a:t>ar</a:t>
            </a:r>
            <a:r>
              <a:rPr lang="fr-FR" dirty="0" smtClean="0"/>
              <a:t> </a:t>
            </a:r>
            <a:r>
              <a:rPr lang="fr-FR" dirty="0" err="1" smtClean="0"/>
              <a:t>mavariable</a:t>
            </a:r>
            <a:r>
              <a:rPr lang="fr-FR" dirty="0" smtClean="0"/>
              <a:t> = </a:t>
            </a:r>
            <a:r>
              <a:rPr lang="fr-FR" i="1" dirty="0" err="1" smtClean="0">
                <a:solidFill>
                  <a:schemeClr val="accent5"/>
                </a:solidFill>
              </a:rPr>
              <a:t>true</a:t>
            </a:r>
            <a:r>
              <a:rPr lang="fr-FR" dirty="0" smtClean="0"/>
              <a:t>;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Cela équivaut à écrire « var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mavariable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= 1; »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L’exemple ci dessous affichera « Bien égale à 1 » :</a:t>
            </a:r>
          </a:p>
          <a:p>
            <a:r>
              <a:rPr lang="fr-FR" i="1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fr-FR" dirty="0" smtClean="0"/>
              <a:t>(</a:t>
            </a:r>
            <a:r>
              <a:rPr lang="fr-FR" dirty="0" err="1" smtClean="0"/>
              <a:t>mavariable</a:t>
            </a:r>
            <a:r>
              <a:rPr lang="fr-FR" dirty="0" smtClean="0"/>
              <a:t> == </a:t>
            </a:r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) {</a:t>
            </a:r>
          </a:p>
          <a:p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‘Bien égal à 1’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 }</a:t>
            </a:r>
          </a:p>
          <a:p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lse</a:t>
            </a:r>
            <a:r>
              <a:rPr lang="fr-FR" dirty="0" smtClean="0"/>
              <a:t> { </a:t>
            </a:r>
          </a:p>
          <a:p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‘Pas égale à 1’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L’exemple si dessous affichera « Pas égale à 1 » :</a:t>
            </a:r>
          </a:p>
          <a:p>
            <a:r>
              <a:rPr lang="fr-FR" i="1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fr-FR" dirty="0" smtClean="0"/>
              <a:t>(</a:t>
            </a:r>
            <a:r>
              <a:rPr lang="fr-FR" dirty="0" err="1" smtClean="0"/>
              <a:t>mavariable</a:t>
            </a:r>
            <a:r>
              <a:rPr lang="fr-FR" dirty="0" smtClean="0"/>
              <a:t> ===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'1'</a:t>
            </a:r>
            <a:r>
              <a:rPr lang="fr-FR" dirty="0" smtClean="0"/>
              <a:t>) {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// ici ’10’ est considéré comme une chaîne de caractère et non un entier à cause des apostrophes ‘’</a:t>
            </a:r>
          </a:p>
          <a:p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‘Bien égal à 1’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 }</a:t>
            </a:r>
          </a:p>
          <a:p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fr-FR" dirty="0" smtClean="0"/>
              <a:t> { </a:t>
            </a:r>
          </a:p>
          <a:p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‘Pas égale à 1’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798127" y="2103365"/>
            <a:ext cx="32004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798560" y="3028574"/>
            <a:ext cx="3199534" cy="1257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1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logiques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96" y="2421777"/>
            <a:ext cx="4719804" cy="2012205"/>
          </a:xfrm>
        </p:spPr>
      </p:pic>
      <p:sp>
        <p:nvSpPr>
          <p:cNvPr id="7" name="ZoneTexte 6"/>
          <p:cNvSpPr txBox="1"/>
          <p:nvPr/>
        </p:nvSpPr>
        <p:spPr>
          <a:xfrm>
            <a:off x="838200" y="2242149"/>
            <a:ext cx="79005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000" dirty="0" smtClean="0"/>
              <a:t> v1 = </a:t>
            </a:r>
            <a:r>
              <a:rPr lang="fr-FR" sz="2000" dirty="0" smtClean="0">
                <a:solidFill>
                  <a:srgbClr val="FF0000"/>
                </a:solidFill>
              </a:rPr>
              <a:t>20</a:t>
            </a:r>
            <a:r>
              <a:rPr lang="fr-FR" sz="2000" dirty="0" smtClean="0"/>
              <a:t> , v2 =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fr-FR" sz="2000" dirty="0" smtClean="0"/>
              <a:t> ; </a:t>
            </a:r>
          </a:p>
          <a:p>
            <a:endParaRPr lang="fr-FR" sz="2000" dirty="0"/>
          </a:p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fr-FR" sz="2000" dirty="0" smtClean="0"/>
              <a:t>( v1 &gt; </a:t>
            </a:r>
            <a:r>
              <a:rPr lang="fr-FR" sz="2000" dirty="0" smtClean="0">
                <a:solidFill>
                  <a:srgbClr val="FF0000"/>
                </a:solidFill>
              </a:rPr>
              <a:t>10</a:t>
            </a:r>
            <a:r>
              <a:rPr lang="fr-FR" sz="2000" dirty="0" smtClean="0"/>
              <a:t> &amp;&amp; v1 &lt; </a:t>
            </a:r>
            <a:r>
              <a:rPr lang="fr-FR" sz="2000" dirty="0" smtClean="0">
                <a:solidFill>
                  <a:srgbClr val="FF0000"/>
                </a:solidFill>
              </a:rPr>
              <a:t>30</a:t>
            </a:r>
            <a:r>
              <a:rPr lang="fr-FR" sz="2000" dirty="0" smtClean="0"/>
              <a:t>) </a:t>
            </a:r>
            <a:r>
              <a:rPr lang="fr-FR" sz="2000" dirty="0" err="1" smtClean="0"/>
              <a:t>alert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‘OK’</a:t>
            </a:r>
            <a:r>
              <a:rPr lang="fr-FR" sz="2000" dirty="0" smtClean="0"/>
              <a:t>); 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</a:rPr>
              <a:t>// affichera OK</a:t>
            </a:r>
          </a:p>
          <a:p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fr-FR" sz="2000" dirty="0" smtClean="0"/>
              <a:t>(v1 == </a:t>
            </a:r>
            <a:r>
              <a:rPr lang="fr-FR" sz="2000" dirty="0" smtClean="0">
                <a:solidFill>
                  <a:srgbClr val="FF0000"/>
                </a:solidFill>
              </a:rPr>
              <a:t>10</a:t>
            </a:r>
            <a:r>
              <a:rPr lang="fr-FR" sz="2000" dirty="0" smtClean="0"/>
              <a:t> || v2 ==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fr-FR" sz="2000" dirty="0" smtClean="0"/>
              <a:t>) </a:t>
            </a:r>
            <a:r>
              <a:rPr lang="fr-FR" sz="2000" dirty="0" err="1" smtClean="0"/>
              <a:t>alert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‘OK’</a:t>
            </a:r>
            <a:r>
              <a:rPr lang="fr-FR" sz="2000" dirty="0" smtClean="0"/>
              <a:t>); 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</a:rPr>
              <a:t>// affichera OK</a:t>
            </a:r>
          </a:p>
          <a:p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fr-FR" sz="2000" dirty="0" smtClean="0"/>
              <a:t>(!v2) </a:t>
            </a:r>
            <a:r>
              <a:rPr lang="fr-FR" sz="2000" dirty="0" err="1" smtClean="0"/>
              <a:t>alert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‘OK’</a:t>
            </a:r>
            <a:r>
              <a:rPr lang="fr-FR" sz="2000" dirty="0" smtClean="0"/>
              <a:t>); 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</a:rPr>
              <a:t>// affichera OK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235679" y="3054927"/>
            <a:ext cx="1236518" cy="93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428509" y="3653147"/>
            <a:ext cx="1125682" cy="46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4502728" y="4218709"/>
            <a:ext cx="2969469" cy="59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7943"/>
            <a:ext cx="10515600" cy="1325563"/>
          </a:xfrm>
        </p:spPr>
        <p:txBody>
          <a:bodyPr/>
          <a:lstStyle/>
          <a:p>
            <a:r>
              <a:rPr lang="fr-FR" dirty="0" smtClean="0"/>
              <a:t>Où écrire du code </a:t>
            </a:r>
            <a:r>
              <a:rPr lang="fr-FR" dirty="0" err="1" smtClean="0"/>
              <a:t>javascript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7252"/>
            <a:ext cx="10515600" cy="4886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/>
              <a:t>&lt;!DOCTYPE html&gt;</a:t>
            </a:r>
          </a:p>
          <a:p>
            <a:pPr marL="0" indent="0">
              <a:buNone/>
            </a:pPr>
            <a:r>
              <a:rPr lang="fr-FR" sz="2000" dirty="0" smtClean="0"/>
              <a:t>&lt;html&gt;</a:t>
            </a:r>
          </a:p>
          <a:p>
            <a:pPr marL="0" indent="0">
              <a:buNone/>
            </a:pPr>
            <a:r>
              <a:rPr lang="fr-FR" sz="2000" dirty="0" smtClean="0"/>
              <a:t>&lt;body&gt;</a:t>
            </a:r>
          </a:p>
          <a:p>
            <a:pPr marL="0" indent="0">
              <a:buNone/>
            </a:pPr>
            <a:r>
              <a:rPr lang="fr-FR" sz="2000" dirty="0" smtClean="0"/>
              <a:t>&lt;h1&gt;Hello world!&lt;/h1&gt;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! Soit dans un fichier </a:t>
            </a:r>
            <a:r>
              <a:rPr lang="fr-FR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externe : </a:t>
            </a:r>
            <a:endParaRPr lang="fr-FR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&lt;script 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="monfichier</a:t>
            </a:r>
            <a:r>
              <a:rPr lang="fr-FR" sz="2000" b="1" dirty="0" smtClean="0">
                <a:solidFill>
                  <a:schemeClr val="accent1"/>
                </a:solidFill>
                <a:latin typeface="Arial Unicode MS" panose="020B0604020202020204" pitchFamily="34" charset="-128"/>
              </a:rPr>
              <a:t>.js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" type="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javascript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 Unicode MS" panose="020B0604020202020204" pitchFamily="34" charset="-128"/>
              </a:rPr>
              <a:t>"&gt;&lt;/script&gt;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! Soit directement entre les balises &lt;script&gt;&lt;/script&gt; </a:t>
            </a:r>
            <a:endParaRPr lang="fr-FR" sz="2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chemeClr val="accent1"/>
                </a:solidFill>
              </a:rPr>
              <a:t>&lt;script type="</a:t>
            </a:r>
            <a:r>
              <a:rPr lang="fr-FR" sz="2000" b="1" dirty="0" err="1" smtClean="0">
                <a:solidFill>
                  <a:schemeClr val="accent1"/>
                </a:solidFill>
              </a:rPr>
              <a:t>text</a:t>
            </a:r>
            <a:r>
              <a:rPr lang="fr-FR" sz="2000" b="1" dirty="0" smtClean="0">
                <a:solidFill>
                  <a:schemeClr val="accent1"/>
                </a:solidFill>
              </a:rPr>
              <a:t>/</a:t>
            </a:r>
            <a:r>
              <a:rPr lang="fr-FR" sz="2000" b="1" dirty="0" err="1" smtClean="0">
                <a:solidFill>
                  <a:schemeClr val="accent1"/>
                </a:solidFill>
              </a:rPr>
              <a:t>javascript</a:t>
            </a:r>
            <a:r>
              <a:rPr lang="fr-FR" sz="2000" b="1" dirty="0" smtClean="0">
                <a:solidFill>
                  <a:schemeClr val="accent1"/>
                </a:solidFill>
              </a:rPr>
              <a:t>"&gt;</a:t>
            </a:r>
          </a:p>
          <a:p>
            <a:pPr marL="0" indent="0">
              <a:buNone/>
            </a:pPr>
            <a:r>
              <a:rPr lang="fr-FR" sz="2000" b="1" dirty="0" err="1" smtClean="0"/>
              <a:t>Alert</a:t>
            </a:r>
            <a:r>
              <a:rPr lang="fr-FR" sz="2000" b="1" dirty="0" smtClean="0"/>
              <a:t>(‘Hello world !’);</a:t>
            </a:r>
            <a:endParaRPr lang="fr-FR" sz="2000" b="1" dirty="0" smtClean="0"/>
          </a:p>
          <a:p>
            <a:pPr marL="0" indent="0">
              <a:buNone/>
            </a:pPr>
            <a:r>
              <a:rPr lang="fr-FR" sz="2000" b="1" dirty="0" smtClean="0"/>
              <a:t>// mettre tout votre code JS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chemeClr val="accent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fr-FR" sz="2000" dirty="0" smtClean="0"/>
              <a:t>&lt;/body&gt;</a:t>
            </a:r>
          </a:p>
          <a:p>
            <a:pPr marL="0" indent="0">
              <a:buNone/>
            </a:pPr>
            <a:r>
              <a:rPr lang="fr-FR" sz="2000" dirty="0" smtClean="0"/>
              <a:t>&lt;/html&gt;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3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636" y="365125"/>
            <a:ext cx="10515600" cy="1325563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boucles #1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289"/>
            <a:ext cx="10515600" cy="47726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La boucle </a:t>
            </a:r>
            <a:r>
              <a:rPr lang="fr-FR" b="1" u="sng" dirty="0" err="1" smtClean="0"/>
              <a:t>While</a:t>
            </a:r>
            <a:r>
              <a:rPr lang="fr-FR" b="1" u="sng" dirty="0" smtClean="0"/>
              <a:t> :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chemeClr val="accent1"/>
                </a:solidFill>
              </a:rPr>
              <a:t>var</a:t>
            </a:r>
            <a:r>
              <a:rPr lang="fr-FR" dirty="0" smtClean="0"/>
              <a:t> v1;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// on déclarer la variable locale v1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while</a:t>
            </a:r>
            <a:r>
              <a:rPr lang="fr-FR" dirty="0" smtClean="0"/>
              <a:t> (v1 % </a:t>
            </a:r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!==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){</a:t>
            </a:r>
          </a:p>
          <a:p>
            <a:pPr marL="0" indent="0">
              <a:buNone/>
            </a:pPr>
            <a:r>
              <a:rPr lang="fr-FR" dirty="0" smtClean="0"/>
              <a:t>v1 = prompt(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'entrer un entier'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b="1" u="sng" dirty="0" smtClean="0"/>
              <a:t>Explication :</a:t>
            </a:r>
            <a:endParaRPr lang="fr-FR" b="1" u="sng" dirty="0"/>
          </a:p>
          <a:p>
            <a:pPr marL="0" indent="0">
              <a:buNone/>
            </a:pPr>
            <a:r>
              <a:rPr lang="fr-FR" dirty="0" smtClean="0"/>
              <a:t>Tant que </a:t>
            </a:r>
            <a:r>
              <a:rPr lang="fr-FR" b="1" i="1" u="sng" dirty="0" smtClean="0"/>
              <a:t>v1</a:t>
            </a:r>
            <a:r>
              <a:rPr lang="fr-FR" u="sng" dirty="0" smtClean="0"/>
              <a:t> n’est pas un nombre entier </a:t>
            </a:r>
            <a:r>
              <a:rPr lang="fr-FR" dirty="0" smtClean="0"/>
              <a:t>on redemande à l’utilisateur de renseigner </a:t>
            </a:r>
            <a:r>
              <a:rPr lang="fr-FR" b="1" i="1" dirty="0" smtClean="0"/>
              <a:t>v1</a:t>
            </a:r>
            <a:r>
              <a:rPr lang="fr-FR" dirty="0" smtClean="0"/>
              <a:t> via la boite de dialogue « prompt ».</a:t>
            </a:r>
          </a:p>
          <a:p>
            <a:pPr marL="0" indent="0">
              <a:buNone/>
            </a:pPr>
            <a:r>
              <a:rPr lang="fr-FR" dirty="0" smtClean="0"/>
              <a:t>Pour info : Le reste d’un entier divisé par 1 vaut toujours 0. Exemple : 10 % 1 = 0. C’est donc une bonne astuce pour vérifier si une variable est un nombre entier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4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96636" y="365125"/>
            <a:ext cx="10515600" cy="1325563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boucles #2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289"/>
            <a:ext cx="10515600" cy="50012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 smtClean="0"/>
              <a:t>La boucle For </a:t>
            </a:r>
            <a:r>
              <a:rPr lang="fr-FR" b="1" u="sng" dirty="0" smtClean="0"/>
              <a:t>#1:</a:t>
            </a:r>
            <a:endParaRPr lang="fr-FR" b="1" u="sng" dirty="0"/>
          </a:p>
          <a:p>
            <a:r>
              <a:rPr lang="fr-FR" b="1" u="sng" dirty="0" smtClean="0"/>
              <a:t>Structure de la boucle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for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FF0000"/>
                </a:solidFill>
              </a:rPr>
              <a:t>{bloc d’initialisation} </a:t>
            </a:r>
            <a:r>
              <a:rPr lang="fr-FR" dirty="0" smtClean="0"/>
              <a:t>;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{bloc de condition}</a:t>
            </a:r>
            <a:r>
              <a:rPr lang="fr-FR" dirty="0" smtClean="0"/>
              <a:t> ;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{bloc d’itération}</a:t>
            </a:r>
            <a:r>
              <a:rPr lang="fr-FR" dirty="0" smtClean="0"/>
              <a:t>){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code à exécuter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r>
              <a:rPr lang="fr-FR" b="1" u="sng" dirty="0" smtClean="0"/>
              <a:t>Exemple 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</a:rPr>
              <a:t>for</a:t>
            </a:r>
            <a:r>
              <a:rPr lang="fr-FR" dirty="0" smtClean="0"/>
              <a:t> (</a:t>
            </a:r>
            <a:r>
              <a:rPr lang="fr-FR" i="1" dirty="0" smtClean="0">
                <a:solidFill>
                  <a:schemeClr val="accent1"/>
                </a:solidFill>
              </a:rPr>
              <a:t>var</a:t>
            </a:r>
            <a:r>
              <a:rPr lang="fr-FR" dirty="0" smtClean="0"/>
              <a:t> i =</a:t>
            </a:r>
            <a:r>
              <a:rPr lang="fr-FR" dirty="0" smtClean="0">
                <a:solidFill>
                  <a:srgbClr val="FF0000"/>
                </a:solidFill>
              </a:rPr>
              <a:t> 1</a:t>
            </a:r>
            <a:r>
              <a:rPr lang="fr-FR" dirty="0" smtClean="0"/>
              <a:t>; i &lt; </a:t>
            </a:r>
            <a:r>
              <a:rPr lang="fr-FR" dirty="0" smtClean="0">
                <a:solidFill>
                  <a:srgbClr val="FF0000"/>
                </a:solidFill>
              </a:rPr>
              <a:t>5</a:t>
            </a:r>
            <a:r>
              <a:rPr lang="fr-FR" dirty="0" smtClean="0"/>
              <a:t>; i++) {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la variable </a:t>
            </a:r>
            <a:r>
              <a:rPr lang="fr-FR" b="1" i="1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s’incrémente de +1 à chaque exécution de la boucle. Une fois que i sera égal à 5 la condition i &lt; 5 ne sera plus respectée et la boucle cessera de s’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éxécuter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'Itération n°'</a:t>
            </a:r>
            <a:r>
              <a:rPr lang="fr-FR" dirty="0" smtClean="0"/>
              <a:t> + i);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la boucle va s’exécuter 5 fois et afficher successivement une alerte contenant « Itération n°1 » , « Itération n°2 » , etc. jusqu’à « Itération n°5 »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9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25860"/>
            <a:ext cx="1116537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u="sng" dirty="0"/>
              <a:t>La boucle </a:t>
            </a:r>
            <a:r>
              <a:rPr lang="fr-FR" b="1" u="sng" dirty="0" smtClean="0"/>
              <a:t>For (variante) :</a:t>
            </a:r>
            <a:endParaRPr lang="fr-FR" b="1" u="sng" dirty="0"/>
          </a:p>
          <a:p>
            <a:r>
              <a:rPr lang="fr-FR" b="1" u="sng" dirty="0" smtClean="0"/>
              <a:t>Exemple sur un tableau (</a:t>
            </a:r>
            <a:r>
              <a:rPr lang="fr-FR" b="1" u="sng" dirty="0" err="1" smtClean="0"/>
              <a:t>array</a:t>
            </a:r>
            <a:r>
              <a:rPr lang="fr-FR" b="1" u="sng" dirty="0" smtClean="0"/>
              <a:t>):</a:t>
            </a:r>
          </a:p>
          <a:p>
            <a:pPr marL="0" indent="0">
              <a:buNone/>
            </a:pPr>
            <a:r>
              <a:rPr lang="fr-FR" dirty="0"/>
              <a:t>v</a:t>
            </a:r>
            <a:r>
              <a:rPr lang="fr-FR" dirty="0" smtClean="0"/>
              <a:t>ar </a:t>
            </a:r>
            <a:r>
              <a:rPr lang="fr-FR" dirty="0" err="1" smtClean="0"/>
              <a:t>my_array</a:t>
            </a:r>
            <a:r>
              <a:rPr lang="fr-FR" dirty="0" smtClean="0"/>
              <a:t> = [‘</a:t>
            </a:r>
            <a:r>
              <a:rPr lang="fr-FR" dirty="0" err="1" smtClean="0"/>
              <a:t>john</a:t>
            </a:r>
            <a:r>
              <a:rPr lang="fr-FR" dirty="0" smtClean="0"/>
              <a:t>’, ‘</a:t>
            </a:r>
            <a:r>
              <a:rPr lang="fr-FR" dirty="0" err="1" smtClean="0"/>
              <a:t>sophie</a:t>
            </a:r>
            <a:r>
              <a:rPr lang="fr-FR" dirty="0" smtClean="0"/>
              <a:t>’,’thomas’];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for</a:t>
            </a:r>
            <a:r>
              <a:rPr lang="fr-FR" dirty="0"/>
              <a:t> (</a:t>
            </a:r>
            <a:r>
              <a:rPr lang="fr-FR" i="1" dirty="0">
                <a:solidFill>
                  <a:schemeClr val="accent1"/>
                </a:solidFill>
              </a:rPr>
              <a:t>var</a:t>
            </a:r>
            <a:r>
              <a:rPr lang="fr-FR" dirty="0"/>
              <a:t> </a:t>
            </a:r>
            <a:r>
              <a:rPr lang="fr-FR" dirty="0" smtClean="0"/>
              <a:t>id </a:t>
            </a:r>
            <a:r>
              <a:rPr lang="fr-FR" dirty="0" smtClean="0">
                <a:solidFill>
                  <a:schemeClr val="accent1"/>
                </a:solidFill>
              </a:rPr>
              <a:t>in</a:t>
            </a:r>
            <a:r>
              <a:rPr lang="fr-FR" dirty="0" smtClean="0"/>
              <a:t> </a:t>
            </a:r>
            <a:r>
              <a:rPr lang="fr-FR" dirty="0" err="1" smtClean="0"/>
              <a:t>my_array</a:t>
            </a:r>
            <a:r>
              <a:rPr lang="fr-FR" dirty="0" smtClean="0"/>
              <a:t> ) </a:t>
            </a:r>
            <a:r>
              <a:rPr lang="fr-FR" dirty="0"/>
              <a:t>{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// la variable </a:t>
            </a:r>
            <a:r>
              <a:rPr lang="fr-FR" b="1" i="1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 correspond à l’index soit 0,1 et 2 dans notre exemple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my_array</a:t>
            </a:r>
            <a:r>
              <a:rPr lang="fr-FR" dirty="0" smtClean="0"/>
              <a:t>[id]);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affiche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john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puis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sophie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puis thomas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 smtClean="0"/>
              <a:t>Exemple sur un </a:t>
            </a:r>
            <a:r>
              <a:rPr lang="fr-FR" b="1" u="sng" dirty="0" err="1" smtClean="0"/>
              <a:t>object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litéral</a:t>
            </a:r>
            <a:r>
              <a:rPr lang="fr-FR" b="1" u="sng" dirty="0" smtClean="0"/>
              <a:t>  :</a:t>
            </a:r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my_object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{ ‘</a:t>
            </a:r>
            <a:r>
              <a:rPr lang="fr-FR" dirty="0" err="1" smtClean="0"/>
              <a:t>prenom</a:t>
            </a:r>
            <a:r>
              <a:rPr lang="fr-FR" dirty="0" smtClean="0"/>
              <a:t>’ : ‘</a:t>
            </a:r>
            <a:r>
              <a:rPr lang="fr-FR" dirty="0" err="1" smtClean="0"/>
              <a:t>john</a:t>
            </a:r>
            <a:r>
              <a:rPr lang="fr-FR" dirty="0"/>
              <a:t>’, </a:t>
            </a:r>
            <a:r>
              <a:rPr lang="fr-FR" dirty="0" smtClean="0"/>
              <a:t>‘</a:t>
            </a:r>
            <a:r>
              <a:rPr lang="fr-FR" dirty="0" err="1" smtClean="0"/>
              <a:t>nom’:’Do</a:t>
            </a:r>
            <a:r>
              <a:rPr lang="fr-FR" dirty="0" smtClean="0"/>
              <a:t>’, ‘genre’ : ‘homme’ };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for</a:t>
            </a:r>
            <a:r>
              <a:rPr lang="fr-FR" dirty="0"/>
              <a:t> (</a:t>
            </a:r>
            <a:r>
              <a:rPr lang="fr-FR" i="1" dirty="0">
                <a:solidFill>
                  <a:schemeClr val="accent1"/>
                </a:solidFill>
              </a:rPr>
              <a:t>var</a:t>
            </a:r>
            <a:r>
              <a:rPr lang="fr-FR" dirty="0"/>
              <a:t> id </a:t>
            </a:r>
            <a:r>
              <a:rPr lang="fr-FR" dirty="0">
                <a:solidFill>
                  <a:schemeClr val="accent1"/>
                </a:solidFill>
              </a:rPr>
              <a:t>in</a:t>
            </a:r>
            <a:r>
              <a:rPr lang="fr-FR" dirty="0"/>
              <a:t> </a:t>
            </a:r>
            <a:r>
              <a:rPr lang="fr-FR" dirty="0" err="1" smtClean="0"/>
              <a:t>my_object</a:t>
            </a:r>
            <a:r>
              <a:rPr lang="fr-FR" dirty="0" smtClean="0"/>
              <a:t> </a:t>
            </a:r>
            <a:r>
              <a:rPr lang="fr-FR" dirty="0"/>
              <a:t>) {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// la variable </a:t>
            </a:r>
            <a:r>
              <a:rPr lang="fr-FR" b="1" i="1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 correspond à l’index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prenom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, nom  et genre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my_object</a:t>
            </a:r>
            <a:r>
              <a:rPr lang="fr-FR" dirty="0" smtClean="0"/>
              <a:t>[id]);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// affiche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john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Do  puis homme en 3</a:t>
            </a:r>
            <a:r>
              <a:rPr lang="fr-FR" baseline="30000" dirty="0" smtClean="0">
                <a:solidFill>
                  <a:schemeClr val="bg1">
                    <a:lumMod val="65000"/>
                  </a:schemeClr>
                </a:solidFill>
              </a:rPr>
              <a:t>ème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exécution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96636" y="365125"/>
            <a:ext cx="10515600" cy="1325563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boucles #3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01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dirty="0" err="1">
                <a:solidFill>
                  <a:schemeClr val="accent5"/>
                </a:solidFill>
              </a:rPr>
              <a:t>f</a:t>
            </a:r>
            <a:r>
              <a:rPr lang="fr-FR" sz="2400" i="1" dirty="0" err="1" smtClean="0">
                <a:solidFill>
                  <a:schemeClr val="accent5"/>
                </a:solidFill>
              </a:rPr>
              <a:t>unction</a:t>
            </a:r>
            <a:r>
              <a:rPr lang="fr-FR" sz="2400" dirty="0" smtClean="0"/>
              <a:t> </a:t>
            </a:r>
            <a:r>
              <a:rPr lang="fr-FR" sz="2400" dirty="0" err="1" smtClean="0"/>
              <a:t>Nom_De_Ma_Fonction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2"/>
                </a:solidFill>
              </a:rPr>
              <a:t>arguments</a:t>
            </a:r>
            <a:r>
              <a:rPr lang="fr-FR" sz="2400" dirty="0" smtClean="0"/>
              <a:t>){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// Le code que la fonction va devoir exécuter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 smtClean="0"/>
              <a:t>}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Exemple :</a:t>
            </a:r>
          </a:p>
          <a:p>
            <a:pPr marL="0" indent="0">
              <a:buNone/>
            </a:pPr>
            <a:r>
              <a:rPr lang="fr-FR" sz="2400" i="1" dirty="0" err="1" smtClean="0">
                <a:solidFill>
                  <a:schemeClr val="accent1"/>
                </a:solidFill>
              </a:rPr>
              <a:t>function</a:t>
            </a:r>
            <a:r>
              <a:rPr lang="fr-FR" sz="2400" dirty="0" smtClean="0"/>
              <a:t> somme(arg1,arg2){</a:t>
            </a:r>
          </a:p>
          <a:p>
            <a:pPr marL="0" indent="0">
              <a:buNone/>
            </a:pPr>
            <a:r>
              <a:rPr lang="fr-FR" sz="2400" i="1" dirty="0">
                <a:solidFill>
                  <a:schemeClr val="accent1"/>
                </a:solidFill>
              </a:rPr>
              <a:t>r</a:t>
            </a:r>
            <a:r>
              <a:rPr lang="fr-FR" sz="2400" i="1" dirty="0" smtClean="0">
                <a:solidFill>
                  <a:schemeClr val="accent1"/>
                </a:solidFill>
              </a:rPr>
              <a:t>eturn</a:t>
            </a:r>
            <a:r>
              <a:rPr lang="fr-FR" sz="2400" dirty="0" smtClean="0"/>
              <a:t> arg1 + arg2;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}</a:t>
            </a:r>
          </a:p>
          <a:p>
            <a:pPr marL="0" indent="0">
              <a:buNone/>
            </a:pPr>
            <a:r>
              <a:rPr lang="fr-FR" sz="2400" dirty="0" err="1"/>
              <a:t>a</a:t>
            </a:r>
            <a:r>
              <a:rPr lang="fr-FR" sz="2400" dirty="0" err="1" smtClean="0"/>
              <a:t>lert</a:t>
            </a:r>
            <a:r>
              <a:rPr lang="fr-FR" sz="2400" dirty="0" smtClean="0"/>
              <a:t>(somme(</a:t>
            </a:r>
            <a:r>
              <a:rPr lang="fr-FR" sz="2400" dirty="0" smtClean="0">
                <a:solidFill>
                  <a:srgbClr val="FF0000"/>
                </a:solidFill>
              </a:rPr>
              <a:t>10</a:t>
            </a:r>
            <a:r>
              <a:rPr lang="fr-FR" sz="2400" dirty="0" smtClean="0"/>
              <a:t>,</a:t>
            </a:r>
            <a:r>
              <a:rPr lang="fr-FR" sz="2400" dirty="0" smtClean="0">
                <a:solidFill>
                  <a:srgbClr val="FF0000"/>
                </a:solidFill>
              </a:rPr>
              <a:t>20</a:t>
            </a:r>
            <a:r>
              <a:rPr lang="fr-FR" sz="2400" dirty="0" smtClean="0"/>
              <a:t>));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</a:rPr>
              <a:t>// affiche « 30 »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1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(</a:t>
            </a:r>
            <a:r>
              <a:rPr lang="fr-FR" dirty="0" err="1" smtClean="0"/>
              <a:t>Array</a:t>
            </a:r>
            <a:r>
              <a:rPr lang="fr-FR" dirty="0" smtClean="0"/>
              <a:t>) et Objets littéraux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 err="1" smtClean="0"/>
              <a:t>array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dirty="0">
                <a:solidFill>
                  <a:schemeClr val="accent1"/>
                </a:solidFill>
              </a:rPr>
              <a:t>v</a:t>
            </a:r>
            <a:r>
              <a:rPr lang="fr-FR" i="1" dirty="0" smtClean="0">
                <a:solidFill>
                  <a:schemeClr val="accent1"/>
                </a:solidFill>
              </a:rPr>
              <a:t>ar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smtClean="0"/>
              <a:t>= [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‘html’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js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php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mysql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fr-FR" dirty="0" smtClean="0"/>
              <a:t>];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languages</a:t>
            </a:r>
            <a:r>
              <a:rPr lang="fr-FR" dirty="0" smtClean="0"/>
              <a:t>[</a:t>
            </a:r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]);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«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»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languages</a:t>
            </a:r>
            <a:r>
              <a:rPr lang="fr-FR" dirty="0" smtClean="0"/>
              <a:t>[</a:t>
            </a:r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]);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«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mysql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»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91204"/>
              </p:ext>
            </p:extLst>
          </p:nvPr>
        </p:nvGraphicFramePr>
        <p:xfrm>
          <a:off x="3652981" y="195618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Identifiant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php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mysql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Parcourir un </a:t>
            </a:r>
            <a:r>
              <a:rPr lang="fr-FR" dirty="0" err="1" smtClean="0"/>
              <a:t>Array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86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i="1" dirty="0" smtClean="0">
                <a:solidFill>
                  <a:schemeClr val="accent1"/>
                </a:solidFill>
              </a:rPr>
              <a:t>var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smtClean="0"/>
              <a:t>= [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‘HTML’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‘CSS’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’JS’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‘PHP’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‘MYSQL’</a:t>
            </a:r>
            <a:r>
              <a:rPr lang="fr-FR" dirty="0" smtClean="0"/>
              <a:t>];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FF0000"/>
                </a:solidFill>
              </a:rPr>
              <a:t>i = 0, c = </a:t>
            </a:r>
            <a:r>
              <a:rPr lang="fr-FR" dirty="0" err="1" smtClean="0">
                <a:solidFill>
                  <a:srgbClr val="FF0000"/>
                </a:solidFill>
              </a:rPr>
              <a:t>languages.length</a:t>
            </a:r>
            <a:r>
              <a:rPr lang="fr-FR" dirty="0" smtClean="0"/>
              <a:t> </a:t>
            </a:r>
            <a:r>
              <a:rPr lang="fr-FR" dirty="0" smtClean="0"/>
              <a:t>; 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 &lt; c </a:t>
            </a:r>
            <a:r>
              <a:rPr lang="fr-FR" dirty="0" smtClean="0"/>
              <a:t>;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i++</a:t>
            </a:r>
            <a:r>
              <a:rPr lang="fr-FR" dirty="0" smtClean="0"/>
              <a:t>) </a:t>
            </a:r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err="1"/>
              <a:t>d</a:t>
            </a:r>
            <a:r>
              <a:rPr lang="fr-FR" dirty="0" err="1" smtClean="0"/>
              <a:t>ocument.write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‘- ‘</a:t>
            </a:r>
            <a:r>
              <a:rPr lang="fr-FR" dirty="0" smtClean="0"/>
              <a:t>+</a:t>
            </a:r>
            <a:r>
              <a:rPr lang="fr-FR" dirty="0" err="1" smtClean="0"/>
              <a:t>languages</a:t>
            </a:r>
            <a:r>
              <a:rPr lang="fr-FR" dirty="0" smtClean="0"/>
              <a:t>[i</a:t>
            </a:r>
            <a:r>
              <a:rPr lang="fr-FR" dirty="0" smtClean="0"/>
              <a:t>]+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’ &lt;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&gt;’</a:t>
            </a:r>
            <a:r>
              <a:rPr lang="fr-FR" dirty="0" smtClean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Ajouter une ou plusieurs données dans l’</a:t>
            </a:r>
            <a:r>
              <a:rPr lang="fr-FR" u="sng" dirty="0" err="1" smtClean="0"/>
              <a:t>array</a:t>
            </a:r>
            <a:r>
              <a:rPr lang="fr-FR" u="sng" dirty="0" smtClean="0"/>
              <a:t> 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err="1" smtClean="0"/>
              <a:t>languages.push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// on utilise la méthode push();</a:t>
            </a:r>
          </a:p>
          <a:p>
            <a:pPr marL="0" indent="0">
              <a:buNone/>
            </a:pPr>
            <a:r>
              <a:rPr lang="fr-FR" dirty="0" err="1" smtClean="0"/>
              <a:t>languages.push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‘PYTHON’ , ’RUBY’</a:t>
            </a:r>
            <a:r>
              <a:rPr lang="fr-FR" dirty="0" smtClean="0"/>
              <a:t>);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// 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ajoute plusieurs données à la volée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209" t="8967" r="67947" b="44650"/>
          <a:stretch/>
        </p:blipFill>
        <p:spPr>
          <a:xfrm>
            <a:off x="8515169" y="1825625"/>
            <a:ext cx="3354196" cy="314292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421770" y="2699225"/>
            <a:ext cx="354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HTML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CSS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JS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PHP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21770" y="1388825"/>
            <a:ext cx="304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(</a:t>
            </a:r>
            <a:r>
              <a:rPr lang="fr-FR" dirty="0" err="1" smtClean="0"/>
              <a:t>Array</a:t>
            </a:r>
            <a:r>
              <a:rPr lang="fr-FR" dirty="0" smtClean="0"/>
              <a:t>) et Objets littéraux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objets littéraux :</a:t>
            </a:r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dirty="0">
                <a:solidFill>
                  <a:schemeClr val="accent1"/>
                </a:solidFill>
              </a:rPr>
              <a:t>v</a:t>
            </a:r>
            <a:r>
              <a:rPr lang="fr-FR" i="1" dirty="0" smtClean="0">
                <a:solidFill>
                  <a:schemeClr val="accent1"/>
                </a:solidFill>
              </a:rPr>
              <a:t>ar</a:t>
            </a:r>
            <a:r>
              <a:rPr lang="fr-FR" dirty="0" smtClean="0"/>
              <a:t> </a:t>
            </a:r>
            <a:r>
              <a:rPr lang="fr-FR" dirty="0" err="1" smtClean="0"/>
              <a:t>personage</a:t>
            </a:r>
            <a:r>
              <a:rPr lang="fr-FR" dirty="0" smtClean="0"/>
              <a:t> = {</a:t>
            </a:r>
            <a:r>
              <a:rPr lang="fr-FR" dirty="0" err="1" smtClean="0"/>
              <a:t>prenom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ony’</a:t>
            </a:r>
            <a:r>
              <a:rPr lang="fr-FR" dirty="0" smtClean="0"/>
              <a:t> , nom :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‘Stark’</a:t>
            </a:r>
            <a:r>
              <a:rPr lang="fr-FR" dirty="0" smtClean="0"/>
              <a:t> , </a:t>
            </a:r>
            <a:r>
              <a:rPr lang="fr-FR" dirty="0" err="1" smtClean="0"/>
              <a:t>age</a:t>
            </a:r>
            <a:r>
              <a:rPr lang="fr-FR" dirty="0" smtClean="0"/>
              <a:t> :  </a:t>
            </a:r>
            <a:r>
              <a:rPr lang="fr-FR" dirty="0" smtClean="0">
                <a:solidFill>
                  <a:srgbClr val="FF0000"/>
                </a:solidFill>
              </a:rPr>
              <a:t>35</a:t>
            </a:r>
            <a:r>
              <a:rPr lang="fr-FR" dirty="0" smtClean="0"/>
              <a:t>};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personage</a:t>
            </a:r>
            <a:r>
              <a:rPr lang="fr-FR" dirty="0" smtClean="0"/>
              <a:t>[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‘nom’</a:t>
            </a:r>
            <a:r>
              <a:rPr lang="fr-FR" dirty="0" smtClean="0"/>
              <a:t>]);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«Stark»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personage.nom</a:t>
            </a:r>
            <a:r>
              <a:rPr lang="fr-FR" dirty="0" smtClean="0"/>
              <a:t>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également «Stark»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9780"/>
              </p:ext>
            </p:extLst>
          </p:nvPr>
        </p:nvGraphicFramePr>
        <p:xfrm>
          <a:off x="5740398" y="1925011"/>
          <a:ext cx="54186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Identifiant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age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3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636" y="378254"/>
            <a:ext cx="10515600" cy="1325563"/>
          </a:xfrm>
        </p:spPr>
        <p:txBody>
          <a:bodyPr/>
          <a:lstStyle/>
          <a:p>
            <a:r>
              <a:rPr lang="fr-FR" dirty="0" smtClean="0"/>
              <a:t>Parcourir un objet littéral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34679"/>
            <a:ext cx="10515600" cy="5125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i="1" dirty="0" smtClean="0">
                <a:solidFill>
                  <a:schemeClr val="accent1"/>
                </a:solidFill>
              </a:rPr>
              <a:t>var</a:t>
            </a:r>
            <a:r>
              <a:rPr lang="fr-FR" dirty="0" smtClean="0"/>
              <a:t> </a:t>
            </a:r>
            <a:r>
              <a:rPr lang="fr-FR" dirty="0" err="1" smtClean="0"/>
              <a:t>personage</a:t>
            </a:r>
            <a:r>
              <a:rPr lang="fr-FR" dirty="0" smtClean="0"/>
              <a:t> = {</a:t>
            </a:r>
            <a:r>
              <a:rPr lang="fr-FR" dirty="0" err="1" smtClean="0"/>
              <a:t>prenom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‘Tony’</a:t>
            </a:r>
            <a:r>
              <a:rPr lang="fr-FR" dirty="0" smtClean="0"/>
              <a:t> , nom :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‘Stark’</a:t>
            </a:r>
            <a:r>
              <a:rPr lang="fr-FR" dirty="0" smtClean="0"/>
              <a:t> , </a:t>
            </a:r>
            <a:r>
              <a:rPr lang="fr-FR" dirty="0" err="1" smtClean="0"/>
              <a:t>age</a:t>
            </a:r>
            <a:r>
              <a:rPr lang="fr-FR" dirty="0" smtClean="0"/>
              <a:t> :  </a:t>
            </a:r>
            <a:r>
              <a:rPr lang="fr-FR" dirty="0" smtClean="0">
                <a:solidFill>
                  <a:srgbClr val="FF0000"/>
                </a:solidFill>
              </a:rPr>
              <a:t>35</a:t>
            </a:r>
            <a:r>
              <a:rPr lang="fr-FR" dirty="0" smtClean="0"/>
              <a:t>};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600" dirty="0"/>
              <a:t>f</a:t>
            </a:r>
            <a:r>
              <a:rPr lang="fr-FR" sz="2600" dirty="0" smtClean="0"/>
              <a:t>or (</a:t>
            </a:r>
            <a:r>
              <a:rPr lang="fr-FR" sz="2600" i="1" dirty="0" smtClean="0">
                <a:solidFill>
                  <a:schemeClr val="accent1"/>
                </a:solidFill>
              </a:rPr>
              <a:t>var</a:t>
            </a:r>
            <a:r>
              <a:rPr lang="fr-FR" sz="2600" dirty="0" smtClean="0"/>
              <a:t> </a:t>
            </a:r>
            <a:r>
              <a:rPr lang="fr-FR" sz="2600" dirty="0" smtClean="0">
                <a:solidFill>
                  <a:schemeClr val="accent6"/>
                </a:solidFill>
              </a:rPr>
              <a:t>index</a:t>
            </a:r>
            <a:r>
              <a:rPr lang="fr-FR" sz="2600" dirty="0" smtClean="0"/>
              <a:t> </a:t>
            </a:r>
            <a:r>
              <a:rPr lang="fr-FR" sz="2600" i="1" dirty="0" smtClean="0">
                <a:solidFill>
                  <a:schemeClr val="accent1"/>
                </a:solidFill>
              </a:rPr>
              <a:t>in</a:t>
            </a:r>
            <a:r>
              <a:rPr lang="fr-FR" sz="2600" dirty="0" smtClean="0"/>
              <a:t> </a:t>
            </a:r>
            <a:r>
              <a:rPr lang="fr-FR" sz="2600" dirty="0" err="1" smtClean="0"/>
              <a:t>personage</a:t>
            </a:r>
            <a:r>
              <a:rPr lang="fr-FR" sz="2600" dirty="0" smtClean="0"/>
              <a:t>) </a:t>
            </a:r>
          </a:p>
          <a:p>
            <a:pPr marL="0" indent="0">
              <a:buNone/>
            </a:pPr>
            <a:r>
              <a:rPr lang="fr-FR" sz="2600" dirty="0" smtClean="0"/>
              <a:t>{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err="1" smtClean="0"/>
              <a:t>document.write</a:t>
            </a:r>
            <a:r>
              <a:rPr lang="fr-FR" sz="2600" dirty="0" smtClean="0"/>
              <a:t>(</a:t>
            </a:r>
            <a:r>
              <a:rPr lang="fr-FR" sz="2600" dirty="0" smtClean="0">
                <a:solidFill>
                  <a:schemeClr val="accent3"/>
                </a:solidFill>
              </a:rPr>
              <a:t>‘- ’</a:t>
            </a:r>
            <a:r>
              <a:rPr lang="fr-FR" sz="2600" dirty="0" smtClean="0"/>
              <a:t>+</a:t>
            </a:r>
            <a:r>
              <a:rPr lang="fr-FR" sz="2600" dirty="0" smtClean="0">
                <a:solidFill>
                  <a:schemeClr val="accent6"/>
                </a:solidFill>
              </a:rPr>
              <a:t>index</a:t>
            </a:r>
            <a:r>
              <a:rPr lang="fr-FR" sz="2600" dirty="0" smtClean="0"/>
              <a:t> +</a:t>
            </a:r>
            <a:r>
              <a:rPr lang="fr-FR" sz="2600" dirty="0" smtClean="0">
                <a:solidFill>
                  <a:schemeClr val="accent3"/>
                </a:solidFill>
              </a:rPr>
              <a:t>’</a:t>
            </a:r>
            <a:r>
              <a:rPr lang="fr-FR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: ‘</a:t>
            </a:r>
            <a:r>
              <a:rPr lang="fr-FR" sz="2600" dirty="0" smtClean="0"/>
              <a:t>+ </a:t>
            </a:r>
            <a:r>
              <a:rPr lang="fr-FR" sz="2600" dirty="0" err="1" smtClean="0"/>
              <a:t>personage</a:t>
            </a:r>
            <a:r>
              <a:rPr lang="fr-FR" sz="2600" dirty="0" smtClean="0"/>
              <a:t>[</a:t>
            </a:r>
            <a:r>
              <a:rPr lang="fr-FR" sz="2600" dirty="0" smtClean="0">
                <a:solidFill>
                  <a:schemeClr val="accent6"/>
                </a:solidFill>
              </a:rPr>
              <a:t>index</a:t>
            </a:r>
            <a:r>
              <a:rPr lang="fr-FR" sz="2600" dirty="0" smtClean="0"/>
              <a:t>]+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’ &lt;</a:t>
            </a:r>
            <a:r>
              <a:rPr lang="fr-FR" sz="2600" dirty="0" err="1" smtClean="0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&gt;’</a:t>
            </a:r>
            <a:r>
              <a:rPr lang="fr-FR" sz="2600" dirty="0" smtClean="0"/>
              <a:t>);</a:t>
            </a:r>
            <a:endParaRPr lang="fr-FR" sz="2600" dirty="0"/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/>
              <a:t>}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Ajouter ou modifier une propriété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err="1" smtClean="0"/>
              <a:t>personage.ville</a:t>
            </a:r>
            <a:r>
              <a:rPr lang="fr-FR" dirty="0" smtClean="0"/>
              <a:t> 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lyon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fr-FR" dirty="0" smtClean="0"/>
              <a:t>;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//si la propriété « ville » de l’objet littéral « personnage » n’existe pas alors elle est créé; sinon elle est modifiée.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209" t="8967" r="67947" b="44650"/>
          <a:stretch/>
        </p:blipFill>
        <p:spPr>
          <a:xfrm>
            <a:off x="8651006" y="2413024"/>
            <a:ext cx="3354196" cy="314292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754915" y="3168220"/>
            <a:ext cx="354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p</a:t>
            </a:r>
            <a:r>
              <a:rPr lang="fr-FR" dirty="0" err="1" smtClean="0"/>
              <a:t>renom</a:t>
            </a:r>
            <a:r>
              <a:rPr lang="fr-FR" dirty="0" smtClean="0"/>
              <a:t> : Tony</a:t>
            </a:r>
          </a:p>
          <a:p>
            <a:pPr marL="285750" indent="-285750">
              <a:buFontTx/>
              <a:buChar char="-"/>
            </a:pPr>
            <a:r>
              <a:rPr lang="fr-FR" dirty="0"/>
              <a:t>n</a:t>
            </a:r>
            <a:r>
              <a:rPr lang="fr-FR" dirty="0" smtClean="0"/>
              <a:t>om : Stark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</a:t>
            </a:r>
            <a:r>
              <a:rPr lang="fr-FR" dirty="0" err="1" smtClean="0"/>
              <a:t>ge</a:t>
            </a:r>
            <a:r>
              <a:rPr lang="fr-FR" dirty="0" smtClean="0"/>
              <a:t> : 35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543395" y="2029445"/>
            <a:ext cx="304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8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57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Le </a:t>
            </a:r>
            <a:r>
              <a:rPr lang="fr-FR" dirty="0" err="1" smtClean="0"/>
              <a:t>javascript</a:t>
            </a:r>
            <a:r>
              <a:rPr lang="fr-FR" dirty="0" smtClean="0"/>
              <a:t> est un langage orienté objet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Chaque variable contient un objet sur lequel on peut lire des </a:t>
            </a:r>
            <a:r>
              <a:rPr lang="fr-FR" b="1" u="sng" dirty="0" smtClean="0"/>
              <a:t>propriétés </a:t>
            </a:r>
            <a:r>
              <a:rPr lang="fr-FR" dirty="0" smtClean="0"/>
              <a:t>et appliquer des </a:t>
            </a:r>
            <a:r>
              <a:rPr lang="fr-FR" b="1" u="sng" dirty="0" smtClean="0"/>
              <a:t>méthodes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Exemple :</a:t>
            </a:r>
          </a:p>
          <a:p>
            <a:pPr marL="0" indent="0">
              <a:buNone/>
            </a:pPr>
            <a:r>
              <a:rPr lang="fr-FR" dirty="0" smtClean="0"/>
              <a:t>var objet1 = [‘HTML’, ‘CSS’,’JS’]; 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objet1 est un objet de type </a:t>
            </a:r>
            <a:r>
              <a:rPr lang="fr-FR" b="1" dirty="0" err="1" smtClean="0">
                <a:solidFill>
                  <a:schemeClr val="bg1">
                    <a:lumMod val="65000"/>
                  </a:schemeClr>
                </a:solidFill>
              </a:rPr>
              <a:t>Array</a:t>
            </a:r>
            <a:endParaRPr lang="fr-F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/>
              <a:t>console.log(objet1.length);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on lit la </a:t>
            </a:r>
            <a:r>
              <a:rPr lang="fr-FR" u="sng" dirty="0" smtClean="0">
                <a:solidFill>
                  <a:schemeClr val="bg1">
                    <a:lumMod val="65000"/>
                  </a:schemeClr>
                </a:solidFill>
              </a:rPr>
              <a:t>propriété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« 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length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 » qui vaut 3</a:t>
            </a:r>
          </a:p>
          <a:p>
            <a:pPr marL="0" indent="0">
              <a:buNone/>
            </a:pPr>
            <a:r>
              <a:rPr lang="fr-FR" dirty="0" smtClean="0"/>
              <a:t>console.log(objet1.join(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‘-’</a:t>
            </a:r>
            <a:r>
              <a:rPr lang="fr-FR" dirty="0" smtClean="0"/>
              <a:t>));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// on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applique la </a:t>
            </a:r>
            <a:r>
              <a:rPr lang="fr-FR" u="sng" dirty="0" smtClean="0">
                <a:solidFill>
                  <a:schemeClr val="bg1">
                    <a:lumMod val="65000"/>
                  </a:schemeClr>
                </a:solidFill>
              </a:rPr>
              <a:t>méthode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« 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join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 » ce qui produit l’affichage de « HTML-CSS-JS » dans la console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smtClean="0"/>
              <a:t>LA POO (</a:t>
            </a:r>
            <a:r>
              <a:rPr lang="fr-FR" dirty="0" smtClean="0">
                <a:solidFill>
                  <a:srgbClr val="FF0000"/>
                </a:solidFill>
              </a:rPr>
              <a:t>P</a:t>
            </a:r>
            <a:r>
              <a:rPr lang="fr-FR" dirty="0" smtClean="0"/>
              <a:t>rogrammation </a:t>
            </a:r>
            <a:r>
              <a:rPr lang="fr-FR" dirty="0" smtClean="0">
                <a:solidFill>
                  <a:srgbClr val="FF0000"/>
                </a:solidFill>
              </a:rPr>
              <a:t>O</a:t>
            </a:r>
            <a:r>
              <a:rPr lang="fr-FR" dirty="0" smtClean="0"/>
              <a:t>rientée </a:t>
            </a:r>
            <a:r>
              <a:rPr lang="fr-FR" dirty="0" smtClean="0">
                <a:solidFill>
                  <a:srgbClr val="FF0000"/>
                </a:solidFill>
              </a:rPr>
              <a:t>O</a:t>
            </a:r>
            <a:r>
              <a:rPr lang="fr-FR" dirty="0" smtClean="0"/>
              <a:t>bjet)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06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smtClean="0"/>
              <a:t>LA POO (</a:t>
            </a:r>
            <a:r>
              <a:rPr lang="fr-FR" dirty="0" smtClean="0">
                <a:solidFill>
                  <a:srgbClr val="FF0000"/>
                </a:solidFill>
              </a:rPr>
              <a:t>P</a:t>
            </a:r>
            <a:r>
              <a:rPr lang="fr-FR" dirty="0" smtClean="0"/>
              <a:t>rogrammation </a:t>
            </a:r>
            <a:r>
              <a:rPr lang="fr-FR" dirty="0" smtClean="0">
                <a:solidFill>
                  <a:srgbClr val="FF0000"/>
                </a:solidFill>
              </a:rPr>
              <a:t>O</a:t>
            </a:r>
            <a:r>
              <a:rPr lang="fr-FR" dirty="0" smtClean="0"/>
              <a:t>rientée </a:t>
            </a:r>
            <a:r>
              <a:rPr lang="fr-FR" dirty="0" smtClean="0">
                <a:solidFill>
                  <a:srgbClr val="FF0000"/>
                </a:solidFill>
              </a:rPr>
              <a:t>O</a:t>
            </a:r>
            <a:r>
              <a:rPr lang="fr-FR" dirty="0" smtClean="0"/>
              <a:t>bjet)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201058"/>
            <a:ext cx="10515600" cy="47674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2600" dirty="0" smtClean="0"/>
              <a:t>LES OBJETS NATIFS</a:t>
            </a:r>
            <a:endParaRPr lang="fr-FR" sz="2600" dirty="0" smtClean="0"/>
          </a:p>
          <a:p>
            <a:pPr marL="0" indent="0" algn="ctr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b="1" u="sng" dirty="0" smtClean="0"/>
              <a:t>Exemple d’un objet natif </a:t>
            </a:r>
            <a:r>
              <a:rPr lang="fr-FR" sz="2600" b="1" u="sng" dirty="0" err="1" smtClean="0"/>
              <a:t>javascript</a:t>
            </a:r>
            <a:r>
              <a:rPr lang="fr-FR" sz="2600" b="1" u="sng" dirty="0" smtClean="0"/>
              <a:t> « </a:t>
            </a:r>
            <a:r>
              <a:rPr lang="fr-FR" sz="2600" b="1" u="sng" dirty="0" err="1" smtClean="0"/>
              <a:t>window</a:t>
            </a:r>
            <a:r>
              <a:rPr lang="fr-FR" sz="2600" b="1" u="sng" dirty="0" smtClean="0"/>
              <a:t> » :</a:t>
            </a:r>
          </a:p>
          <a:p>
            <a:pPr marL="0" indent="0">
              <a:buNone/>
            </a:pPr>
            <a:endParaRPr lang="fr-FR" sz="2600" dirty="0" smtClean="0"/>
          </a:p>
          <a:p>
            <a:r>
              <a:rPr lang="fr-FR" sz="2600" dirty="0" err="1" smtClean="0"/>
              <a:t>Window</a:t>
            </a:r>
            <a:r>
              <a:rPr lang="fr-FR" sz="2600" dirty="0" smtClean="0"/>
              <a:t> </a:t>
            </a:r>
            <a:r>
              <a:rPr lang="fr-FR" sz="2600" dirty="0" err="1" smtClean="0"/>
              <a:t>ontient</a:t>
            </a:r>
            <a:r>
              <a:rPr lang="fr-FR" sz="2600" dirty="0" smtClean="0"/>
              <a:t> des propriétés telles que :</a:t>
            </a:r>
          </a:p>
          <a:p>
            <a:pPr marL="0" indent="0">
              <a:buNone/>
            </a:pPr>
            <a:r>
              <a:rPr lang="fr-FR" sz="2600" dirty="0" err="1" smtClean="0"/>
              <a:t>window.innerWidth</a:t>
            </a:r>
            <a:r>
              <a:rPr lang="fr-FR" sz="2600" dirty="0" smtClean="0"/>
              <a:t>   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// renvoi la largeur interne</a:t>
            </a:r>
          </a:p>
          <a:p>
            <a:pPr marL="0" indent="0">
              <a:buNone/>
            </a:pPr>
            <a:r>
              <a:rPr lang="fr-FR" sz="2600" dirty="0" err="1" smtClean="0"/>
              <a:t>window.innerHeight</a:t>
            </a:r>
            <a:r>
              <a:rPr lang="fr-FR" sz="2600" dirty="0" smtClean="0"/>
              <a:t>  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// renvoi la hauteur interne</a:t>
            </a:r>
          </a:p>
          <a:p>
            <a:pPr marL="0" indent="0">
              <a:buNone/>
            </a:pPr>
            <a:endParaRPr lang="fr-FR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2600" dirty="0" smtClean="0"/>
              <a:t>Mais aussi des méthodes :</a:t>
            </a:r>
          </a:p>
          <a:p>
            <a:pPr marL="0" indent="0">
              <a:buNone/>
            </a:pPr>
            <a:r>
              <a:rPr lang="fr-FR" sz="2600" dirty="0" err="1" smtClean="0"/>
              <a:t>Window.close</a:t>
            </a:r>
            <a:r>
              <a:rPr lang="fr-FR" sz="2600" dirty="0" smtClean="0"/>
              <a:t>() 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// ferme la fenêtre en cours</a:t>
            </a:r>
          </a:p>
          <a:p>
            <a:pPr marL="0" indent="0">
              <a:buNone/>
            </a:pPr>
            <a:r>
              <a:rPr lang="fr-FR" sz="2600" dirty="0" err="1" smtClean="0">
                <a:hlinkClick r:id="rId2" tooltip="fr/DOM/window.print"/>
              </a:rPr>
              <a:t>window.print</a:t>
            </a:r>
            <a:r>
              <a:rPr lang="fr-FR" sz="2600" dirty="0" smtClean="0"/>
              <a:t>() 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//Ouvre la boîte de dialogue d'impression du document courant</a:t>
            </a:r>
            <a:r>
              <a:rPr lang="fr-FR" sz="2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fr-FR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sz="2600" dirty="0" smtClean="0"/>
              <a:t>Autres objets natifs : console , document …</a:t>
            </a:r>
            <a:endParaRPr lang="fr-FR" sz="26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4208" t="8760" r="36279" b="18806"/>
          <a:stretch/>
        </p:blipFill>
        <p:spPr>
          <a:xfrm>
            <a:off x="7835707" y="1799435"/>
            <a:ext cx="4146698" cy="28390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6142720"/>
            <a:ext cx="6700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savoir plus sur les propriétés et méthode de l’objet </a:t>
            </a:r>
            <a:r>
              <a:rPr lang="fr-FR" dirty="0" err="1" smtClean="0"/>
              <a:t>windows</a:t>
            </a:r>
            <a:r>
              <a:rPr lang="fr-FR" dirty="0" smtClean="0"/>
              <a:t> sur : </a:t>
            </a:r>
            <a:r>
              <a:rPr lang="fr-FR" dirty="0" smtClean="0">
                <a:hlinkClick r:id="rId4"/>
              </a:rPr>
              <a:t>https://developer.mozilla.org/fr/docs/DOM/window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771379" y="2207645"/>
            <a:ext cx="2211084" cy="637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933" y="5546479"/>
            <a:ext cx="1405712" cy="1017011"/>
          </a:xfrm>
          <a:prstGeom prst="rect">
            <a:avLst/>
          </a:prstGeom>
        </p:spPr>
      </p:pic>
      <p:cxnSp>
        <p:nvCxnSpPr>
          <p:cNvPr id="21" name="Connecteur droit avec flèche 20"/>
          <p:cNvCxnSpPr/>
          <p:nvPr/>
        </p:nvCxnSpPr>
        <p:spPr>
          <a:xfrm flipV="1">
            <a:off x="8263467" y="2207645"/>
            <a:ext cx="0" cy="218373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846996" y="2506135"/>
            <a:ext cx="4017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9128103" y="2140845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innerWidth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017423" y="3861991"/>
            <a:ext cx="16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innerHeight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3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débuguer son code JS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 utilisant la console  de votre navigateur. Pour la faire apparaître : faire soit « F12 », soit clic droit « inspecter l’élément » puis cliquez ensuite sur l’onglet « console »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500" t="54775" r="19523" b="35799"/>
          <a:stretch/>
        </p:blipFill>
        <p:spPr>
          <a:xfrm>
            <a:off x="530902" y="3725262"/>
            <a:ext cx="11578857" cy="80807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1735284" y="3034146"/>
            <a:ext cx="2826325" cy="784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042063" y="3034146"/>
            <a:ext cx="10390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2109355" y="4533338"/>
            <a:ext cx="623454" cy="869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1095760" y="4530678"/>
            <a:ext cx="864176" cy="1475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8455378" y="4530678"/>
            <a:ext cx="2898422" cy="844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38200" y="5507182"/>
            <a:ext cx="372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Nature de l’erreur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784619" y="5170484"/>
            <a:ext cx="23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concerné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713712" y="5840448"/>
            <a:ext cx="601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Numéro de la ligne sur laquelle l’erreur a été rencontrée</a:t>
            </a:r>
            <a:endParaRPr lang="fr-FR" dirty="0"/>
          </a:p>
        </p:txBody>
      </p:sp>
      <p:pic>
        <p:nvPicPr>
          <p:cNvPr id="9218" name="Picture 2" descr="https://encrypted-tbn3.gstatic.com/images?q=tbn:ANd9GcRPS5F8T6yOQ8oWpbu5E07eylg6Bo0tnXsIYCy8DhBK557WPh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912" y="230188"/>
            <a:ext cx="1341665" cy="1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/>
          <p:cNvCxnSpPr/>
          <p:nvPr/>
        </p:nvCxnSpPr>
        <p:spPr>
          <a:xfrm>
            <a:off x="11353800" y="4530678"/>
            <a:ext cx="558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4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5"/>
              </a:rPr>
              <a:t>3W </a:t>
            </a:r>
            <a:r>
              <a:rPr lang="fr-FR" b="1" dirty="0" err="1" smtClean="0">
                <a:hlinkClick r:id="rId5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8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smtClean="0"/>
              <a:t>LA POO (</a:t>
            </a:r>
            <a:r>
              <a:rPr lang="fr-FR" dirty="0" smtClean="0">
                <a:solidFill>
                  <a:srgbClr val="FF0000"/>
                </a:solidFill>
              </a:rPr>
              <a:t>P</a:t>
            </a:r>
            <a:r>
              <a:rPr lang="fr-FR" dirty="0" smtClean="0"/>
              <a:t>rogrammation </a:t>
            </a:r>
            <a:r>
              <a:rPr lang="fr-FR" dirty="0" smtClean="0">
                <a:solidFill>
                  <a:srgbClr val="FF0000"/>
                </a:solidFill>
              </a:rPr>
              <a:t>O</a:t>
            </a:r>
            <a:r>
              <a:rPr lang="fr-FR" dirty="0" smtClean="0"/>
              <a:t>rientée </a:t>
            </a:r>
            <a:r>
              <a:rPr lang="fr-FR" dirty="0" smtClean="0">
                <a:solidFill>
                  <a:srgbClr val="FF0000"/>
                </a:solidFill>
              </a:rPr>
              <a:t>O</a:t>
            </a:r>
            <a:r>
              <a:rPr lang="fr-FR" dirty="0" smtClean="0"/>
              <a:t>bjet)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6802" y="1443224"/>
            <a:ext cx="4024056" cy="445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 err="1" smtClean="0">
                <a:solidFill>
                  <a:schemeClr val="accent5"/>
                </a:solidFill>
              </a:rPr>
              <a:t>function</a:t>
            </a:r>
            <a:r>
              <a:rPr lang="fr-FR" sz="1200" dirty="0" smtClean="0"/>
              <a:t> </a:t>
            </a:r>
            <a:r>
              <a:rPr lang="fr-F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voiture</a:t>
            </a:r>
            <a:r>
              <a:rPr lang="fr-FR" sz="1200" dirty="0" smtClean="0"/>
              <a:t> (</a:t>
            </a:r>
            <a:r>
              <a:rPr lang="fr-FR" sz="1200" dirty="0" err="1" smtClean="0"/>
              <a:t>color,mark</a:t>
            </a:r>
            <a:r>
              <a:rPr lang="fr-FR" sz="1200" dirty="0" smtClean="0"/>
              <a:t>, power) {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on défini les propriétés</a:t>
            </a:r>
          </a:p>
          <a:p>
            <a:pPr marL="0" indent="0">
              <a:buNone/>
            </a:pP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.couleur</a:t>
            </a:r>
            <a:r>
              <a:rPr lang="fr-FR" sz="1200" dirty="0" smtClean="0"/>
              <a:t>= </a:t>
            </a:r>
            <a:r>
              <a:rPr lang="fr-FR" sz="1200" dirty="0" err="1" smtClean="0"/>
              <a:t>color</a:t>
            </a:r>
            <a:r>
              <a:rPr lang="fr-FR" sz="1200" dirty="0" smtClean="0"/>
              <a:t>;</a:t>
            </a:r>
            <a:br>
              <a:rPr lang="fr-FR" sz="1200" dirty="0" smtClean="0"/>
            </a:b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,marque</a:t>
            </a:r>
            <a:r>
              <a:rPr lang="fr-FR" sz="1200" dirty="0" smtClean="0"/>
              <a:t> = mark;</a:t>
            </a:r>
            <a:br>
              <a:rPr lang="fr-FR" sz="1200" dirty="0" smtClean="0"/>
            </a:b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.puissance</a:t>
            </a:r>
            <a:r>
              <a:rPr lang="fr-FR" sz="1200" dirty="0" smtClean="0"/>
              <a:t> = power ;</a:t>
            </a:r>
            <a:br>
              <a:rPr lang="fr-FR" sz="1200" dirty="0" smtClean="0"/>
            </a:b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.vitesse</a:t>
            </a:r>
            <a:r>
              <a:rPr lang="fr-FR" sz="1200" dirty="0" smtClean="0"/>
              <a:t> = </a:t>
            </a:r>
            <a:r>
              <a:rPr lang="fr-FR" sz="1200" dirty="0" smtClean="0">
                <a:solidFill>
                  <a:srgbClr val="FF0000"/>
                </a:solidFill>
              </a:rPr>
              <a:t>0</a:t>
            </a:r>
            <a:r>
              <a:rPr lang="fr-FR" sz="1200" dirty="0" smtClean="0"/>
              <a:t> ; 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peut être amenée à varier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on défini les méthodes</a:t>
            </a:r>
          </a:p>
          <a:p>
            <a:pPr marL="0" indent="0">
              <a:buNone/>
            </a:pP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.tourner</a:t>
            </a:r>
            <a:r>
              <a:rPr lang="fr-FR" sz="1200" dirty="0" smtClean="0"/>
              <a:t> =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sz="1200" dirty="0" smtClean="0"/>
              <a:t> (angle=10){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code qui ferait tourner la voiture en fonction de l’angle défini. Par défaut on fait tourner la voiture de 10°.</a:t>
            </a:r>
          </a:p>
          <a:p>
            <a:pPr marL="0" indent="0">
              <a:buNone/>
            </a:pPr>
            <a:r>
              <a:rPr lang="fr-FR" sz="1200" dirty="0" smtClean="0"/>
              <a:t>}</a:t>
            </a:r>
          </a:p>
          <a:p>
            <a:pPr marL="0" indent="0">
              <a:buNone/>
            </a:pP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.accelerer</a:t>
            </a:r>
            <a:r>
              <a:rPr lang="fr-FR" sz="1200" dirty="0" smtClean="0"/>
              <a:t> =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sz="1200" dirty="0" smtClean="0"/>
              <a:t> (){ 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mettre du code qui ferait augmenté la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</a:rPr>
              <a:t>proprité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 vitesse,</a:t>
            </a:r>
          </a:p>
          <a:p>
            <a:pPr marL="0" indent="0">
              <a:buNone/>
            </a:pPr>
            <a:r>
              <a:rPr lang="fr-FR" sz="1200" dirty="0" smtClean="0"/>
              <a:t>}</a:t>
            </a:r>
          </a:p>
          <a:p>
            <a:pPr marL="0" indent="0">
              <a:buNone/>
            </a:pP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.freiner</a:t>
            </a:r>
            <a:r>
              <a:rPr lang="fr-FR" sz="1200" dirty="0" smtClean="0"/>
              <a:t> =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(){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mettre du code qui ferait diminuer la 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</a:rPr>
              <a:t>proprité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 vitesse,</a:t>
            </a:r>
          </a:p>
          <a:p>
            <a:pPr marL="0" indent="0">
              <a:buNone/>
            </a:pPr>
            <a:r>
              <a:rPr lang="fr-FR" sz="1200" dirty="0" smtClean="0"/>
              <a:t>}</a:t>
            </a:r>
          </a:p>
          <a:p>
            <a:pPr marL="0" indent="0">
              <a:buNone/>
            </a:pPr>
            <a:r>
              <a:rPr lang="fr-FR" sz="1200" dirty="0" err="1" smtClean="0">
                <a:solidFill>
                  <a:schemeClr val="accent5"/>
                </a:solidFill>
              </a:rPr>
              <a:t>this</a:t>
            </a:r>
            <a:r>
              <a:rPr lang="fr-FR" sz="1200" dirty="0" err="1" smtClean="0"/>
              <a:t>.klaxoner</a:t>
            </a:r>
            <a:r>
              <a:rPr lang="fr-FR" sz="1200" dirty="0" smtClean="0"/>
              <a:t> = </a:t>
            </a:r>
            <a:r>
              <a:rPr lang="fr-FR" sz="12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i="1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sz="1200" dirty="0" smtClean="0"/>
              <a:t> (){ 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// mettre du code qui  provoquerai l’émission d’ un son de klaxon depuis un fichier .</a:t>
            </a:r>
            <a:r>
              <a:rPr lang="fr-FR" sz="1200" dirty="0" err="1" smtClean="0">
                <a:solidFill>
                  <a:schemeClr val="bg1">
                    <a:lumMod val="65000"/>
                  </a:schemeClr>
                </a:solidFill>
              </a:rPr>
              <a:t>wav</a:t>
            </a:r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 ou .mp3 </a:t>
            </a:r>
          </a:p>
          <a:p>
            <a:pPr marL="0" indent="0">
              <a:buNone/>
            </a:pPr>
            <a:r>
              <a:rPr lang="fr-FR" sz="1200" dirty="0" smtClean="0"/>
              <a:t>}</a:t>
            </a:r>
          </a:p>
          <a:p>
            <a:pPr marL="0" indent="0">
              <a:buNone/>
            </a:pPr>
            <a:r>
              <a:rPr lang="fr-FR" sz="1200" dirty="0" smtClean="0"/>
              <a:t>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8200" y="3249325"/>
            <a:ext cx="3200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Caractéristiques (</a:t>
            </a:r>
            <a:r>
              <a:rPr lang="fr-FR" b="1" u="sng" dirty="0" smtClean="0">
                <a:solidFill>
                  <a:schemeClr val="accent6"/>
                </a:solidFill>
              </a:rPr>
              <a:t>Propriétés</a:t>
            </a:r>
            <a:r>
              <a:rPr lang="fr-FR" b="1" u="sng" dirty="0" smtClean="0"/>
              <a:t>)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Couleur : Blanche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Marque : </a:t>
            </a:r>
            <a:r>
              <a:rPr lang="fr-FR" b="1" i="1" dirty="0" smtClean="0">
                <a:hlinkClick r:id="rId2"/>
              </a:rPr>
              <a:t>Lamborghini 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Puissance : 492 </a:t>
            </a:r>
            <a:r>
              <a:rPr lang="fr-FR" dirty="0" err="1" smtClean="0"/>
              <a:t>ch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Vitesse : de 0 à 320 km/h</a:t>
            </a:r>
          </a:p>
          <a:p>
            <a:endParaRPr lang="fr-FR" dirty="0" smtClean="0"/>
          </a:p>
          <a:p>
            <a:r>
              <a:rPr lang="fr-FR" b="1" u="sng" dirty="0" err="1" smtClean="0"/>
              <a:t>Fonctionalités</a:t>
            </a:r>
            <a:r>
              <a:rPr lang="fr-FR" b="1" u="sng" dirty="0" smtClean="0"/>
              <a:t> (</a:t>
            </a:r>
            <a:r>
              <a:rPr lang="fr-FR" b="1" u="sng" dirty="0" smtClean="0">
                <a:solidFill>
                  <a:schemeClr val="accent6"/>
                </a:solidFill>
              </a:rPr>
              <a:t>Méthodes</a:t>
            </a:r>
            <a:r>
              <a:rPr lang="fr-FR" b="1" u="sng" dirty="0" smtClean="0"/>
              <a:t>)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Tourner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Accélérer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Freiner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Klaxonner</a:t>
            </a:r>
            <a:endParaRPr lang="fr-FR" dirty="0"/>
          </a:p>
        </p:txBody>
      </p:sp>
      <p:pic>
        <p:nvPicPr>
          <p:cNvPr id="6" name="Picture 2" descr="http://i2.cdn.turner.com/money/dam/assets/131030144809-lamborghini-gallardo-620x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" t="7828" r="1232" b="6860"/>
          <a:stretch/>
        </p:blipFill>
        <p:spPr bwMode="auto">
          <a:xfrm>
            <a:off x="973282" y="1586634"/>
            <a:ext cx="2455718" cy="12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4038598" y="1086767"/>
            <a:ext cx="0" cy="557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8253845" y="1086767"/>
            <a:ext cx="0" cy="557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88124" y="1021499"/>
            <a:ext cx="191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O</a:t>
            </a:r>
            <a:r>
              <a:rPr lang="fr-FR" i="1" dirty="0" smtClean="0"/>
              <a:t>bjet constructeur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39924" y="1024882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/>
              <a:t>Exemple imagé </a:t>
            </a:r>
            <a:r>
              <a:rPr lang="fr-FR" i="1" dirty="0" smtClean="0"/>
              <a:t>avec une voiture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403748" y="1021499"/>
            <a:ext cx="3915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 smtClean="0"/>
              <a:t>Création des instances de l’objet voiture</a:t>
            </a:r>
            <a:endParaRPr lang="fr-FR" sz="16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8446844" y="1586634"/>
            <a:ext cx="3722443" cy="4450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</a:rPr>
              <a:t>// on créer une instance de l’objet voiture :</a:t>
            </a:r>
            <a:endParaRPr lang="fr-FR" sz="1200" i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sz="1200" i="1" dirty="0" smtClean="0">
                <a:solidFill>
                  <a:schemeClr val="accent5"/>
                </a:solidFill>
              </a:rPr>
              <a:t>var</a:t>
            </a:r>
            <a:r>
              <a:rPr lang="fr-FR" sz="1200" dirty="0" smtClean="0">
                <a:solidFill>
                  <a:schemeClr val="accent5"/>
                </a:solidFill>
              </a:rPr>
              <a:t> </a:t>
            </a:r>
            <a:r>
              <a:rPr lang="fr-FR" sz="1200" dirty="0" err="1" smtClean="0"/>
              <a:t>lamborghini</a:t>
            </a:r>
            <a:r>
              <a:rPr lang="fr-FR" sz="1200" dirty="0" smtClean="0"/>
              <a:t> = </a:t>
            </a:r>
            <a:r>
              <a:rPr lang="fr-FR" sz="1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fr-FR" sz="1200" dirty="0" smtClean="0"/>
              <a:t> </a:t>
            </a:r>
            <a:r>
              <a:rPr lang="fr-F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voiture</a:t>
            </a:r>
            <a:r>
              <a:rPr lang="fr-FR" sz="1200" dirty="0" smtClean="0"/>
              <a:t>(</a:t>
            </a:r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</a:rPr>
              <a:t>‘blanche‘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</a:rPr>
              <a:t>‘Lamborghini’</a:t>
            </a:r>
            <a:r>
              <a:rPr lang="fr-FR" sz="1200" dirty="0" smtClean="0"/>
              <a:t>,</a:t>
            </a:r>
            <a:r>
              <a:rPr lang="fr-FR" sz="1200" dirty="0" smtClean="0">
                <a:solidFill>
                  <a:srgbClr val="FF0000"/>
                </a:solidFill>
              </a:rPr>
              <a:t>492</a:t>
            </a:r>
            <a:r>
              <a:rPr lang="fr-FR" sz="1200" dirty="0" smtClean="0"/>
              <a:t>);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</a:rPr>
              <a:t>// on peut aussi créer une seconde instance :</a:t>
            </a:r>
          </a:p>
          <a:p>
            <a:pPr marL="0" indent="0">
              <a:buNone/>
            </a:pPr>
            <a:r>
              <a:rPr lang="fr-FR" sz="1200" i="1" dirty="0" smtClean="0">
                <a:solidFill>
                  <a:schemeClr val="accent5"/>
                </a:solidFill>
              </a:rPr>
              <a:t>var</a:t>
            </a:r>
            <a:r>
              <a:rPr lang="fr-FR" sz="1200" dirty="0" smtClean="0">
                <a:solidFill>
                  <a:schemeClr val="accent5"/>
                </a:solidFill>
              </a:rPr>
              <a:t> </a:t>
            </a:r>
            <a:r>
              <a:rPr lang="fr-FR" sz="1200" dirty="0" err="1" smtClean="0"/>
              <a:t>fiat_panda</a:t>
            </a:r>
            <a:r>
              <a:rPr lang="fr-FR" sz="1200" dirty="0" smtClean="0"/>
              <a:t> = </a:t>
            </a:r>
            <a:r>
              <a:rPr lang="fr-FR" sz="1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fr-FR" sz="1200" dirty="0" smtClean="0"/>
              <a:t> </a:t>
            </a:r>
            <a:r>
              <a:rPr lang="fr-F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voiture</a:t>
            </a:r>
            <a:r>
              <a:rPr lang="fr-FR" sz="1200" dirty="0" smtClean="0"/>
              <a:t>(</a:t>
            </a:r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</a:rPr>
              <a:t>‘rouge‘</a:t>
            </a:r>
            <a:r>
              <a:rPr lang="fr-FR" sz="1200" dirty="0" smtClean="0"/>
              <a:t> ,</a:t>
            </a:r>
            <a:r>
              <a:rPr lang="fr-FR" sz="1200" dirty="0" smtClean="0">
                <a:solidFill>
                  <a:schemeClr val="bg1">
                    <a:lumMod val="75000"/>
                  </a:schemeClr>
                </a:solidFill>
              </a:rPr>
              <a:t> ‘Fiat panda’ 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rgbClr val="FF0000"/>
                </a:solidFill>
              </a:rPr>
              <a:t>100</a:t>
            </a:r>
            <a:r>
              <a:rPr lang="fr-FR" sz="1200" dirty="0" smtClean="0"/>
              <a:t>);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 err="1"/>
              <a:t>a</a:t>
            </a:r>
            <a:r>
              <a:rPr lang="fr-FR" sz="1200" dirty="0" err="1" smtClean="0"/>
              <a:t>lert</a:t>
            </a:r>
            <a:r>
              <a:rPr lang="fr-FR" sz="1200" dirty="0" smtClean="0"/>
              <a:t>(</a:t>
            </a:r>
            <a:r>
              <a:rPr lang="fr-FR" sz="1200" dirty="0" err="1" smtClean="0"/>
              <a:t>lamborghini.couleur</a:t>
            </a:r>
            <a:r>
              <a:rPr lang="fr-FR" sz="1200" dirty="0" smtClean="0"/>
              <a:t>); 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// affiche blanche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err="1" smtClean="0"/>
              <a:t>lamborghini.accelerer</a:t>
            </a:r>
            <a:r>
              <a:rPr lang="fr-FR" sz="1200" dirty="0" smtClean="0"/>
              <a:t>(); 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// on augmente la propriété vitesse de l’objet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lamborghini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 via sa méthode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accelerer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err="1" smtClean="0"/>
              <a:t>setTimeout</a:t>
            </a:r>
            <a:r>
              <a:rPr lang="fr-FR" sz="1200" dirty="0" smtClean="0"/>
              <a:t>(</a:t>
            </a:r>
            <a:r>
              <a:rPr lang="fr-FR" sz="1200" dirty="0" err="1" smtClean="0"/>
              <a:t>function</a:t>
            </a:r>
            <a:r>
              <a:rPr lang="fr-FR" sz="1200" dirty="0" smtClean="0"/>
              <a:t>(){</a:t>
            </a:r>
            <a:r>
              <a:rPr lang="fr-FR" sz="1200" dirty="0" err="1" smtClean="0"/>
              <a:t>alert</a:t>
            </a:r>
            <a:r>
              <a:rPr lang="fr-FR" sz="1200" dirty="0" smtClean="0"/>
              <a:t>(</a:t>
            </a:r>
            <a:r>
              <a:rPr lang="fr-FR" sz="1200" dirty="0" err="1" smtClean="0"/>
              <a:t>lamborghini.vitesse</a:t>
            </a:r>
            <a:r>
              <a:rPr lang="fr-FR" sz="1200" dirty="0" smtClean="0"/>
              <a:t>); }, </a:t>
            </a:r>
            <a:r>
              <a:rPr lang="fr-FR" sz="1200" dirty="0" smtClean="0">
                <a:solidFill>
                  <a:srgbClr val="FF0000"/>
                </a:solidFill>
              </a:rPr>
              <a:t>4000</a:t>
            </a:r>
            <a:r>
              <a:rPr lang="fr-FR" sz="1200" dirty="0" smtClean="0"/>
              <a:t>); 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// affiche la propriété « vitesse » de l’objet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lamborghini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 après 4 secondes d’accélération soit : 100 km/ h</a:t>
            </a:r>
          </a:p>
        </p:txBody>
      </p:sp>
    </p:spTree>
    <p:extLst>
      <p:ext uri="{BB962C8B-B14F-4D97-AF65-F5344CB8AC3E}">
        <p14:creationId xmlns:p14="http://schemas.microsoft.com/office/powerpoint/2010/main" val="7696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pour continuer d’apprendre soi-même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err="1" smtClean="0"/>
              <a:t>Wikibooks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fr.wikibooks.org/wiki/Programmation_JavaScript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err="1" smtClean="0"/>
              <a:t>OpenClassroom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openclassrooms.com/courses/dynamisez-vos-sites-web-avec-javascript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Codecademy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www.codecademy.com/fr/tracks/javascript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- 3WA : http://javascript.3wa.fr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5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6"/>
              </a:rPr>
              <a:t>3W </a:t>
            </a:r>
            <a:r>
              <a:rPr lang="fr-FR" b="1" dirty="0" err="1" smtClean="0">
                <a:hlinkClick r:id="rId6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754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2925" y="621535"/>
            <a:ext cx="4419600" cy="1325563"/>
          </a:xfrm>
        </p:spPr>
        <p:txBody>
          <a:bodyPr/>
          <a:lstStyle/>
          <a:p>
            <a:r>
              <a:rPr lang="fr-FR" dirty="0" smtClean="0"/>
              <a:t>A SUIVRE…</a:t>
            </a:r>
            <a:endParaRPr lang="fr-FR" dirty="0"/>
          </a:p>
        </p:txBody>
      </p:sp>
      <p:pic>
        <p:nvPicPr>
          <p:cNvPr id="10242" name="Picture 2" descr="http://www.awelty.fr/medias/images/jquer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97" y="2288713"/>
            <a:ext cx="70104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2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8779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Les variables</a:t>
            </a:r>
            <a:br>
              <a:rPr lang="fr-FR" dirty="0" smtClean="0"/>
            </a:br>
            <a:r>
              <a:rPr lang="fr-FR" sz="900" dirty="0">
                <a:solidFill>
                  <a:schemeClr val="bg1"/>
                </a:solidFill>
              </a:rPr>
              <a:t>f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700" dirty="0" smtClean="0"/>
              <a:t>Une variable sert à stocker une donnée qui sera utilisée plus tard.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12806"/>
            <a:ext cx="10515600" cy="446072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Déclarer une variable et lui assigner une valeur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sz="2400" dirty="0" smtClean="0"/>
              <a:t> </a:t>
            </a:r>
            <a:r>
              <a:rPr lang="fr-FR" sz="2400" dirty="0" err="1" smtClean="0"/>
              <a:t>maVariable</a:t>
            </a:r>
            <a:r>
              <a:rPr lang="fr-FR" sz="2400" dirty="0" smtClean="0"/>
              <a:t> </a:t>
            </a:r>
            <a:r>
              <a:rPr lang="fr-FR" sz="2400" dirty="0" smtClean="0"/>
              <a:t>= ‘valeur assignée’ ;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2400" dirty="0" smtClean="0"/>
              <a:t>Déclarer plusieurs variables en même temps :</a:t>
            </a:r>
          </a:p>
          <a:p>
            <a:pPr marL="0" indent="0">
              <a:buNone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2400" dirty="0" smtClean="0"/>
              <a:t> </a:t>
            </a:r>
            <a:r>
              <a:rPr lang="fr-FR" sz="2400" dirty="0" err="1" smtClean="0"/>
              <a:t>maVariable</a:t>
            </a:r>
            <a:r>
              <a:rPr lang="fr-FR" sz="2400" dirty="0" smtClean="0"/>
              <a:t> </a:t>
            </a:r>
            <a:r>
              <a:rPr lang="fr-FR" sz="2400" dirty="0" smtClean="0"/>
              <a:t>=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‘valeur assignée’</a:t>
            </a:r>
            <a:r>
              <a:rPr lang="fr-FR" sz="2400" dirty="0" smtClean="0"/>
              <a:t> , </a:t>
            </a:r>
            <a:r>
              <a:rPr lang="fr-FR" sz="2400" dirty="0" smtClean="0"/>
              <a:t>maVariable2 </a:t>
            </a:r>
            <a:r>
              <a:rPr lang="fr-FR" sz="2400" dirty="0" smtClean="0"/>
              <a:t>= </a:t>
            </a:r>
            <a:r>
              <a:rPr lang="fr-FR" sz="2400" dirty="0" smtClean="0">
                <a:solidFill>
                  <a:srgbClr val="FF0000"/>
                </a:solidFill>
              </a:rPr>
              <a:t>45</a:t>
            </a:r>
            <a:r>
              <a:rPr lang="fr-FR" sz="2400" dirty="0" smtClean="0"/>
              <a:t> , </a:t>
            </a:r>
            <a:r>
              <a:rPr lang="fr-FR" sz="2400" dirty="0" err="1" smtClean="0"/>
              <a:t>result</a:t>
            </a:r>
            <a:r>
              <a:rPr lang="fr-FR" sz="2400" dirty="0" smtClean="0"/>
              <a:t>;</a:t>
            </a:r>
          </a:p>
          <a:p>
            <a:pPr marL="0" indent="0">
              <a:buNone/>
            </a:pP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 smtClean="0"/>
              <a:t>REMARQUES : </a:t>
            </a:r>
          </a:p>
          <a:p>
            <a:pPr>
              <a:buFontTx/>
              <a:buChar char="-"/>
            </a:pPr>
            <a:r>
              <a:rPr lang="fr-FR" sz="2400" dirty="0" smtClean="0"/>
              <a:t>On peut très bien déclarer une variable sans lui assigner de valeur (exemple avec la variable « </a:t>
            </a:r>
            <a:r>
              <a:rPr lang="fr-FR" sz="2400" dirty="0" err="1" smtClean="0"/>
              <a:t>result</a:t>
            </a:r>
            <a:r>
              <a:rPr lang="fr-FR" sz="2400" dirty="0" smtClean="0"/>
              <a:t> »).</a:t>
            </a:r>
          </a:p>
          <a:p>
            <a:pPr>
              <a:buFontTx/>
              <a:buChar char="-"/>
            </a:pPr>
            <a:r>
              <a:rPr lang="fr-FR" sz="2400" dirty="0" smtClean="0"/>
              <a:t>Le préfixe </a:t>
            </a:r>
            <a:r>
              <a:rPr lang="fr-FR" sz="2400" i="1" dirty="0" smtClean="0">
                <a:solidFill>
                  <a:schemeClr val="accent5"/>
                </a:solidFill>
              </a:rPr>
              <a:t>var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smtClean="0"/>
              <a:t>sert à indiquer qu’il s’agit d’une variable locale </a:t>
            </a:r>
            <a:r>
              <a:rPr lang="fr-FR" sz="2400" u="sng" dirty="0" smtClean="0"/>
              <a:t>et non une variable globale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76" y="487796"/>
            <a:ext cx="1713845" cy="17244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00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Les variables sont dites « sensible à la casse ».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Prenons cet exemple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/>
              <a:t> </a:t>
            </a:r>
            <a:r>
              <a:rPr lang="fr-FR" dirty="0" smtClean="0"/>
              <a:t>moi </a:t>
            </a:r>
            <a:r>
              <a:rPr lang="fr-FR" dirty="0"/>
              <a:t>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‘Thomas’</a:t>
            </a:r>
            <a:r>
              <a:rPr lang="fr-FR" dirty="0" smtClean="0"/>
              <a:t> ;</a:t>
            </a:r>
            <a:endParaRPr lang="fr-FR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Moi 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‘Olivier’ </a:t>
            </a:r>
            <a:r>
              <a:rPr lang="fr-FR" dirty="0" smtClean="0"/>
              <a:t>; 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// on met un M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masjuscule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cette fois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(moi);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// affiche Thomas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(Moi</a:t>
            </a:r>
            <a:r>
              <a:rPr lang="fr-FR" dirty="0"/>
              <a:t>);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affiche Olivier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Conclusion : les variables « moi » et « Moi » sont considérées comme différentes à cause de la majuscule.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503" y="562407"/>
            <a:ext cx="2619375" cy="17430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3359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fr-FR" u="sng" dirty="0" smtClean="0"/>
              <a:t>Utiliser la notation en </a:t>
            </a:r>
            <a:r>
              <a:rPr lang="fr-FR" u="sng" dirty="0" err="1" smtClean="0"/>
              <a:t>camelCase</a:t>
            </a:r>
            <a:r>
              <a:rPr lang="fr-FR" u="sng" dirty="0" smtClean="0"/>
              <a:t> pour le nom de variable :</a:t>
            </a:r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ma</a:t>
            </a:r>
            <a:r>
              <a:rPr lang="fr-FR" dirty="0" err="1" smtClean="0">
                <a:solidFill>
                  <a:schemeClr val="accent1"/>
                </a:solidFill>
              </a:rPr>
              <a:t>Variable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Bien</a:t>
            </a:r>
            <a:r>
              <a:rPr lang="fr-FR" dirty="0" err="1" smtClean="0">
                <a:solidFill>
                  <a:srgbClr val="FF0000"/>
                </a:solidFill>
              </a:rPr>
              <a:t>Ecrite</a:t>
            </a:r>
            <a:r>
              <a:rPr lang="fr-FR" dirty="0" smtClean="0"/>
              <a:t> = ‘hello’ ;</a:t>
            </a:r>
          </a:p>
          <a:p>
            <a:pPr marL="0" indent="0">
              <a:buNone/>
            </a:pPr>
            <a:r>
              <a:rPr lang="fr-FR" dirty="0" smtClean="0"/>
              <a:t>&gt;&gt;&gt; Cela consiste à écrire le premier mot en minuscule puis ceux qui suivent en les commençant par une majuscule.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2) </a:t>
            </a:r>
            <a:r>
              <a:rPr lang="fr-FR" u="sng" dirty="0" smtClean="0"/>
              <a:t>Préférer l’usage de l’anglais </a:t>
            </a:r>
            <a:r>
              <a:rPr lang="fr-FR" dirty="0" smtClean="0"/>
              <a:t>:</a:t>
            </a:r>
            <a:endParaRPr lang="fr-FR" u="sng" dirty="0" smtClean="0"/>
          </a:p>
          <a:p>
            <a:pPr marL="0" indent="0">
              <a:buNone/>
            </a:pPr>
            <a:r>
              <a:rPr lang="fr-FR" dirty="0"/>
              <a:t>v</a:t>
            </a:r>
            <a:r>
              <a:rPr lang="fr-FR" dirty="0" smtClean="0"/>
              <a:t>ar </a:t>
            </a:r>
            <a:r>
              <a:rPr lang="fr-FR" dirty="0" err="1" smtClean="0"/>
              <a:t>myCompetencies</a:t>
            </a:r>
            <a:r>
              <a:rPr lang="fr-FR" dirty="0" smtClean="0"/>
              <a:t> = [‘HTML’ , ‘CSS’ , ‘JS’]</a:t>
            </a:r>
          </a:p>
          <a:p>
            <a:pPr marL="0" indent="0">
              <a:buNone/>
            </a:pPr>
            <a:r>
              <a:rPr lang="fr-FR" dirty="0" smtClean="0"/>
              <a:t>&gt;&gt;&gt; L’anglais est intéressant car il ne comporte aucun n’accent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3) </a:t>
            </a:r>
            <a:r>
              <a:rPr lang="fr-FR" u="sng" dirty="0" smtClean="0">
                <a:sym typeface="Wingdings" panose="05000000000000000000" pitchFamily="2" charset="2"/>
              </a:rPr>
              <a:t>Donnez leur des noms cohérents</a:t>
            </a:r>
            <a:r>
              <a:rPr lang="fr-FR" dirty="0" smtClean="0">
                <a:sym typeface="Wingdings" panose="05000000000000000000" pitchFamily="2" charset="2"/>
              </a:rPr>
              <a:t> (éviter les noms du style myVar1, myVar2 etc.)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48779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Les variables</a:t>
            </a:r>
            <a:br>
              <a:rPr lang="fr-FR" dirty="0" smtClean="0"/>
            </a:br>
            <a:r>
              <a:rPr lang="fr-FR" sz="900" dirty="0">
                <a:solidFill>
                  <a:schemeClr val="bg1"/>
                </a:solidFill>
              </a:rPr>
              <a:t>f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700" dirty="0" smtClean="0"/>
              <a:t>Quelques règles et bonnes pratiques pour nommer vos variables :</a:t>
            </a: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134642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859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Variable </a:t>
            </a:r>
            <a:r>
              <a:rPr lang="fr-FR" sz="4000" i="1" dirty="0" smtClean="0"/>
              <a:t>locale</a:t>
            </a:r>
            <a:r>
              <a:rPr lang="fr-FR" sz="4000" dirty="0" smtClean="0"/>
              <a:t> VS </a:t>
            </a:r>
            <a:r>
              <a:rPr lang="fr-FR" sz="4000" dirty="0" smtClean="0"/>
              <a:t>variable </a:t>
            </a:r>
            <a:r>
              <a:rPr lang="fr-FR" sz="4000" i="1" dirty="0" smtClean="0"/>
              <a:t>globale</a:t>
            </a:r>
            <a:endParaRPr lang="fr-FR" sz="40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mafonction</a:t>
            </a:r>
            <a:r>
              <a:rPr lang="fr-FR" dirty="0" smtClean="0"/>
              <a:t> (){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</a:t>
            </a:r>
            <a:r>
              <a:rPr lang="fr-FR" dirty="0" err="1" smtClean="0"/>
              <a:t>varLocale</a:t>
            </a:r>
            <a:r>
              <a:rPr lang="fr-FR" dirty="0" smtClean="0"/>
              <a:t> </a:t>
            </a:r>
            <a:r>
              <a:rPr lang="fr-FR" dirty="0" smtClean="0"/>
              <a:t>=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'coucou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';     // on défini une variable locale avec le terme « var »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varGlobale</a:t>
            </a:r>
            <a:r>
              <a:rPr lang="fr-FR" dirty="0" smtClean="0"/>
              <a:t> 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'toi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fr-FR" dirty="0" smtClean="0"/>
              <a:t>;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// on défini une variable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globale en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ommetant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le terme « var »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mafonction</a:t>
            </a:r>
            <a:r>
              <a:rPr lang="fr-FR" dirty="0" smtClean="0"/>
              <a:t>();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on exécute la fonction "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mafonction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varlocal</a:t>
            </a:r>
            <a:r>
              <a:rPr lang="fr-FR" dirty="0" smtClean="0"/>
              <a:t>) 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« 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undifined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 »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varglobal</a:t>
            </a:r>
            <a:r>
              <a:rPr lang="fr-FR" dirty="0" smtClean="0"/>
              <a:t>) 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// affiche « toi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2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3"/>
              </a:rPr>
              <a:t>3W </a:t>
            </a:r>
            <a:r>
              <a:rPr lang="fr-FR" b="1" dirty="0" err="1" smtClean="0">
                <a:hlinkClick r:id="rId3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4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0936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Demander à l’utilisateur d’assigner une valeur à une variable avec la fonction </a:t>
            </a:r>
            <a:r>
              <a:rPr lang="fr-FR" i="1" dirty="0" smtClean="0"/>
              <a:t>prompt();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lang="fr-FR" dirty="0" smtClean="0"/>
              <a:t> </a:t>
            </a:r>
            <a:r>
              <a:rPr lang="fr-FR" dirty="0" err="1" smtClean="0"/>
              <a:t>prenom</a:t>
            </a:r>
            <a:r>
              <a:rPr lang="fr-FR" dirty="0" smtClean="0"/>
              <a:t> = prompt(‘Entrez votre prénom’);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// Après validation la variable </a:t>
            </a:r>
            <a:r>
              <a:rPr lang="fr-FR" i="1" dirty="0" err="1" smtClean="0">
                <a:solidFill>
                  <a:schemeClr val="bg2">
                    <a:lumMod val="50000"/>
                  </a:schemeClr>
                </a:solidFill>
              </a:rPr>
              <a:t>prenom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vaudra « Samuel »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Un aperçu de la fonction prompt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598" y="3538294"/>
            <a:ext cx="37242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946073" y="4359609"/>
            <a:ext cx="147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Samuel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3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4"/>
              </a:rPr>
              <a:t>3W </a:t>
            </a:r>
            <a:r>
              <a:rPr lang="fr-FR" b="1" dirty="0" err="1" smtClean="0">
                <a:hlinkClick r:id="rId4"/>
              </a:rPr>
              <a:t>Academy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façons d’afficher un résultat simplement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11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 smtClean="0"/>
              <a:t> test =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‘Hello world !’</a:t>
            </a:r>
            <a:r>
              <a:rPr lang="fr-FR" dirty="0" smtClean="0"/>
              <a:t> ;</a:t>
            </a:r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(test) 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</a:t>
            </a:r>
            <a:r>
              <a:rPr lang="fr-FR" dirty="0" smtClean="0"/>
              <a:t>onsole.log(test);</a:t>
            </a:r>
          </a:p>
          <a:p>
            <a:pPr marL="0" indent="0">
              <a:buNone/>
            </a:pPr>
            <a:r>
              <a:rPr lang="fr-FR" dirty="0" smtClean="0"/>
              <a:t>Faire F12 ou clic droit puis « inspecter l’élément » sur votre navigateur :</a:t>
            </a:r>
          </a:p>
        </p:txBody>
      </p:sp>
      <p:pic>
        <p:nvPicPr>
          <p:cNvPr id="3074" name="Picture 2" descr="Une boîte de dialogue s'ouvre, vous présentant le texte Hello World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57" y="1487595"/>
            <a:ext cx="395287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4380271"/>
            <a:ext cx="10058400" cy="905822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574964" y="3997835"/>
            <a:ext cx="1091623" cy="48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127665" y="5198735"/>
            <a:ext cx="1122216" cy="255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8200" y="5957443"/>
            <a:ext cx="1086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document.write</a:t>
            </a:r>
            <a:r>
              <a:rPr lang="fr-FR" sz="2800" dirty="0" smtClean="0"/>
              <a:t>(test);  </a:t>
            </a:r>
            <a:r>
              <a:rPr lang="fr-FR" sz="2800" dirty="0" smtClean="0">
                <a:solidFill>
                  <a:schemeClr val="bg2">
                    <a:lumMod val="75000"/>
                  </a:schemeClr>
                </a:solidFill>
              </a:rPr>
              <a:t>// écrit « Hello world!» dans  notre document html</a:t>
            </a:r>
            <a:endParaRPr lang="fr-FR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29100" y="5295737"/>
            <a:ext cx="66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FF0000"/>
                </a:solidFill>
              </a:rPr>
              <a:t>Le contenu de la variable s’affiche dans la console du navigateur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399829" y="2148733"/>
            <a:ext cx="2234045" cy="218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35182" y="2795155"/>
            <a:ext cx="55071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955965" y="5842428"/>
            <a:ext cx="55071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879645" y="6453718"/>
            <a:ext cx="4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 : </a:t>
            </a:r>
            <a:r>
              <a:rPr lang="fr-FR" dirty="0" smtClean="0">
                <a:hlinkClick r:id="rId4"/>
              </a:rPr>
              <a:t>Olivier Martin </a:t>
            </a:r>
            <a:r>
              <a:rPr lang="fr-FR" dirty="0" smtClean="0"/>
              <a:t>pour la </a:t>
            </a:r>
            <a:r>
              <a:rPr lang="fr-FR" b="1" dirty="0" smtClean="0">
                <a:hlinkClick r:id="rId5"/>
              </a:rPr>
              <a:t>3W </a:t>
            </a:r>
            <a:r>
              <a:rPr lang="fr-FR" b="1" dirty="0" err="1" smtClean="0">
                <a:hlinkClick r:id="rId5"/>
              </a:rPr>
              <a:t>Academy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30170" y="1429078"/>
            <a:ext cx="476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1)</a:t>
            </a:r>
            <a:endParaRPr lang="fr-FR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284" y="3003288"/>
            <a:ext cx="476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2)</a:t>
            </a:r>
            <a:endParaRPr lang="fr-FR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758" y="5930498"/>
            <a:ext cx="476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3)</a:t>
            </a:r>
            <a:endParaRPr lang="fr-FR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1903</Words>
  <Application>Microsoft Office PowerPoint</Application>
  <PresentationFormat>Grand écran</PresentationFormat>
  <Paragraphs>416</Paragraphs>
  <Slides>32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Wingdings</vt:lpstr>
      <vt:lpstr>Thème Office</vt:lpstr>
      <vt:lpstr>Présentation PowerPoint</vt:lpstr>
      <vt:lpstr>Où écrire du code javascript ?</vt:lpstr>
      <vt:lpstr>Comment débuguer son code JS ?</vt:lpstr>
      <vt:lpstr>Les variables f Une variable sert à stocker une donnée qui sera utilisée plus tard.</vt:lpstr>
      <vt:lpstr>Les variables</vt:lpstr>
      <vt:lpstr>Les variables f Quelques règles et bonnes pratiques pour nommer vos variables :</vt:lpstr>
      <vt:lpstr>Variable locale VS variable globale</vt:lpstr>
      <vt:lpstr>Les variables</vt:lpstr>
      <vt:lpstr>3 façons d’afficher un résultat simplement :</vt:lpstr>
      <vt:lpstr>Les types de variables  Il existe plusieurs types de variable en javascript tels que les Nombres (number), les chaînes de caractère (string) ou encore les booléens qui valent 0 ou 1 (boolean) </vt:lpstr>
      <vt:lpstr>Les types de variables</vt:lpstr>
      <vt:lpstr>Afficher le type d’une variable avec typeof</vt:lpstr>
      <vt:lpstr>Convertir le type d’une variable</vt:lpstr>
      <vt:lpstr>Les operateurs</vt:lpstr>
      <vt:lpstr>Les operateurs</vt:lpstr>
      <vt:lpstr>LA CONCATENATION</vt:lpstr>
      <vt:lpstr>Les conditions if, elseif et else</vt:lpstr>
      <vt:lpstr>Opérateurs de comparaison</vt:lpstr>
      <vt:lpstr>Opérateurs logiques</vt:lpstr>
      <vt:lpstr>Les boucles #1</vt:lpstr>
      <vt:lpstr>Les boucles #2</vt:lpstr>
      <vt:lpstr>Les boucles #3</vt:lpstr>
      <vt:lpstr>Les fonctions</vt:lpstr>
      <vt:lpstr>Les tableaux (Array) et Objets littéraux</vt:lpstr>
      <vt:lpstr>Parcourir un Array :</vt:lpstr>
      <vt:lpstr>Les tableaux (Array) et Objets littéraux</vt:lpstr>
      <vt:lpstr>Parcourir un objet littéral :</vt:lpstr>
      <vt:lpstr>LA POO (Programmation Orientée Objet)</vt:lpstr>
      <vt:lpstr>LA POO (Programmation Orientée Objet)</vt:lpstr>
      <vt:lpstr>LA POO (Programmation Orientée Objet)</vt:lpstr>
      <vt:lpstr>Ressources pour continuer d’apprendre soi-même :</vt:lpstr>
      <vt:lpstr>A SUIVRE…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Ekud</dc:creator>
  <cp:lastModifiedBy>Ekud</cp:lastModifiedBy>
  <cp:revision>86</cp:revision>
  <dcterms:created xsi:type="dcterms:W3CDTF">2014-10-10T15:43:28Z</dcterms:created>
  <dcterms:modified xsi:type="dcterms:W3CDTF">2016-01-07T19:14:54Z</dcterms:modified>
</cp:coreProperties>
</file>