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48"/>
    <p:restoredTop sz="95878"/>
  </p:normalViewPr>
  <p:slideViewPr>
    <p:cSldViewPr snapToGrid="0">
      <p:cViewPr>
        <p:scale>
          <a:sx n="110" d="100"/>
          <a:sy n="110" d="100"/>
        </p:scale>
        <p:origin x="328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0346-01F8-EEC6-8707-9730C54C0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0913E-6F0F-C644-B61A-1C9FB2B8E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C3F57-EDDC-A1DD-77B1-40525D2F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83D-9681-9447-9EA1-AFF0CC7AEED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CCE3D-AA7F-9EE5-023C-3A03FDA6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552B8-09B3-DE9E-370F-28E95DB4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B7B4-7C64-F84B-B73A-7F17450C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0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6987-E854-F9EC-2CDC-9466ABBC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81677-8160-A6D1-6A8F-26DA8B2BE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8AE12-0594-B5AA-AC33-B8218F61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83D-9681-9447-9EA1-AFF0CC7AEED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D5187-09FA-E996-8532-B27F0598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C8EA7-F41D-3C8A-92BA-ACF09C4D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B7B4-7C64-F84B-B73A-7F17450C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8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ACE0B-7884-370E-8CA8-5E9B12980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A2BA2-226A-12A8-B3EC-581D2A3A5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484C6-1A55-3D79-DF54-ABD11E26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83D-9681-9447-9EA1-AFF0CC7AEED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5EB9D-6A33-FEA7-AC3D-F89CCDA6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99080-A05C-DEDE-3F53-C983384A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B7B4-7C64-F84B-B73A-7F17450C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399A-4E57-DADB-75AC-B36F8122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929D-30DA-1D2C-7C81-C9E4846E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D1827-8722-3F48-1AB2-9E886A48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83D-9681-9447-9EA1-AFF0CC7AEED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BE8F9-8055-5830-DCFB-2C879902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C63BA-C206-7F06-363F-912024D9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B7B4-7C64-F84B-B73A-7F17450C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7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BEEC-4ED2-82CE-1506-60602A3B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D9656-44CC-2A2C-14A5-36A5B7F67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C359-1813-8E50-0407-B7196549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83D-9681-9447-9EA1-AFF0CC7AEED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F0D7D-39E1-F277-BABA-07E915FC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C51E7-F8EF-F30D-8321-3FA14A82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B7B4-7C64-F84B-B73A-7F17450C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6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99AA-FB6A-8ABC-3188-413D5247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98DE2-6E77-42AB-76B5-6F98B538A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36D1C-FC10-FDB6-ADEB-FA2F13506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60C2F-D2A5-0C61-2365-AD35B5EE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83D-9681-9447-9EA1-AFF0CC7AEED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39CC0-E3C6-AE64-957C-3B8C4D87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96719-C8C4-64FF-96FF-69D9A073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B7B4-7C64-F84B-B73A-7F17450C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5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DFA5-0CFA-E617-F504-57D393869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ABED1-2FB3-AFE0-97A1-7C8880FC3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A0E38-D35E-A7C1-EE75-03F323C34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B8E8A-5D95-186D-5670-6EB8BFF26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38638-5599-EF4C-E11E-922E9ED77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42091-B4F8-EB5E-C91F-E3671509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83D-9681-9447-9EA1-AFF0CC7AEED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B4334-0CC5-6F58-6C99-D57FE9C0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79D87-7E33-1168-AA7F-B748759F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B7B4-7C64-F84B-B73A-7F17450C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5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8AA9-BA8B-27A8-4193-4B7E71FB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00F8C-7D65-3F10-8049-9304750F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83D-9681-9447-9EA1-AFF0CC7AEED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06F0F-494F-41A7-6B13-17062C2D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0CBA8-C50D-A960-E0B0-EB677241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B7B4-7C64-F84B-B73A-7F17450C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4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31056-486F-3A99-9013-D852F729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83D-9681-9447-9EA1-AFF0CC7AEED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25833-DBB7-8485-EB4D-6409817C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04E57-872B-6D5C-87B6-9336DA75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B7B4-7C64-F84B-B73A-7F17450C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7AE4-BC76-37E4-DBC2-4B301534E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E8A7E-0A3E-4597-1FEB-CBDB3D874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51C09-F4A2-AE7F-BD4C-763A8CE21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ECE09-70A9-6348-7817-164C0A33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83D-9681-9447-9EA1-AFF0CC7AEED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A7B29-6CA1-4559-0BD7-5FF18B0E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4AF4D-1C1C-72F2-9B29-4E854321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B7B4-7C64-F84B-B73A-7F17450C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D6BE-7377-E62F-186E-A8B325D52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388FA-98F4-2B4E-0330-5F4EF123C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CB4BD-3484-C81A-5793-804650925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0230C-075C-092A-C176-677BB8A6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83D-9681-9447-9EA1-AFF0CC7AEED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52C02-A74E-B379-01FB-1677512B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7C8BA-7554-E340-38DE-FC9C18B0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B7B4-7C64-F84B-B73A-7F17450C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76FB-BBD8-7400-A301-AF9A56F7A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76C4C-AA37-A4EF-1965-19A6BCB38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749E5-5FA2-B175-09AA-FBE23C7D4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9583D-9681-9447-9EA1-AFF0CC7AEED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B01C9-0C91-0F9D-804E-2B99659A3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FE509-4419-0955-F428-565AED0A3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1B7B4-7C64-F84B-B73A-7F17450C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1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video" Target="../media/media1.mov"/><Relationship Id="rId16" Type="http://schemas.openxmlformats.org/officeDocument/2006/relationships/image" Target="../media/image13.png"/><Relationship Id="rId1" Type="http://schemas.microsoft.com/office/2007/relationships/media" Target="../media/media1.mov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160AD3D-C8B9-5122-A8E6-9A2127B00183}"/>
              </a:ext>
            </a:extLst>
          </p:cNvPr>
          <p:cNvSpPr/>
          <p:nvPr/>
        </p:nvSpPr>
        <p:spPr>
          <a:xfrm>
            <a:off x="4922874" y="632359"/>
            <a:ext cx="3995930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6E1C7A-4D1B-E480-C5DE-F0960FC6AA6A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8918804" y="964868"/>
            <a:ext cx="2216228" cy="56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CD40192-991A-0D90-5109-70E382471F28}"/>
              </a:ext>
            </a:extLst>
          </p:cNvPr>
          <p:cNvSpPr/>
          <p:nvPr/>
        </p:nvSpPr>
        <p:spPr>
          <a:xfrm>
            <a:off x="2524537" y="1426692"/>
            <a:ext cx="2243470" cy="45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B5BB5B-4E14-D503-9CD2-5A0795DD60F6}"/>
              </a:ext>
            </a:extLst>
          </p:cNvPr>
          <p:cNvSpPr/>
          <p:nvPr/>
        </p:nvSpPr>
        <p:spPr>
          <a:xfrm>
            <a:off x="10140384" y="1527314"/>
            <a:ext cx="1998433" cy="45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FE009E-6689-AC28-C9DC-7F258014A5D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646272" y="964868"/>
            <a:ext cx="1276602" cy="46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072315-AA7E-E7D8-D690-61DC4A4B566E}"/>
              </a:ext>
            </a:extLst>
          </p:cNvPr>
          <p:cNvCxnSpPr/>
          <p:nvPr/>
        </p:nvCxnSpPr>
        <p:spPr>
          <a:xfrm flipH="1">
            <a:off x="1212112" y="1877403"/>
            <a:ext cx="1648046" cy="34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C7A238F-80A5-CF67-1EC5-96907E7D4F85}"/>
              </a:ext>
            </a:extLst>
          </p:cNvPr>
          <p:cNvSpPr/>
          <p:nvPr/>
        </p:nvSpPr>
        <p:spPr>
          <a:xfrm>
            <a:off x="277785" y="2242005"/>
            <a:ext cx="1648046" cy="384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Linear/poly Regression</a:t>
            </a:r>
          </a:p>
        </p:txBody>
      </p:sp>
      <p:sp>
        <p:nvSpPr>
          <p:cNvPr id="32" name="Cloud Callout 31">
            <a:extLst>
              <a:ext uri="{FF2B5EF4-FFF2-40B4-BE49-F238E27FC236}">
                <a16:creationId xmlns:a16="http://schemas.microsoft.com/office/drawing/2014/main" id="{BA7BA8CC-CDD9-82AB-A285-88D39FBF5AA7}"/>
              </a:ext>
            </a:extLst>
          </p:cNvPr>
          <p:cNvSpPr/>
          <p:nvPr/>
        </p:nvSpPr>
        <p:spPr>
          <a:xfrm>
            <a:off x="90378" y="1584967"/>
            <a:ext cx="1648045" cy="417558"/>
          </a:xfrm>
          <a:prstGeom prst="cloudCallout">
            <a:avLst>
              <a:gd name="adj1" fmla="val 12854"/>
              <a:gd name="adj2" fmla="val 97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Continous</a:t>
            </a:r>
            <a:r>
              <a:rPr lang="en-US" sz="800" dirty="0"/>
              <a:t> value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EE0D4D4-F207-8C84-5948-6A12E732CDAC}"/>
              </a:ext>
            </a:extLst>
          </p:cNvPr>
          <p:cNvCxnSpPr>
            <a:cxnSpLocks/>
          </p:cNvCxnSpPr>
          <p:nvPr/>
        </p:nvCxnSpPr>
        <p:spPr>
          <a:xfrm>
            <a:off x="3646272" y="1877403"/>
            <a:ext cx="0" cy="36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Callout 36">
            <a:extLst>
              <a:ext uri="{FF2B5EF4-FFF2-40B4-BE49-F238E27FC236}">
                <a16:creationId xmlns:a16="http://schemas.microsoft.com/office/drawing/2014/main" id="{DE7684F1-DD5F-4A14-DA38-B2AA9DB3DA9B}"/>
              </a:ext>
            </a:extLst>
          </p:cNvPr>
          <p:cNvSpPr/>
          <p:nvPr/>
        </p:nvSpPr>
        <p:spPr>
          <a:xfrm rot="992986">
            <a:off x="1691325" y="4377868"/>
            <a:ext cx="1078213" cy="404393"/>
          </a:xfrm>
          <a:prstGeom prst="cloudCallout">
            <a:avLst>
              <a:gd name="adj1" fmla="val -40419"/>
              <a:gd name="adj2" fmla="val 904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Between</a:t>
            </a:r>
          </a:p>
          <a:p>
            <a:pPr algn="ctr"/>
            <a:r>
              <a:rPr lang="en-US" sz="900" dirty="0"/>
              <a:t>0 and 1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0784FDB-4BE9-AAC9-30EB-2315A5EAC117}"/>
              </a:ext>
            </a:extLst>
          </p:cNvPr>
          <p:cNvSpPr/>
          <p:nvPr/>
        </p:nvSpPr>
        <p:spPr>
          <a:xfrm>
            <a:off x="594435" y="4712880"/>
            <a:ext cx="1015758" cy="450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Logistic</a:t>
            </a:r>
          </a:p>
          <a:p>
            <a:pPr algn="ctr"/>
            <a:r>
              <a:rPr lang="en-US" sz="1200" dirty="0"/>
              <a:t>regression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1CDC1C8-F6A0-2608-8FEB-71AB30BD6540}"/>
              </a:ext>
            </a:extLst>
          </p:cNvPr>
          <p:cNvSpPr/>
          <p:nvPr/>
        </p:nvSpPr>
        <p:spPr>
          <a:xfrm>
            <a:off x="2961919" y="2242005"/>
            <a:ext cx="1648040" cy="384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K-</a:t>
            </a:r>
            <a:r>
              <a:rPr lang="en-US" sz="1200" dirty="0" err="1"/>
              <a:t>Nearset</a:t>
            </a:r>
            <a:r>
              <a:rPr lang="en-US" sz="1200" dirty="0"/>
              <a:t> </a:t>
            </a:r>
            <a:r>
              <a:rPr lang="en-US" sz="1200" dirty="0" err="1"/>
              <a:t>Neighbours</a:t>
            </a:r>
            <a:endParaRPr lang="en-US" sz="1200" dirty="0"/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3A2911EF-BC2D-38AE-CC22-5080C850469E}"/>
              </a:ext>
            </a:extLst>
          </p:cNvPr>
          <p:cNvCxnSpPr>
            <a:cxnSpLocks/>
            <a:endCxn id="40" idx="1"/>
          </p:cNvCxnSpPr>
          <p:nvPr/>
        </p:nvCxnSpPr>
        <p:spPr>
          <a:xfrm rot="16200000" flipH="1">
            <a:off x="-721853" y="3621948"/>
            <a:ext cx="2347160" cy="2854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A1B191-FCD2-92BE-6EE4-2990F79ED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0" y="5313403"/>
            <a:ext cx="1994349" cy="137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179FE1B-2539-BFB7-5A08-24FA7D0C4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31" y="2705800"/>
            <a:ext cx="1143105" cy="93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pe">
            <a:extLst>
              <a:ext uri="{FF2B5EF4-FFF2-40B4-BE49-F238E27FC236}">
                <a16:creationId xmlns:a16="http://schemas.microsoft.com/office/drawing/2014/main" id="{3A43E042-CEDA-1970-59B4-E9E51B089B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5" b="3780"/>
          <a:stretch/>
        </p:blipFill>
        <p:spPr bwMode="auto">
          <a:xfrm>
            <a:off x="354947" y="3560689"/>
            <a:ext cx="1324125" cy="100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loud Callout 59">
            <a:extLst>
              <a:ext uri="{FF2B5EF4-FFF2-40B4-BE49-F238E27FC236}">
                <a16:creationId xmlns:a16="http://schemas.microsoft.com/office/drawing/2014/main" id="{53B923F2-AF73-7084-0633-C5645834568E}"/>
              </a:ext>
            </a:extLst>
          </p:cNvPr>
          <p:cNvSpPr/>
          <p:nvPr/>
        </p:nvSpPr>
        <p:spPr>
          <a:xfrm>
            <a:off x="2087928" y="2049863"/>
            <a:ext cx="834676" cy="417558"/>
          </a:xfrm>
          <a:prstGeom prst="cloudCallout">
            <a:avLst>
              <a:gd name="adj1" fmla="val 55536"/>
              <a:gd name="adj2" fmla="val 50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Discrete</a:t>
            </a:r>
          </a:p>
          <a:p>
            <a:pPr algn="ctr"/>
            <a:r>
              <a:rPr lang="en-US" sz="800" dirty="0"/>
              <a:t> value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C5C26D9-CC32-196D-3BE6-48DF84A34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9" b="7975"/>
          <a:stretch/>
        </p:blipFill>
        <p:spPr bwMode="auto">
          <a:xfrm>
            <a:off x="2588782" y="3003870"/>
            <a:ext cx="1987155" cy="163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Down Arrow 62">
            <a:extLst>
              <a:ext uri="{FF2B5EF4-FFF2-40B4-BE49-F238E27FC236}">
                <a16:creationId xmlns:a16="http://schemas.microsoft.com/office/drawing/2014/main" id="{E6C88047-2532-4428-CCF8-02644FF4B741}"/>
              </a:ext>
            </a:extLst>
          </p:cNvPr>
          <p:cNvSpPr/>
          <p:nvPr/>
        </p:nvSpPr>
        <p:spPr>
          <a:xfrm rot="1220154">
            <a:off x="2171285" y="2428966"/>
            <a:ext cx="113563" cy="367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E0C86B85-AFDE-D553-F197-FC7E3474B795}"/>
              </a:ext>
            </a:extLst>
          </p:cNvPr>
          <p:cNvSpPr/>
          <p:nvPr/>
        </p:nvSpPr>
        <p:spPr>
          <a:xfrm>
            <a:off x="1643480" y="2792730"/>
            <a:ext cx="1015757" cy="251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Classifation</a:t>
            </a:r>
            <a:endParaRPr lang="en-US" sz="800" dirty="0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2BEBC272-4D1A-85DF-7305-9ACABE45CFC1}"/>
              </a:ext>
            </a:extLst>
          </p:cNvPr>
          <p:cNvSpPr/>
          <p:nvPr/>
        </p:nvSpPr>
        <p:spPr>
          <a:xfrm>
            <a:off x="722666" y="953257"/>
            <a:ext cx="1015757" cy="251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Classifation</a:t>
            </a:r>
            <a:endParaRPr lang="en-US" sz="800" dirty="0"/>
          </a:p>
        </p:txBody>
      </p:sp>
      <p:sp>
        <p:nvSpPr>
          <p:cNvPr id="1029" name="Down Arrow 1028">
            <a:extLst>
              <a:ext uri="{FF2B5EF4-FFF2-40B4-BE49-F238E27FC236}">
                <a16:creationId xmlns:a16="http://schemas.microsoft.com/office/drawing/2014/main" id="{75CDB949-9CDD-1CF9-FD55-C2E35C583322}"/>
              </a:ext>
            </a:extLst>
          </p:cNvPr>
          <p:cNvSpPr/>
          <p:nvPr/>
        </p:nvSpPr>
        <p:spPr>
          <a:xfrm rot="11902763">
            <a:off x="896653" y="1174105"/>
            <a:ext cx="91908" cy="438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68DE007A-FACD-FE24-E925-F19A2ED5E7AD}"/>
              </a:ext>
            </a:extLst>
          </p:cNvPr>
          <p:cNvCxnSpPr>
            <a:cxnSpLocks/>
          </p:cNvCxnSpPr>
          <p:nvPr/>
        </p:nvCxnSpPr>
        <p:spPr>
          <a:xfrm>
            <a:off x="4267200" y="1877403"/>
            <a:ext cx="1185160" cy="34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Rounded Rectangle 1036">
            <a:extLst>
              <a:ext uri="{FF2B5EF4-FFF2-40B4-BE49-F238E27FC236}">
                <a16:creationId xmlns:a16="http://schemas.microsoft.com/office/drawing/2014/main" id="{D9FC06A8-4F17-6136-3DCA-59424849EB57}"/>
              </a:ext>
            </a:extLst>
          </p:cNvPr>
          <p:cNvSpPr/>
          <p:nvPr/>
        </p:nvSpPr>
        <p:spPr>
          <a:xfrm>
            <a:off x="4922873" y="2239604"/>
            <a:ext cx="1712245" cy="384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Decision Tree + random Forest</a:t>
            </a:r>
          </a:p>
        </p:txBody>
      </p:sp>
      <p:sp>
        <p:nvSpPr>
          <p:cNvPr id="1039" name="Cloud Callout 1038">
            <a:extLst>
              <a:ext uri="{FF2B5EF4-FFF2-40B4-BE49-F238E27FC236}">
                <a16:creationId xmlns:a16="http://schemas.microsoft.com/office/drawing/2014/main" id="{E1BD60D7-F25D-4C3C-F693-6E1A61007BEB}"/>
              </a:ext>
            </a:extLst>
          </p:cNvPr>
          <p:cNvSpPr/>
          <p:nvPr/>
        </p:nvSpPr>
        <p:spPr>
          <a:xfrm>
            <a:off x="5270695" y="1318915"/>
            <a:ext cx="1998433" cy="740789"/>
          </a:xfrm>
          <a:prstGeom prst="cloudCallout">
            <a:avLst>
              <a:gd name="adj1" fmla="val -31183"/>
              <a:gd name="adj2" fmla="val 72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Calculating the Gini of each column : if its close to 0 that means its decisive / close to 1 not decisive</a:t>
            </a:r>
          </a:p>
        </p:txBody>
      </p: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D587BFAC-9278-7521-A996-09A25513EE03}"/>
              </a:ext>
            </a:extLst>
          </p:cNvPr>
          <p:cNvCxnSpPr>
            <a:cxnSpLocks/>
            <a:stCxn id="1039" idx="0"/>
          </p:cNvCxnSpPr>
          <p:nvPr/>
        </p:nvCxnSpPr>
        <p:spPr>
          <a:xfrm flipH="1" flipV="1">
            <a:off x="4566277" y="527458"/>
            <a:ext cx="710617" cy="1161852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B31C851B-A02C-84CD-5FF0-2147BC8825AE}"/>
              </a:ext>
            </a:extLst>
          </p:cNvPr>
          <p:cNvSpPr/>
          <p:nvPr/>
        </p:nvSpPr>
        <p:spPr>
          <a:xfrm>
            <a:off x="1889764" y="54305"/>
            <a:ext cx="4170169" cy="5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1-calculate all genies and start with the one close to 0</a:t>
            </a:r>
          </a:p>
          <a:p>
            <a:pPr algn="ctr"/>
            <a:r>
              <a:rPr lang="en-US" sz="800" dirty="0"/>
              <a:t>2-multiply the genie of each </a:t>
            </a:r>
            <a:r>
              <a:rPr lang="en-US" sz="800" dirty="0" err="1"/>
              <a:t>lablel</a:t>
            </a:r>
            <a:r>
              <a:rPr lang="en-US" sz="800" dirty="0"/>
              <a:t> of the first column (decisive) with the total so it doesn’t affect the other genies / session16</a:t>
            </a:r>
          </a:p>
          <a:p>
            <a:pPr algn="ctr"/>
            <a:r>
              <a:rPr lang="en-US" sz="800" dirty="0"/>
              <a:t>3-do the same process but after </a:t>
            </a:r>
            <a:r>
              <a:rPr lang="en-US" sz="800" dirty="0" err="1"/>
              <a:t>randoming</a:t>
            </a:r>
            <a:r>
              <a:rPr lang="en-US" sz="800" dirty="0"/>
              <a:t> the </a:t>
            </a:r>
            <a:r>
              <a:rPr lang="en-US" sz="800" dirty="0" err="1"/>
              <a:t>trainig</a:t>
            </a:r>
            <a:r>
              <a:rPr lang="en-US" sz="800" dirty="0"/>
              <a:t> datasets =&gt; efficient for outliers</a:t>
            </a:r>
          </a:p>
        </p:txBody>
      </p:sp>
      <p:pic>
        <p:nvPicPr>
          <p:cNvPr id="1044" name="Picture 14">
            <a:extLst>
              <a:ext uri="{FF2B5EF4-FFF2-40B4-BE49-F238E27FC236}">
                <a16:creationId xmlns:a16="http://schemas.microsoft.com/office/drawing/2014/main" id="{17479040-229C-D384-2AA0-C3045F2A5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78" y="2918572"/>
            <a:ext cx="1539013" cy="159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16">
            <a:extLst>
              <a:ext uri="{FF2B5EF4-FFF2-40B4-BE49-F238E27FC236}">
                <a16:creationId xmlns:a16="http://schemas.microsoft.com/office/drawing/2014/main" id="{DD7A116A-A5E8-5C2F-6CA2-D0773ADFA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5060934"/>
            <a:ext cx="2048172" cy="163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18">
            <a:extLst>
              <a:ext uri="{FF2B5EF4-FFF2-40B4-BE49-F238E27FC236}">
                <a16:creationId xmlns:a16="http://schemas.microsoft.com/office/drawing/2014/main" id="{CCF05F3E-9F12-51DD-750C-7676C988A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657" y="4365510"/>
            <a:ext cx="1693298" cy="140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885BA2BC-4728-1924-57A8-D9136816E22F}"/>
              </a:ext>
            </a:extLst>
          </p:cNvPr>
          <p:cNvCxnSpPr>
            <a:cxnSpLocks/>
            <a:stCxn id="1053" idx="2"/>
            <a:endCxn id="1045" idx="0"/>
          </p:cNvCxnSpPr>
          <p:nvPr/>
        </p:nvCxnSpPr>
        <p:spPr>
          <a:xfrm>
            <a:off x="5095785" y="4533261"/>
            <a:ext cx="195500" cy="52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71D93045-8C8D-F753-0C11-5EF1CF27CB6B}"/>
              </a:ext>
            </a:extLst>
          </p:cNvPr>
          <p:cNvCxnSpPr>
            <a:cxnSpLocks/>
          </p:cNvCxnSpPr>
          <p:nvPr/>
        </p:nvCxnSpPr>
        <p:spPr>
          <a:xfrm>
            <a:off x="6395517" y="2486027"/>
            <a:ext cx="687219" cy="233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3" name="Picture 1052">
            <a:extLst>
              <a:ext uri="{FF2B5EF4-FFF2-40B4-BE49-F238E27FC236}">
                <a16:creationId xmlns:a16="http://schemas.microsoft.com/office/drawing/2014/main" id="{FD142CE7-D5DE-E478-0207-563BB91062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1392" y="2940365"/>
            <a:ext cx="1268786" cy="1592896"/>
          </a:xfrm>
          <a:prstGeom prst="rect">
            <a:avLst/>
          </a:prstGeom>
        </p:spPr>
      </p:pic>
      <p:cxnSp>
        <p:nvCxnSpPr>
          <p:cNvPr id="1056" name="Straight Arrow Connector 1055">
            <a:extLst>
              <a:ext uri="{FF2B5EF4-FFF2-40B4-BE49-F238E27FC236}">
                <a16:creationId xmlns:a16="http://schemas.microsoft.com/office/drawing/2014/main" id="{BF70531A-C42E-8F3B-E34E-B3762E33AA3E}"/>
              </a:ext>
            </a:extLst>
          </p:cNvPr>
          <p:cNvCxnSpPr>
            <a:cxnSpLocks/>
            <a:endCxn id="1061" idx="0"/>
          </p:cNvCxnSpPr>
          <p:nvPr/>
        </p:nvCxnSpPr>
        <p:spPr>
          <a:xfrm flipH="1">
            <a:off x="8976215" y="1854758"/>
            <a:ext cx="1507830" cy="38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Rounded Rectangle 1060">
            <a:extLst>
              <a:ext uri="{FF2B5EF4-FFF2-40B4-BE49-F238E27FC236}">
                <a16:creationId xmlns:a16="http://schemas.microsoft.com/office/drawing/2014/main" id="{25C9090C-5D62-6D47-F988-A33D805CBC89}"/>
              </a:ext>
            </a:extLst>
          </p:cNvPr>
          <p:cNvSpPr/>
          <p:nvPr/>
        </p:nvSpPr>
        <p:spPr>
          <a:xfrm>
            <a:off x="8152192" y="2239605"/>
            <a:ext cx="1648046" cy="39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Clustering</a:t>
            </a: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BCB55D87-74A3-1824-6944-B74EE59FB373}"/>
              </a:ext>
            </a:extLst>
          </p:cNvPr>
          <p:cNvCxnSpPr>
            <a:cxnSpLocks/>
            <a:stCxn id="1061" idx="2"/>
            <a:endCxn id="31" idx="0"/>
          </p:cNvCxnSpPr>
          <p:nvPr/>
        </p:nvCxnSpPr>
        <p:spPr>
          <a:xfrm flipH="1">
            <a:off x="8859277" y="2631209"/>
            <a:ext cx="116938" cy="21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133F3D9C-FC93-3128-FB2C-CACA5600BBE0}"/>
              </a:ext>
            </a:extLst>
          </p:cNvPr>
          <p:cNvCxnSpPr>
            <a:cxnSpLocks/>
            <a:stCxn id="1037" idx="2"/>
            <a:endCxn id="1053" idx="0"/>
          </p:cNvCxnSpPr>
          <p:nvPr/>
        </p:nvCxnSpPr>
        <p:spPr>
          <a:xfrm flipH="1">
            <a:off x="5095785" y="2624009"/>
            <a:ext cx="683211" cy="31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D9F1E2B2-3447-5D6A-DF43-B20A0DDB43AE}"/>
              </a:ext>
            </a:extLst>
          </p:cNvPr>
          <p:cNvCxnSpPr>
            <a:stCxn id="1037" idx="2"/>
            <a:endCxn id="1044" idx="0"/>
          </p:cNvCxnSpPr>
          <p:nvPr/>
        </p:nvCxnSpPr>
        <p:spPr>
          <a:xfrm>
            <a:off x="5778996" y="2624009"/>
            <a:ext cx="787189" cy="29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Arrow Connector 1069">
            <a:extLst>
              <a:ext uri="{FF2B5EF4-FFF2-40B4-BE49-F238E27FC236}">
                <a16:creationId xmlns:a16="http://schemas.microsoft.com/office/drawing/2014/main" id="{6B3E58B9-3F8A-7D07-AAD5-A1EE4FBC314B}"/>
              </a:ext>
            </a:extLst>
          </p:cNvPr>
          <p:cNvCxnSpPr>
            <a:stCxn id="49" idx="2"/>
            <a:endCxn id="1032" idx="0"/>
          </p:cNvCxnSpPr>
          <p:nvPr/>
        </p:nvCxnSpPr>
        <p:spPr>
          <a:xfrm flipH="1">
            <a:off x="3582360" y="2626410"/>
            <a:ext cx="203579" cy="37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A865C0F4-2CB9-C61C-A18F-3DB1F6C01916}"/>
              </a:ext>
            </a:extLst>
          </p:cNvPr>
          <p:cNvCxnSpPr>
            <a:cxnSpLocks/>
            <a:stCxn id="1032" idx="0"/>
            <a:endCxn id="1073" idx="2"/>
          </p:cNvCxnSpPr>
          <p:nvPr/>
        </p:nvCxnSpPr>
        <p:spPr>
          <a:xfrm flipV="1">
            <a:off x="3582360" y="527458"/>
            <a:ext cx="3953311" cy="247641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BD69244D-D197-5355-EC8B-5F801D7BE60D}"/>
              </a:ext>
            </a:extLst>
          </p:cNvPr>
          <p:cNvSpPr/>
          <p:nvPr/>
        </p:nvSpPr>
        <p:spPr>
          <a:xfrm>
            <a:off x="6635118" y="76746"/>
            <a:ext cx="1801105" cy="450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Read more about different </a:t>
            </a:r>
          </a:p>
          <a:p>
            <a:pPr algn="ctr"/>
            <a:r>
              <a:rPr lang="en-US" sz="800" dirty="0"/>
              <a:t>Metrics to calculate distance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258C1E-C148-A53B-F70F-AD058B84C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639" y="4938236"/>
            <a:ext cx="2110828" cy="175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A4E220-3D2A-FA18-4F27-8459D86B3433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117053" y="4414051"/>
            <a:ext cx="464476" cy="52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3C04DD-D9B1-720A-C669-F2061BF67776}"/>
              </a:ext>
            </a:extLst>
          </p:cNvPr>
          <p:cNvCxnSpPr>
            <a:cxnSpLocks/>
            <a:stCxn id="49" idx="0"/>
            <a:endCxn id="7" idx="2"/>
          </p:cNvCxnSpPr>
          <p:nvPr/>
        </p:nvCxnSpPr>
        <p:spPr>
          <a:xfrm flipH="1" flipV="1">
            <a:off x="2632506" y="1094111"/>
            <a:ext cx="1153433" cy="114789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ED8116C-B924-3D3C-4126-CE3E160E5711}"/>
              </a:ext>
            </a:extLst>
          </p:cNvPr>
          <p:cNvSpPr/>
          <p:nvPr/>
        </p:nvSpPr>
        <p:spPr>
          <a:xfrm>
            <a:off x="1941206" y="814905"/>
            <a:ext cx="1382600" cy="279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Expensive for large datasets </a:t>
            </a:r>
          </a:p>
          <a:p>
            <a:pPr algn="ctr"/>
            <a:r>
              <a:rPr lang="en-US" sz="800" dirty="0"/>
              <a:t>And only for classification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579569E-4578-D463-0D4A-1966B6D60884}"/>
              </a:ext>
            </a:extLst>
          </p:cNvPr>
          <p:cNvCxnSpPr>
            <a:cxnSpLocks/>
            <a:stCxn id="1046" idx="1"/>
            <a:endCxn id="24" idx="1"/>
          </p:cNvCxnSpPr>
          <p:nvPr/>
        </p:nvCxnSpPr>
        <p:spPr>
          <a:xfrm rot="10800000" flipH="1" flipV="1">
            <a:off x="5972656" y="5067971"/>
            <a:ext cx="292369" cy="1269659"/>
          </a:xfrm>
          <a:prstGeom prst="bentConnector3">
            <a:avLst>
              <a:gd name="adj1" fmla="val -78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469CB7D-83A6-29AF-9342-8F48B0B65462}"/>
              </a:ext>
            </a:extLst>
          </p:cNvPr>
          <p:cNvSpPr/>
          <p:nvPr/>
        </p:nvSpPr>
        <p:spPr>
          <a:xfrm>
            <a:off x="6265026" y="5890162"/>
            <a:ext cx="1270645" cy="894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Handles high </a:t>
            </a:r>
            <a:r>
              <a:rPr lang="en-US" sz="800" dirty="0" err="1"/>
              <a:t>dimentional</a:t>
            </a:r>
            <a:r>
              <a:rPr lang="en-US" sz="800" dirty="0"/>
              <a:t> data + both classification (votes) and regression (average) + (selecting different features and  select the majority vote)</a:t>
            </a:r>
          </a:p>
        </p:txBody>
      </p:sp>
      <p:sp>
        <p:nvSpPr>
          <p:cNvPr id="62" name="Cloud Callout 61">
            <a:extLst>
              <a:ext uri="{FF2B5EF4-FFF2-40B4-BE49-F238E27FC236}">
                <a16:creationId xmlns:a16="http://schemas.microsoft.com/office/drawing/2014/main" id="{FA6CC69B-F0F3-2749-EF7D-DF57F7AB2C15}"/>
              </a:ext>
            </a:extLst>
          </p:cNvPr>
          <p:cNvSpPr/>
          <p:nvPr/>
        </p:nvSpPr>
        <p:spPr>
          <a:xfrm>
            <a:off x="7460996" y="1357213"/>
            <a:ext cx="1387838" cy="678405"/>
          </a:xfrm>
          <a:prstGeom prst="cloudCallout">
            <a:avLst>
              <a:gd name="adj1" fmla="val 55242"/>
              <a:gd name="adj2" fmla="val 72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23EB13D7-6EED-9A80-32F2-DD866B563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170" y="2850168"/>
            <a:ext cx="2562214" cy="1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D017AC6-BE48-E341-C39C-C3EC14BD4107}"/>
              </a:ext>
            </a:extLst>
          </p:cNvPr>
          <p:cNvCxnSpPr>
            <a:cxnSpLocks/>
          </p:cNvCxnSpPr>
          <p:nvPr/>
        </p:nvCxnSpPr>
        <p:spPr>
          <a:xfrm>
            <a:off x="8430748" y="4305579"/>
            <a:ext cx="52716" cy="33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">
            <a:extLst>
              <a:ext uri="{FF2B5EF4-FFF2-40B4-BE49-F238E27FC236}">
                <a16:creationId xmlns:a16="http://schemas.microsoft.com/office/drawing/2014/main" id="{7BE8B3AB-75DF-21C8-F0B5-07B9BFE81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692" y="4452145"/>
            <a:ext cx="2222844" cy="179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435B7F8-73BB-0CE7-7611-2487C73062EB}"/>
              </a:ext>
            </a:extLst>
          </p:cNvPr>
          <p:cNvSpPr/>
          <p:nvPr/>
        </p:nvSpPr>
        <p:spPr>
          <a:xfrm>
            <a:off x="7665956" y="6151308"/>
            <a:ext cx="817508" cy="66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sz="800" b="0" i="0" dirty="0">
                <a:effectLst/>
                <a:latin typeface="inherit"/>
              </a:rPr>
              <a:t>We don't know the number of clusters beforehand.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8B87D3E-4BCD-0DFD-CF59-C17CA499CE3D}"/>
              </a:ext>
            </a:extLst>
          </p:cNvPr>
          <p:cNvCxnSpPr>
            <a:cxnSpLocks/>
          </p:cNvCxnSpPr>
          <p:nvPr/>
        </p:nvCxnSpPr>
        <p:spPr>
          <a:xfrm>
            <a:off x="7665955" y="5876681"/>
            <a:ext cx="0" cy="24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6">
            <a:extLst>
              <a:ext uri="{FF2B5EF4-FFF2-40B4-BE49-F238E27FC236}">
                <a16:creationId xmlns:a16="http://schemas.microsoft.com/office/drawing/2014/main" id="{39E164FC-4F19-05F2-309C-682F48228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464" y="5932936"/>
            <a:ext cx="1273576" cy="92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Screen Recording 2023-06-11 at 6.35.25 PM">
            <a:hlinkClick r:id="" action="ppaction://media"/>
            <a:extLst>
              <a:ext uri="{FF2B5EF4-FFF2-40B4-BE49-F238E27FC236}">
                <a16:creationId xmlns:a16="http://schemas.microsoft.com/office/drawing/2014/main" id="{C0AB64E7-A03D-8EB7-3E8F-58C65DF339D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9795741" y="5618550"/>
            <a:ext cx="1312612" cy="1239450"/>
          </a:xfrm>
          <a:prstGeom prst="rect">
            <a:avLst/>
          </a:prstGeom>
        </p:spPr>
      </p:pic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E31A98F4-8DFD-86C5-C2F1-284F61EA0028}"/>
              </a:ext>
            </a:extLst>
          </p:cNvPr>
          <p:cNvCxnSpPr>
            <a:endCxn id="59" idx="0"/>
          </p:cNvCxnSpPr>
          <p:nvPr/>
        </p:nvCxnSpPr>
        <p:spPr>
          <a:xfrm>
            <a:off x="9730130" y="4232681"/>
            <a:ext cx="721917" cy="138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Up Arrow 1030">
            <a:extLst>
              <a:ext uri="{FF2B5EF4-FFF2-40B4-BE49-F238E27FC236}">
                <a16:creationId xmlns:a16="http://schemas.microsoft.com/office/drawing/2014/main" id="{A8F223E3-CAEA-1269-A86F-3AB4CE52A24A}"/>
              </a:ext>
            </a:extLst>
          </p:cNvPr>
          <p:cNvSpPr/>
          <p:nvPr/>
        </p:nvSpPr>
        <p:spPr>
          <a:xfrm rot="7684876">
            <a:off x="11205225" y="5740876"/>
            <a:ext cx="130665" cy="4226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FC339043-38D3-F3E7-0697-167C08D47BEE}"/>
              </a:ext>
            </a:extLst>
          </p:cNvPr>
          <p:cNvSpPr txBox="1"/>
          <p:nvPr/>
        </p:nvSpPr>
        <p:spPr>
          <a:xfrm>
            <a:off x="11153527" y="622027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 video !</a:t>
            </a:r>
          </a:p>
        </p:txBody>
      </p:sp>
    </p:spTree>
    <p:extLst>
      <p:ext uri="{BB962C8B-B14F-4D97-AF65-F5344CB8AC3E}">
        <p14:creationId xmlns:p14="http://schemas.microsoft.com/office/powerpoint/2010/main" val="427015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08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154</Words>
  <Application>Microsoft Macintosh PowerPoint</Application>
  <PresentationFormat>Widescreen</PresentationFormat>
  <Paragraphs>27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inherit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محمد الوسلاتي</dc:creator>
  <cp:lastModifiedBy>محمد الوسلاتي</cp:lastModifiedBy>
  <cp:revision>4</cp:revision>
  <dcterms:created xsi:type="dcterms:W3CDTF">2023-06-04T09:16:43Z</dcterms:created>
  <dcterms:modified xsi:type="dcterms:W3CDTF">2023-06-11T17:38:24Z</dcterms:modified>
</cp:coreProperties>
</file>