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5885"/>
  </p:normalViewPr>
  <p:slideViewPr>
    <p:cSldViewPr snapToGrid="0">
      <p:cViewPr>
        <p:scale>
          <a:sx n="114" d="100"/>
          <a:sy n="114" d="100"/>
        </p:scale>
        <p:origin x="16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0346-01F8-EEC6-8707-9730C54C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0913E-6F0F-C644-B61A-1C9FB2B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C3F57-EDDC-A1DD-77B1-40525D2F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CE3D-AA7F-9EE5-023C-3A03FDA6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52B8-09B3-DE9E-370F-28E95DB4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6987-E854-F9EC-2CDC-9466ABBC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81677-8160-A6D1-6A8F-26DA8B2BE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AE12-0594-B5AA-AC33-B8218F61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5187-09FA-E996-8532-B27F0598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8EA7-F41D-3C8A-92BA-ACF09C4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ACE0B-7884-370E-8CA8-5E9B12980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A2BA2-226A-12A8-B3EC-581D2A3A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84C6-1A55-3D79-DF54-ABD11E2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EB9D-6A33-FEA7-AC3D-F89CCDA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9080-A05C-DEDE-3F53-C983384A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99A-4E57-DADB-75AC-B36F8122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929D-30DA-1D2C-7C81-C9E4846E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1827-8722-3F48-1AB2-9E886A48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E8F9-8055-5830-DCFB-2C879902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63BA-C206-7F06-363F-912024D9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EC-4ED2-82CE-1506-60602A3B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9656-44CC-2A2C-14A5-36A5B7F6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C359-1813-8E50-0407-B7196549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0D7D-39E1-F277-BABA-07E915F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51E7-F8EF-F30D-8321-3FA14A82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99AA-FB6A-8ABC-3188-413D5247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8DE2-6E77-42AB-76B5-6F98B538A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6D1C-FC10-FDB6-ADEB-FA2F1350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60C2F-D2A5-0C61-2365-AD35B5EE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9CC0-E3C6-AE64-957C-3B8C4D87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96719-C8C4-64FF-96FF-69D9A073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DFA5-0CFA-E617-F504-57D39386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BED1-2FB3-AFE0-97A1-7C8880FC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0E38-D35E-A7C1-EE75-03F323C3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B8E8A-5D95-186D-5670-6EB8BFF2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38638-5599-EF4C-E11E-922E9ED77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2091-B4F8-EB5E-C91F-E3671509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B4334-0CC5-6F58-6C99-D57FE9C0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79D87-7E33-1168-AA7F-B748759F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8AA9-BA8B-27A8-4193-4B7E71FB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0F8C-7D65-3F10-8049-9304750F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F0F-494F-41A7-6B13-17062C2D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CBA8-C50D-A960-E0B0-EB677241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1056-486F-3A99-9013-D852F729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25833-DBB7-8485-EB4D-6409817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4E57-872B-6D5C-87B6-9336DA75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AE4-BC76-37E4-DBC2-4B301534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8A7E-0A3E-4597-1FEB-CBDB3D87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1C09-F4A2-AE7F-BD4C-763A8CE2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ECE09-70A9-6348-7817-164C0A33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B29-6CA1-4559-0BD7-5FF18B0E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AF4D-1C1C-72F2-9B29-4E854321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D6BE-7377-E62F-186E-A8B325D5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388FA-98F4-2B4E-0330-5F4EF123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CB4BD-3484-C81A-5793-80465092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0230C-075C-092A-C176-677BB8A6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2C02-A74E-B379-01FB-1677512B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C8BA-7554-E340-38DE-FC9C18B0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76FB-BBD8-7400-A301-AF9A56F7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6C4C-AA37-A4EF-1965-19A6BCB3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49E5-5FA2-B175-09AA-FBE23C7D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583D-9681-9447-9EA1-AFF0CC7AEED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01C9-0C91-0F9D-804E-2B99659A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E509-4419-0955-F428-565AED0A3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1B7B4-7C64-F84B-B73A-7F17450C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60AD3D-C8B9-5122-A8E6-9A2127B00183}"/>
              </a:ext>
            </a:extLst>
          </p:cNvPr>
          <p:cNvSpPr/>
          <p:nvPr/>
        </p:nvSpPr>
        <p:spPr>
          <a:xfrm>
            <a:off x="4922874" y="632359"/>
            <a:ext cx="3995930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6E1C7A-4D1B-E480-C5DE-F0960FC6AA6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918804" y="964868"/>
            <a:ext cx="2216228" cy="5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40192-991A-0D90-5109-70E382471F28}"/>
              </a:ext>
            </a:extLst>
          </p:cNvPr>
          <p:cNvSpPr/>
          <p:nvPr/>
        </p:nvSpPr>
        <p:spPr>
          <a:xfrm>
            <a:off x="2524537" y="1426692"/>
            <a:ext cx="2243470" cy="45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5BB5B-4E14-D503-9CD2-5A0795DD60F6}"/>
              </a:ext>
            </a:extLst>
          </p:cNvPr>
          <p:cNvSpPr/>
          <p:nvPr/>
        </p:nvSpPr>
        <p:spPr>
          <a:xfrm>
            <a:off x="10140384" y="1527314"/>
            <a:ext cx="1998433" cy="45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FE009E-6689-AC28-C9DC-7F258014A5D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646272" y="964868"/>
            <a:ext cx="1276602" cy="46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72315-AA7E-E7D8-D690-61DC4A4B566E}"/>
              </a:ext>
            </a:extLst>
          </p:cNvPr>
          <p:cNvCxnSpPr/>
          <p:nvPr/>
        </p:nvCxnSpPr>
        <p:spPr>
          <a:xfrm flipH="1">
            <a:off x="1212112" y="1877403"/>
            <a:ext cx="1648046" cy="3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7A238F-80A5-CF67-1EC5-96907E7D4F85}"/>
              </a:ext>
            </a:extLst>
          </p:cNvPr>
          <p:cNvSpPr/>
          <p:nvPr/>
        </p:nvSpPr>
        <p:spPr>
          <a:xfrm>
            <a:off x="277785" y="2242005"/>
            <a:ext cx="1648046" cy="38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Linear/poly Regression</a:t>
            </a:r>
          </a:p>
        </p:txBody>
      </p:sp>
      <p:sp>
        <p:nvSpPr>
          <p:cNvPr id="32" name="Cloud Callout 31">
            <a:extLst>
              <a:ext uri="{FF2B5EF4-FFF2-40B4-BE49-F238E27FC236}">
                <a16:creationId xmlns:a16="http://schemas.microsoft.com/office/drawing/2014/main" id="{BA7BA8CC-CDD9-82AB-A285-88D39FBF5AA7}"/>
              </a:ext>
            </a:extLst>
          </p:cNvPr>
          <p:cNvSpPr/>
          <p:nvPr/>
        </p:nvSpPr>
        <p:spPr>
          <a:xfrm>
            <a:off x="90378" y="1584967"/>
            <a:ext cx="1648045" cy="417558"/>
          </a:xfrm>
          <a:prstGeom prst="cloudCallout">
            <a:avLst>
              <a:gd name="adj1" fmla="val 12854"/>
              <a:gd name="adj2" fmla="val 9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Continous</a:t>
            </a:r>
            <a:r>
              <a:rPr lang="en-US" sz="800" dirty="0"/>
              <a:t>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E0D4D4-F207-8C84-5948-6A12E732CDAC}"/>
              </a:ext>
            </a:extLst>
          </p:cNvPr>
          <p:cNvCxnSpPr>
            <a:cxnSpLocks/>
          </p:cNvCxnSpPr>
          <p:nvPr/>
        </p:nvCxnSpPr>
        <p:spPr>
          <a:xfrm>
            <a:off x="3646272" y="1877403"/>
            <a:ext cx="0" cy="36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Callout 36">
            <a:extLst>
              <a:ext uri="{FF2B5EF4-FFF2-40B4-BE49-F238E27FC236}">
                <a16:creationId xmlns:a16="http://schemas.microsoft.com/office/drawing/2014/main" id="{DE7684F1-DD5F-4A14-DA38-B2AA9DB3DA9B}"/>
              </a:ext>
            </a:extLst>
          </p:cNvPr>
          <p:cNvSpPr/>
          <p:nvPr/>
        </p:nvSpPr>
        <p:spPr>
          <a:xfrm rot="992986">
            <a:off x="1691325" y="4377868"/>
            <a:ext cx="1078213" cy="404393"/>
          </a:xfrm>
          <a:prstGeom prst="cloudCallout">
            <a:avLst>
              <a:gd name="adj1" fmla="val -40419"/>
              <a:gd name="adj2" fmla="val 9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Between</a:t>
            </a:r>
          </a:p>
          <a:p>
            <a:pPr algn="ctr"/>
            <a:r>
              <a:rPr lang="en-US" sz="900" dirty="0"/>
              <a:t>0 and 1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784FDB-4BE9-AAC9-30EB-2315A5EAC117}"/>
              </a:ext>
            </a:extLst>
          </p:cNvPr>
          <p:cNvSpPr/>
          <p:nvPr/>
        </p:nvSpPr>
        <p:spPr>
          <a:xfrm>
            <a:off x="594435" y="4712880"/>
            <a:ext cx="1015758" cy="450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</a:t>
            </a:r>
          </a:p>
          <a:p>
            <a:pPr algn="ctr"/>
            <a:r>
              <a:rPr lang="en-US" sz="1200" dirty="0"/>
              <a:t>regression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CDC1C8-F6A0-2608-8FEB-71AB30BD6540}"/>
              </a:ext>
            </a:extLst>
          </p:cNvPr>
          <p:cNvSpPr/>
          <p:nvPr/>
        </p:nvSpPr>
        <p:spPr>
          <a:xfrm>
            <a:off x="2961919" y="2242005"/>
            <a:ext cx="1648040" cy="38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K-</a:t>
            </a:r>
            <a:r>
              <a:rPr lang="en-US" sz="1200" dirty="0" err="1"/>
              <a:t>Nearset</a:t>
            </a:r>
            <a:r>
              <a:rPr lang="en-US" sz="1200" dirty="0"/>
              <a:t> </a:t>
            </a:r>
            <a:r>
              <a:rPr lang="en-US" sz="1200" dirty="0" err="1"/>
              <a:t>Neighbours</a:t>
            </a:r>
            <a:endParaRPr lang="en-US" sz="12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A2911EF-BC2D-38AE-CC22-5080C850469E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-721853" y="3621948"/>
            <a:ext cx="2347160" cy="285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1B191-FCD2-92BE-6EE4-2990F79E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" y="5313403"/>
            <a:ext cx="1994349" cy="13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9FE1B-2539-BFB7-5A08-24FA7D0C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1" y="2705800"/>
            <a:ext cx="1143105" cy="9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pe">
            <a:extLst>
              <a:ext uri="{FF2B5EF4-FFF2-40B4-BE49-F238E27FC236}">
                <a16:creationId xmlns:a16="http://schemas.microsoft.com/office/drawing/2014/main" id="{3A43E042-CEDA-1970-59B4-E9E51B089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" b="3780"/>
          <a:stretch/>
        </p:blipFill>
        <p:spPr bwMode="auto">
          <a:xfrm>
            <a:off x="354947" y="3560689"/>
            <a:ext cx="1324125" cy="10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loud Callout 59">
            <a:extLst>
              <a:ext uri="{FF2B5EF4-FFF2-40B4-BE49-F238E27FC236}">
                <a16:creationId xmlns:a16="http://schemas.microsoft.com/office/drawing/2014/main" id="{53B923F2-AF73-7084-0633-C5645834568E}"/>
              </a:ext>
            </a:extLst>
          </p:cNvPr>
          <p:cNvSpPr/>
          <p:nvPr/>
        </p:nvSpPr>
        <p:spPr>
          <a:xfrm>
            <a:off x="2087928" y="2049863"/>
            <a:ext cx="834676" cy="417558"/>
          </a:xfrm>
          <a:prstGeom prst="cloudCallout">
            <a:avLst>
              <a:gd name="adj1" fmla="val 55536"/>
              <a:gd name="adj2" fmla="val 50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Discrete</a:t>
            </a:r>
          </a:p>
          <a:p>
            <a:pPr algn="ctr"/>
            <a:r>
              <a:rPr lang="en-US" sz="800" dirty="0"/>
              <a:t> value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C5C26D9-CC32-196D-3BE6-48DF84A34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b="7975"/>
          <a:stretch/>
        </p:blipFill>
        <p:spPr bwMode="auto">
          <a:xfrm>
            <a:off x="2731411" y="2922786"/>
            <a:ext cx="1987155" cy="16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E6C88047-2532-4428-CCF8-02644FF4B741}"/>
              </a:ext>
            </a:extLst>
          </p:cNvPr>
          <p:cNvSpPr/>
          <p:nvPr/>
        </p:nvSpPr>
        <p:spPr>
          <a:xfrm rot="1220154">
            <a:off x="2171285" y="2428966"/>
            <a:ext cx="113563" cy="367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E0C86B85-AFDE-D553-F197-FC7E3474B795}"/>
              </a:ext>
            </a:extLst>
          </p:cNvPr>
          <p:cNvSpPr/>
          <p:nvPr/>
        </p:nvSpPr>
        <p:spPr>
          <a:xfrm>
            <a:off x="1643480" y="2792730"/>
            <a:ext cx="1015757" cy="25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Classifation</a:t>
            </a:r>
            <a:endParaRPr lang="en-US" sz="800" dirty="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2BEBC272-4D1A-85DF-7305-9ACABE45CFC1}"/>
              </a:ext>
            </a:extLst>
          </p:cNvPr>
          <p:cNvSpPr/>
          <p:nvPr/>
        </p:nvSpPr>
        <p:spPr>
          <a:xfrm>
            <a:off x="722666" y="953257"/>
            <a:ext cx="1015757" cy="25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Classifation</a:t>
            </a:r>
            <a:endParaRPr lang="en-US" sz="800" dirty="0"/>
          </a:p>
        </p:txBody>
      </p:sp>
      <p:sp>
        <p:nvSpPr>
          <p:cNvPr id="1029" name="Down Arrow 1028">
            <a:extLst>
              <a:ext uri="{FF2B5EF4-FFF2-40B4-BE49-F238E27FC236}">
                <a16:creationId xmlns:a16="http://schemas.microsoft.com/office/drawing/2014/main" id="{75CDB949-9CDD-1CF9-FD55-C2E35C583322}"/>
              </a:ext>
            </a:extLst>
          </p:cNvPr>
          <p:cNvSpPr/>
          <p:nvPr/>
        </p:nvSpPr>
        <p:spPr>
          <a:xfrm rot="11902763">
            <a:off x="896653" y="1174105"/>
            <a:ext cx="91908" cy="438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8DE007A-FACD-FE24-E925-F19A2ED5E7AD}"/>
              </a:ext>
            </a:extLst>
          </p:cNvPr>
          <p:cNvCxnSpPr>
            <a:cxnSpLocks/>
          </p:cNvCxnSpPr>
          <p:nvPr/>
        </p:nvCxnSpPr>
        <p:spPr>
          <a:xfrm>
            <a:off x="4267200" y="1877403"/>
            <a:ext cx="1185160" cy="3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ounded Rectangle 1036">
            <a:extLst>
              <a:ext uri="{FF2B5EF4-FFF2-40B4-BE49-F238E27FC236}">
                <a16:creationId xmlns:a16="http://schemas.microsoft.com/office/drawing/2014/main" id="{D9FC06A8-4F17-6136-3DCA-59424849EB57}"/>
              </a:ext>
            </a:extLst>
          </p:cNvPr>
          <p:cNvSpPr/>
          <p:nvPr/>
        </p:nvSpPr>
        <p:spPr>
          <a:xfrm>
            <a:off x="4922873" y="2239604"/>
            <a:ext cx="1712245" cy="38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 + random Forest</a:t>
            </a:r>
          </a:p>
        </p:txBody>
      </p:sp>
      <p:sp>
        <p:nvSpPr>
          <p:cNvPr id="1039" name="Cloud Callout 1038">
            <a:extLst>
              <a:ext uri="{FF2B5EF4-FFF2-40B4-BE49-F238E27FC236}">
                <a16:creationId xmlns:a16="http://schemas.microsoft.com/office/drawing/2014/main" id="{E1BD60D7-F25D-4C3C-F693-6E1A61007BEB}"/>
              </a:ext>
            </a:extLst>
          </p:cNvPr>
          <p:cNvSpPr/>
          <p:nvPr/>
        </p:nvSpPr>
        <p:spPr>
          <a:xfrm>
            <a:off x="5270695" y="1318915"/>
            <a:ext cx="1998433" cy="740789"/>
          </a:xfrm>
          <a:prstGeom prst="cloudCallout">
            <a:avLst>
              <a:gd name="adj1" fmla="val -31183"/>
              <a:gd name="adj2" fmla="val 72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Calculating the Gini of each column : if its close to 0 that means its decisive / close to 1 not decisive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587BFAC-9278-7521-A996-09A25513EE03}"/>
              </a:ext>
            </a:extLst>
          </p:cNvPr>
          <p:cNvCxnSpPr>
            <a:cxnSpLocks/>
            <a:stCxn id="1039" idx="0"/>
          </p:cNvCxnSpPr>
          <p:nvPr/>
        </p:nvCxnSpPr>
        <p:spPr>
          <a:xfrm flipH="1" flipV="1">
            <a:off x="4566277" y="527458"/>
            <a:ext cx="710617" cy="116185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31C851B-A02C-84CD-5FF0-2147BC8825AE}"/>
              </a:ext>
            </a:extLst>
          </p:cNvPr>
          <p:cNvSpPr/>
          <p:nvPr/>
        </p:nvSpPr>
        <p:spPr>
          <a:xfrm>
            <a:off x="1889764" y="54305"/>
            <a:ext cx="4170169" cy="5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1-calculate all genies and start with the one close to 0</a:t>
            </a:r>
          </a:p>
          <a:p>
            <a:pPr algn="ctr"/>
            <a:r>
              <a:rPr lang="en-US" sz="800" dirty="0"/>
              <a:t>2-multiply the genie of each </a:t>
            </a:r>
            <a:r>
              <a:rPr lang="en-US" sz="800" dirty="0" err="1"/>
              <a:t>lablel</a:t>
            </a:r>
            <a:r>
              <a:rPr lang="en-US" sz="800" dirty="0"/>
              <a:t> of the first column (decisive) with the total so it doesn’t affect the other genies / session16</a:t>
            </a:r>
          </a:p>
          <a:p>
            <a:pPr algn="ctr"/>
            <a:r>
              <a:rPr lang="en-US" sz="800" dirty="0"/>
              <a:t>3-do the same process but after </a:t>
            </a:r>
            <a:r>
              <a:rPr lang="en-US" sz="800" dirty="0" err="1"/>
              <a:t>randoming</a:t>
            </a:r>
            <a:r>
              <a:rPr lang="en-US" sz="800" dirty="0"/>
              <a:t> the </a:t>
            </a:r>
            <a:r>
              <a:rPr lang="en-US" sz="800" dirty="0" err="1"/>
              <a:t>trainig</a:t>
            </a:r>
            <a:r>
              <a:rPr lang="en-US" sz="800" dirty="0"/>
              <a:t> datasets =&gt; efficient for outliers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17479040-229C-D384-2AA0-C3045F2A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2730"/>
            <a:ext cx="1713554" cy="177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6">
            <a:extLst>
              <a:ext uri="{FF2B5EF4-FFF2-40B4-BE49-F238E27FC236}">
                <a16:creationId xmlns:a16="http://schemas.microsoft.com/office/drawing/2014/main" id="{DD7A116A-A5E8-5C2F-6CA2-D0773ADF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5158564"/>
            <a:ext cx="1925653" cy="15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8">
            <a:extLst>
              <a:ext uri="{FF2B5EF4-FFF2-40B4-BE49-F238E27FC236}">
                <a16:creationId xmlns:a16="http://schemas.microsoft.com/office/drawing/2014/main" id="{CCF05F3E-9F12-51DD-750C-7676C988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26" y="4390235"/>
            <a:ext cx="2432563" cy="20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885BA2BC-4728-1924-57A8-D9136816E22F}"/>
              </a:ext>
            </a:extLst>
          </p:cNvPr>
          <p:cNvCxnSpPr>
            <a:cxnSpLocks/>
            <a:stCxn id="1053" idx="2"/>
            <a:endCxn id="1045" idx="0"/>
          </p:cNvCxnSpPr>
          <p:nvPr/>
        </p:nvCxnSpPr>
        <p:spPr>
          <a:xfrm flipH="1">
            <a:off x="5230026" y="4691380"/>
            <a:ext cx="142480" cy="46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1D93045-8C8D-F753-0C11-5EF1CF27CB6B}"/>
              </a:ext>
            </a:extLst>
          </p:cNvPr>
          <p:cNvCxnSpPr>
            <a:cxnSpLocks/>
          </p:cNvCxnSpPr>
          <p:nvPr/>
        </p:nvCxnSpPr>
        <p:spPr>
          <a:xfrm>
            <a:off x="6395517" y="2486027"/>
            <a:ext cx="687219" cy="233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FD142CE7-D5DE-E478-0207-563BB91062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6166" y="2917833"/>
            <a:ext cx="1412680" cy="1773547"/>
          </a:xfrm>
          <a:prstGeom prst="rect">
            <a:avLst/>
          </a:prstGeom>
        </p:spPr>
      </p:pic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BF70531A-C42E-8F3B-E34E-B3762E33AA3E}"/>
              </a:ext>
            </a:extLst>
          </p:cNvPr>
          <p:cNvCxnSpPr>
            <a:cxnSpLocks/>
            <a:endCxn id="1061" idx="0"/>
          </p:cNvCxnSpPr>
          <p:nvPr/>
        </p:nvCxnSpPr>
        <p:spPr>
          <a:xfrm flipH="1">
            <a:off x="8976215" y="1854758"/>
            <a:ext cx="1507830" cy="38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25C9090C-5D62-6D47-F988-A33D805CBC89}"/>
              </a:ext>
            </a:extLst>
          </p:cNvPr>
          <p:cNvSpPr/>
          <p:nvPr/>
        </p:nvSpPr>
        <p:spPr>
          <a:xfrm>
            <a:off x="8152192" y="2239605"/>
            <a:ext cx="1648046" cy="39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Clustering</a:t>
            </a:r>
          </a:p>
        </p:txBody>
      </p:sp>
      <p:pic>
        <p:nvPicPr>
          <p:cNvPr id="1062" name="Picture 26">
            <a:extLst>
              <a:ext uri="{FF2B5EF4-FFF2-40B4-BE49-F238E27FC236}">
                <a16:creationId xmlns:a16="http://schemas.microsoft.com/office/drawing/2014/main" id="{1ADB31E9-1A3D-B551-B74C-77E105E4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96" y="2826313"/>
            <a:ext cx="2273985" cy="18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CB55D87-74A3-1824-6944-B74EE59FB373}"/>
              </a:ext>
            </a:extLst>
          </p:cNvPr>
          <p:cNvCxnSpPr>
            <a:cxnSpLocks/>
            <a:stCxn id="1061" idx="2"/>
            <a:endCxn id="1062" idx="0"/>
          </p:cNvCxnSpPr>
          <p:nvPr/>
        </p:nvCxnSpPr>
        <p:spPr>
          <a:xfrm flipH="1">
            <a:off x="8960189" y="2631209"/>
            <a:ext cx="16026" cy="1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133F3D9C-FC93-3128-FB2C-CACA5600BBE0}"/>
              </a:ext>
            </a:extLst>
          </p:cNvPr>
          <p:cNvCxnSpPr>
            <a:cxnSpLocks/>
            <a:stCxn id="1037" idx="2"/>
            <a:endCxn id="1053" idx="0"/>
          </p:cNvCxnSpPr>
          <p:nvPr/>
        </p:nvCxnSpPr>
        <p:spPr>
          <a:xfrm flipH="1">
            <a:off x="5372506" y="2624009"/>
            <a:ext cx="406490" cy="29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D9F1E2B2-3447-5D6A-DF43-B20A0DDB43AE}"/>
              </a:ext>
            </a:extLst>
          </p:cNvPr>
          <p:cNvCxnSpPr>
            <a:stCxn id="1037" idx="2"/>
            <a:endCxn id="1044" idx="0"/>
          </p:cNvCxnSpPr>
          <p:nvPr/>
        </p:nvCxnSpPr>
        <p:spPr>
          <a:xfrm>
            <a:off x="5778996" y="2624009"/>
            <a:ext cx="1173781" cy="1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6B3E58B9-3F8A-7D07-AAD5-A1EE4FBC314B}"/>
              </a:ext>
            </a:extLst>
          </p:cNvPr>
          <p:cNvCxnSpPr>
            <a:stCxn id="49" idx="2"/>
            <a:endCxn id="1032" idx="0"/>
          </p:cNvCxnSpPr>
          <p:nvPr/>
        </p:nvCxnSpPr>
        <p:spPr>
          <a:xfrm flipH="1">
            <a:off x="3724989" y="2626410"/>
            <a:ext cx="60950" cy="29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A865C0F4-2CB9-C61C-A18F-3DB1F6C01916}"/>
              </a:ext>
            </a:extLst>
          </p:cNvPr>
          <p:cNvCxnSpPr>
            <a:cxnSpLocks/>
            <a:stCxn id="1032" idx="0"/>
            <a:endCxn id="1073" idx="2"/>
          </p:cNvCxnSpPr>
          <p:nvPr/>
        </p:nvCxnSpPr>
        <p:spPr>
          <a:xfrm flipV="1">
            <a:off x="3724989" y="527458"/>
            <a:ext cx="3810682" cy="23953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BD69244D-D197-5355-EC8B-5F801D7BE60D}"/>
              </a:ext>
            </a:extLst>
          </p:cNvPr>
          <p:cNvSpPr/>
          <p:nvPr/>
        </p:nvSpPr>
        <p:spPr>
          <a:xfrm>
            <a:off x="6635118" y="76746"/>
            <a:ext cx="1801105" cy="45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Read more about different </a:t>
            </a:r>
          </a:p>
          <a:p>
            <a:pPr algn="ctr"/>
            <a:r>
              <a:rPr lang="en-US" sz="800" dirty="0"/>
              <a:t>Metrics to calculate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58C1E-C148-A53B-F70F-AD058B84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39" y="4919483"/>
            <a:ext cx="2133386" cy="177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E220-3D2A-FA18-4F27-8459D86B343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128332" y="4414051"/>
            <a:ext cx="453197" cy="50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C04DD-D9B1-720A-C669-F2061BF67776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H="1" flipV="1">
            <a:off x="2632506" y="1094111"/>
            <a:ext cx="1153433" cy="11478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D8116C-B924-3D3C-4126-CE3E160E5711}"/>
              </a:ext>
            </a:extLst>
          </p:cNvPr>
          <p:cNvSpPr/>
          <p:nvPr/>
        </p:nvSpPr>
        <p:spPr>
          <a:xfrm>
            <a:off x="1941206" y="814905"/>
            <a:ext cx="1382600" cy="279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Expensive for large datasets </a:t>
            </a:r>
          </a:p>
          <a:p>
            <a:pPr algn="ctr"/>
            <a:r>
              <a:rPr lang="en-US" sz="800" dirty="0"/>
              <a:t>And only for classification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79569E-4578-D463-0D4A-1966B6D60884}"/>
              </a:ext>
            </a:extLst>
          </p:cNvPr>
          <p:cNvCxnSpPr>
            <a:cxnSpLocks/>
            <a:stCxn id="1046" idx="1"/>
            <a:endCxn id="24" idx="1"/>
          </p:cNvCxnSpPr>
          <p:nvPr/>
        </p:nvCxnSpPr>
        <p:spPr>
          <a:xfrm rot="10800000" flipV="1">
            <a:off x="6265026" y="5399379"/>
            <a:ext cx="12700" cy="12046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9CB7D-83A6-29AF-9342-8F48B0B65462}"/>
              </a:ext>
            </a:extLst>
          </p:cNvPr>
          <p:cNvSpPr/>
          <p:nvPr/>
        </p:nvSpPr>
        <p:spPr>
          <a:xfrm>
            <a:off x="6265026" y="6422898"/>
            <a:ext cx="2391940" cy="36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high </a:t>
            </a:r>
            <a:r>
              <a:rPr lang="en-US" sz="800" dirty="0" err="1"/>
              <a:t>dimentional</a:t>
            </a:r>
            <a:r>
              <a:rPr lang="en-US" sz="800" dirty="0"/>
              <a:t> data + both classification (votes) and regression (average) + (selecting different features and  select the majority vote)</a:t>
            </a:r>
          </a:p>
        </p:txBody>
      </p:sp>
      <p:sp>
        <p:nvSpPr>
          <p:cNvPr id="62" name="Cloud Callout 61">
            <a:extLst>
              <a:ext uri="{FF2B5EF4-FFF2-40B4-BE49-F238E27FC236}">
                <a16:creationId xmlns:a16="http://schemas.microsoft.com/office/drawing/2014/main" id="{FA6CC69B-F0F3-2749-EF7D-DF57F7AB2C15}"/>
              </a:ext>
            </a:extLst>
          </p:cNvPr>
          <p:cNvSpPr/>
          <p:nvPr/>
        </p:nvSpPr>
        <p:spPr>
          <a:xfrm>
            <a:off x="7460996" y="1357213"/>
            <a:ext cx="1387838" cy="678405"/>
          </a:xfrm>
          <a:prstGeom prst="cloudCallout">
            <a:avLst>
              <a:gd name="adj1" fmla="val 55242"/>
              <a:gd name="adj2" fmla="val 7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5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الوسلاتي</dc:creator>
  <cp:lastModifiedBy>محمد الوسلاتي</cp:lastModifiedBy>
  <cp:revision>3</cp:revision>
  <dcterms:created xsi:type="dcterms:W3CDTF">2023-06-04T09:16:43Z</dcterms:created>
  <dcterms:modified xsi:type="dcterms:W3CDTF">2023-06-06T09:18:18Z</dcterms:modified>
</cp:coreProperties>
</file>