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59" r:id="rId6"/>
    <p:sldId id="277" r:id="rId7"/>
    <p:sldId id="260" r:id="rId8"/>
    <p:sldId id="261" r:id="rId9"/>
    <p:sldId id="278" r:id="rId10"/>
    <p:sldId id="279" r:id="rId11"/>
    <p:sldId id="280" r:id="rId12"/>
    <p:sldId id="281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E34C-FF4A-4A29-BE5D-815D325D6824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2BBD-040F-4A8F-A2B7-D95CBD2A46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28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2BBD-040F-4A8F-A2B7-D95CBD2A46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67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2BBD-040F-4A8F-A2B7-D95CBD2A465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54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2BBD-040F-4A8F-A2B7-D95CBD2A465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6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FD3F90-87A4-420D-9DB0-06C53BE24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6D9FBE-99E1-4CF9-BEB3-5033DD034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386266-8982-47B8-BC96-EC9F42B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F929B4-2487-48C6-BB2F-02B3F703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C02492-8722-4399-87CD-D3FECC72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1F313-2B83-4EDF-A27E-7947982F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4DAED6F-B87A-444D-888E-0BCCBD183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329065-2F94-41CD-9FD4-C93DBE7C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779E9F-9A3E-4EA8-A9E7-DEE950B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163CEC-6993-4467-8E1A-1371BC58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1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62D7F09-F3B0-41FE-A27B-67750FBD6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75111B-F212-42C4-87B5-74FA82CE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892CED-AB1E-44B7-AB29-BC55DE44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011825-E563-4D21-8B56-0CB32E95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B83BFA-A0C5-4C08-988A-E2469EAA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95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07F160-CCE8-480A-903D-44C58A65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12296F-45E6-4224-ABE1-8C7E1C11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03778A-7300-450E-99F5-12834EC5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8BC067-D431-4CF7-B192-B56CF5A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BA868C-D686-4C74-8386-5341B1AD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8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B44E51-E032-4EA6-A1F0-6E9ACC2F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4D19DF-6515-4587-990C-0EBA5652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71D137-D06D-461F-AEF3-CC7A673D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488473-72D7-44A2-B88D-68C5F981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85AB79-5A4D-4DD4-98EF-68DC1B3A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7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938A8C-095A-4B3F-9DDE-7422794B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9FBFF0-3697-4E0F-9FEF-F60E7ECB6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2E0577-50B5-407F-9182-E645D8118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4BF5E13-1502-4D46-884E-5A2824BF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13E18A-6A07-4418-B34A-F7EE3AF6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78474A-9473-4656-98C5-FD7023B6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840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991D7D-BB59-4C5C-877E-492AB649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D62803-67E5-4A46-9E45-6C64F259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33FA4C2-C6A1-48C9-9242-AB7E046A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9CE53A2-73FC-44CB-B295-7E8A3C9E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A25ADBD-7C31-4340-A2FF-84BE2800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833430E-B0C1-46D7-8DAA-92969F65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55F25E5-119D-49D7-9654-8D50B1C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E9C9176-2E38-4A29-A770-E00EC0F7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54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A68FB-6098-4171-897F-327776B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3FA2686-E0D3-4C80-96E3-5315E3F4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DB22934-2A7B-4D9A-BAFE-128AD4C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9146CFC-4070-418F-9898-DBA0526E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98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E2E1EE9-F918-4F60-B328-BD2982CA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12B6589-FECE-461E-8CBD-47C9C319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A38038C-AF9E-4C6B-8A8D-D6134656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9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BAF93C-57F3-4BA0-9903-CE3AE0E8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CB0165-1902-46EA-991E-744899F7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8D9114-0BA2-45BC-B0DA-461A8A3C2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6FF6CD-1700-44F6-A578-362DA0C8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8BA6D9-02F1-40A9-887C-2F08FAF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A506D4-65BE-48AC-B888-B4AB9DD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607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9EB3B8-008A-469E-9B89-CF1748D3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B236025-EA0E-4A7A-B8D5-3FA4BB5B9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EAFF20-9F6E-4740-8568-FC129273B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83D3DF-4CAE-4E87-ACCD-5876A291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92E108-18AC-494F-83C2-775249EB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5EDDDF-C57A-45DC-8EE0-89E11626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41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6B1592-35F8-4B64-9B56-EEFA55DC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BF70BA-6E58-434A-94DF-8FCE63DB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F52893-1465-49FA-BA66-0572CDD75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1383-D5D4-458C-90D5-D3BC02D12D9E}" type="datetimeFigureOut">
              <a:rPr lang="tr-TR" smtClean="0"/>
              <a:t>26.01.2021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BD6A25-245B-4AD6-AC7A-E4593673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4F442-F4CB-41D5-9F49-F13D9F01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CAD4-80E6-4BE4-989C-A9BBD290C4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32D523-A688-49BE-A471-00CFE3E9F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tr-TR"/>
              <a:t>VERİ TABANI YÖNETİM SİSTEMLERİ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CF35773-045C-492E-A2AC-3E1C1B633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tr-TR" b="1" dirty="0"/>
              <a:t>EMLAK OTOMASYONU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0BAC5232-71AB-4B79-99F4-68674D6822A5}"/>
              </a:ext>
            </a:extLst>
          </p:cNvPr>
          <p:cNvSpPr txBox="1">
            <a:spLocks/>
          </p:cNvSpPr>
          <p:nvPr/>
        </p:nvSpPr>
        <p:spPr>
          <a:xfrm>
            <a:off x="6955359" y="6084080"/>
            <a:ext cx="5165305" cy="56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Muhammed Mehdi ay</a:t>
            </a:r>
          </a:p>
        </p:txBody>
      </p:sp>
    </p:spTree>
    <p:extLst>
      <p:ext uri="{BB962C8B-B14F-4D97-AF65-F5344CB8AC3E}">
        <p14:creationId xmlns:p14="http://schemas.microsoft.com/office/powerpoint/2010/main" val="14107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5">
            <a:extLst>
              <a:ext uri="{FF2B5EF4-FFF2-40B4-BE49-F238E27FC236}">
                <a16:creationId xmlns:a16="http://schemas.microsoft.com/office/drawing/2014/main" id="{5CE62279-C080-4851-9BFC-F54DC8C7D202}"/>
              </a:ext>
            </a:extLst>
          </p:cNvPr>
          <p:cNvSpPr txBox="1">
            <a:spLocks/>
          </p:cNvSpPr>
          <p:nvPr/>
        </p:nvSpPr>
        <p:spPr>
          <a:xfrm>
            <a:off x="934372" y="936255"/>
            <a:ext cx="3451195" cy="29189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disOzellik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disID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park bit,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havuz bit,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alarm bit,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sitemi bit,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ilanID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disID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endParaRPr lang="tr-TR" dirty="0"/>
          </a:p>
        </p:txBody>
      </p:sp>
      <p:sp>
        <p:nvSpPr>
          <p:cNvPr id="13" name="İçerik Yer Tutucusu 4">
            <a:extLst>
              <a:ext uri="{FF2B5EF4-FFF2-40B4-BE49-F238E27FC236}">
                <a16:creationId xmlns:a16="http://schemas.microsoft.com/office/drawing/2014/main" id="{0A6C3748-87FF-4049-A1CD-E4AFCC576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955" y="922918"/>
            <a:ext cx="3306466" cy="293232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icOzellik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400" dirty="0" err="1">
                <a:latin typeface="Consolas" panose="020B0609020204030204" pitchFamily="49" charset="0"/>
              </a:rPr>
              <a:t>icID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tr-TR" sz="1400" dirty="0" err="1">
                <a:latin typeface="Consolas" panose="020B0609020204030204" pitchFamily="49" charset="0"/>
              </a:rPr>
              <a:t>asansor</a:t>
            </a:r>
            <a:r>
              <a:rPr lang="tr-TR" sz="1400" dirty="0">
                <a:latin typeface="Consolas" panose="020B0609020204030204" pitchFamily="49" charset="0"/>
              </a:rPr>
              <a:t> bit, </a:t>
            </a:r>
          </a:p>
          <a:p>
            <a:pPr marL="0" indent="0">
              <a:buNone/>
            </a:pPr>
            <a:r>
              <a:rPr lang="tr-TR" sz="1400" dirty="0" err="1">
                <a:latin typeface="Consolas" panose="020B0609020204030204" pitchFamily="49" charset="0"/>
              </a:rPr>
              <a:t>Somine</a:t>
            </a:r>
            <a:r>
              <a:rPr lang="tr-TR" sz="1400" dirty="0">
                <a:latin typeface="Consolas" panose="020B0609020204030204" pitchFamily="49" charset="0"/>
              </a:rPr>
              <a:t> bit, </a:t>
            </a:r>
          </a:p>
          <a:p>
            <a:pPr marL="0" indent="0">
              <a:buNone/>
            </a:pPr>
            <a:r>
              <a:rPr lang="tr-TR" sz="1400" dirty="0" err="1">
                <a:latin typeface="Consolas" panose="020B0609020204030204" pitchFamily="49" charset="0"/>
              </a:rPr>
              <a:t>banyoSayisi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ilanID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icID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İçerik Yer Tutucusu 4">
            <a:extLst>
              <a:ext uri="{FF2B5EF4-FFF2-40B4-BE49-F238E27FC236}">
                <a16:creationId xmlns:a16="http://schemas.microsoft.com/office/drawing/2014/main" id="{EC9C821F-F385-4F89-8500-DA601ADFF287}"/>
              </a:ext>
            </a:extLst>
          </p:cNvPr>
          <p:cNvSpPr txBox="1">
            <a:spLocks/>
          </p:cNvSpPr>
          <p:nvPr/>
        </p:nvSpPr>
        <p:spPr>
          <a:xfrm>
            <a:off x="934372" y="4063185"/>
            <a:ext cx="3451195" cy="19223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islem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islemID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islemAd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(20),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islemID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İçerik Yer Tutucusu 4">
            <a:extLst>
              <a:ext uri="{FF2B5EF4-FFF2-40B4-BE49-F238E27FC236}">
                <a16:creationId xmlns:a16="http://schemas.microsoft.com/office/drawing/2014/main" id="{1304DA9C-47AE-4700-B555-DFA4C60768A1}"/>
              </a:ext>
            </a:extLst>
          </p:cNvPr>
          <p:cNvSpPr txBox="1">
            <a:spLocks/>
          </p:cNvSpPr>
          <p:nvPr/>
        </p:nvSpPr>
        <p:spPr>
          <a:xfrm>
            <a:off x="4652363" y="4067599"/>
            <a:ext cx="3306466" cy="19510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binaYasi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binaYasiID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binaYasi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nchar</a:t>
            </a:r>
            <a:r>
              <a:rPr lang="tr-TR" sz="14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binaYasiID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İçerik Yer Tutucusu 5">
            <a:extLst>
              <a:ext uri="{FF2B5EF4-FFF2-40B4-BE49-F238E27FC236}">
                <a16:creationId xmlns:a16="http://schemas.microsoft.com/office/drawing/2014/main" id="{69B09662-5210-4CAD-9E72-45512E27E921}"/>
              </a:ext>
            </a:extLst>
          </p:cNvPr>
          <p:cNvSpPr txBox="1">
            <a:spLocks/>
          </p:cNvSpPr>
          <p:nvPr/>
        </p:nvSpPr>
        <p:spPr>
          <a:xfrm>
            <a:off x="8225625" y="4063185"/>
            <a:ext cx="3306466" cy="19223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kategori(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kategoriID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kategoriAd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(50),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kategoriID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77269722-3D8F-4919-8DA8-F2308021A7F8}"/>
              </a:ext>
            </a:extLst>
          </p:cNvPr>
          <p:cNvSpPr txBox="1">
            <a:spLocks/>
          </p:cNvSpPr>
          <p:nvPr/>
        </p:nvSpPr>
        <p:spPr>
          <a:xfrm>
            <a:off x="8225625" y="922606"/>
            <a:ext cx="3306466" cy="2932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sehir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>
                <a:latin typeface="Consolas" panose="020B0609020204030204" pitchFamily="49" charset="0"/>
              </a:rPr>
              <a:t>sehirID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>
                <a:latin typeface="Consolas" panose="020B0609020204030204" pitchFamily="49" charset="0"/>
              </a:rPr>
              <a:t>sehir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</a:rPr>
              <a:t>n</a:t>
            </a:r>
            <a:r>
              <a:rPr lang="tr-TR" sz="1400" dirty="0">
                <a:latin typeface="Consolas" panose="020B0609020204030204" pitchFamily="49" charset="0"/>
              </a:rPr>
              <a:t>var</a:t>
            </a:r>
            <a:r>
              <a:rPr lang="de-DE" sz="1400" dirty="0" err="1">
                <a:latin typeface="Consolas" panose="020B0609020204030204" pitchFamily="49" charset="0"/>
              </a:rPr>
              <a:t>char</a:t>
            </a:r>
            <a:r>
              <a:rPr lang="de-DE" sz="1400" dirty="0">
                <a:latin typeface="Consolas" panose="020B0609020204030204" pitchFamily="49" charset="0"/>
              </a:rPr>
              <a:t>(20)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sehirID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)</a:t>
            </a: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21" name="Başlık 3">
            <a:extLst>
              <a:ext uri="{FF2B5EF4-FFF2-40B4-BE49-F238E27FC236}">
                <a16:creationId xmlns:a16="http://schemas.microsoft.com/office/drawing/2014/main" id="{C88EC530-B338-4A9B-A97F-2891A961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73" y="130220"/>
            <a:ext cx="9920591" cy="687218"/>
          </a:xfrm>
        </p:spPr>
        <p:txBody>
          <a:bodyPr>
            <a:normAutofit fontScale="90000"/>
          </a:bodyPr>
          <a:lstStyle/>
          <a:p>
            <a:r>
              <a:rPr lang="tr-TR" dirty="0"/>
              <a:t>		TABLOLARIN OLUŞTURULMASI</a:t>
            </a:r>
          </a:p>
        </p:txBody>
      </p:sp>
    </p:spTree>
    <p:extLst>
      <p:ext uri="{BB962C8B-B14F-4D97-AF65-F5344CB8AC3E}">
        <p14:creationId xmlns:p14="http://schemas.microsoft.com/office/powerpoint/2010/main" val="230974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3">
            <a:extLst>
              <a:ext uri="{FF2B5EF4-FFF2-40B4-BE49-F238E27FC236}">
                <a16:creationId xmlns:a16="http://schemas.microsoft.com/office/drawing/2014/main" id="{8A261F4D-E2B5-4F41-BB4D-0393616CA466}"/>
              </a:ext>
            </a:extLst>
          </p:cNvPr>
          <p:cNvSpPr txBox="1">
            <a:spLocks/>
          </p:cNvSpPr>
          <p:nvPr/>
        </p:nvSpPr>
        <p:spPr>
          <a:xfrm>
            <a:off x="987640" y="1000003"/>
            <a:ext cx="2998433" cy="4351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ulasim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ulasimID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marmaray</a:t>
            </a:r>
            <a:r>
              <a:rPr lang="tr-TR" sz="14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metro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vapur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otobusDuragi</a:t>
            </a:r>
            <a:r>
              <a:rPr lang="tr-TR" sz="14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metrobus</a:t>
            </a:r>
            <a:r>
              <a:rPr lang="tr-TR" sz="14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anayol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tramvay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dolmus</a:t>
            </a:r>
            <a:r>
              <a:rPr lang="tr-TR" sz="1400" dirty="0">
                <a:latin typeface="Consolas" panose="020B0609020204030204" pitchFamily="49" charset="0"/>
              </a:rPr>
              <a:t> bit,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taksiDuragi</a:t>
            </a:r>
            <a:r>
              <a:rPr lang="tr-TR" sz="14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havalimani</a:t>
            </a:r>
            <a:r>
              <a:rPr lang="tr-TR" sz="14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ilanID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ulasimID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007F5189-430C-464F-B2B8-AD797F304B00}"/>
              </a:ext>
            </a:extLst>
          </p:cNvPr>
          <p:cNvSpPr txBox="1">
            <a:spLocks/>
          </p:cNvSpPr>
          <p:nvPr/>
        </p:nvSpPr>
        <p:spPr>
          <a:xfrm>
            <a:off x="4697513" y="979073"/>
            <a:ext cx="2928406" cy="4351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muhit(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 err="1">
                <a:latin typeface="Consolas" panose="020B0609020204030204" pitchFamily="49" charset="0"/>
              </a:rPr>
              <a:t>muhitID</a:t>
            </a:r>
            <a:r>
              <a:rPr lang="tr-TR" sz="1500" dirty="0">
                <a:latin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</a:rPr>
              <a:t>int</a:t>
            </a:r>
            <a:r>
              <a:rPr lang="tr-TR" sz="15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 err="1">
                <a:latin typeface="Consolas" panose="020B0609020204030204" pitchFamily="49" charset="0"/>
              </a:rPr>
              <a:t>mezarlik</a:t>
            </a:r>
            <a:r>
              <a:rPr lang="tr-TR" sz="15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eczane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camii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market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 err="1">
                <a:latin typeface="Consolas" panose="020B0609020204030204" pitchFamily="49" charset="0"/>
              </a:rPr>
              <a:t>alisverisMerkezi</a:t>
            </a:r>
            <a:r>
              <a:rPr lang="tr-TR" sz="15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park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ilkokul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lise bit,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 err="1">
                <a:latin typeface="Consolas" panose="020B0609020204030204" pitchFamily="49" charset="0"/>
              </a:rPr>
              <a:t>universite</a:t>
            </a:r>
            <a:r>
              <a:rPr lang="tr-TR" sz="15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 err="1">
                <a:latin typeface="Consolas" panose="020B0609020204030204" pitchFamily="49" charset="0"/>
              </a:rPr>
              <a:t>semtPazari</a:t>
            </a:r>
            <a:r>
              <a:rPr lang="tr-TR" sz="15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>
                <a:latin typeface="Consolas" panose="020B0609020204030204" pitchFamily="49" charset="0"/>
              </a:rPr>
              <a:t>ilanID </a:t>
            </a:r>
            <a:r>
              <a:rPr lang="tr-TR" sz="1500" dirty="0" err="1">
                <a:latin typeface="Consolas" panose="020B0609020204030204" pitchFamily="49" charset="0"/>
              </a:rPr>
              <a:t>int</a:t>
            </a:r>
            <a:r>
              <a:rPr lang="tr-TR" sz="15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500" dirty="0">
                <a:latin typeface="Consolas" panose="020B0609020204030204" pitchFamily="49" charset="0"/>
              </a:rPr>
              <a:t>PRIMARY KEY (</a:t>
            </a:r>
            <a:r>
              <a:rPr lang="tr-TR" sz="1500" dirty="0" err="1">
                <a:latin typeface="Consolas" panose="020B0609020204030204" pitchFamily="49" charset="0"/>
              </a:rPr>
              <a:t>muhitID</a:t>
            </a:r>
            <a:r>
              <a:rPr lang="tr-TR" sz="15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5" name="İçerik Yer Tutucusu 5">
            <a:extLst>
              <a:ext uri="{FF2B5EF4-FFF2-40B4-BE49-F238E27FC236}">
                <a16:creationId xmlns:a16="http://schemas.microsoft.com/office/drawing/2014/main" id="{5FA30A40-1168-4EFB-96EB-DEB3CA6002CE}"/>
              </a:ext>
            </a:extLst>
          </p:cNvPr>
          <p:cNvSpPr txBox="1">
            <a:spLocks/>
          </p:cNvSpPr>
          <p:nvPr/>
        </p:nvSpPr>
        <p:spPr>
          <a:xfrm>
            <a:off x="8337359" y="1000003"/>
            <a:ext cx="2928406" cy="4351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ilce(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ilceID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ilce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(30),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sehirID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ilceID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Başlık 3">
            <a:extLst>
              <a:ext uri="{FF2B5EF4-FFF2-40B4-BE49-F238E27FC236}">
                <a16:creationId xmlns:a16="http://schemas.microsoft.com/office/drawing/2014/main" id="{FA1034DD-2CDA-4165-9992-44B6CF95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73" y="130220"/>
            <a:ext cx="9920591" cy="687218"/>
          </a:xfrm>
        </p:spPr>
        <p:txBody>
          <a:bodyPr>
            <a:normAutofit fontScale="90000"/>
          </a:bodyPr>
          <a:lstStyle/>
          <a:p>
            <a:r>
              <a:rPr lang="tr-TR" dirty="0"/>
              <a:t>		TABLOLARIN OLUŞTURULMASI</a:t>
            </a:r>
          </a:p>
        </p:txBody>
      </p:sp>
    </p:spTree>
    <p:extLst>
      <p:ext uri="{BB962C8B-B14F-4D97-AF65-F5344CB8AC3E}">
        <p14:creationId xmlns:p14="http://schemas.microsoft.com/office/powerpoint/2010/main" val="186745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4">
            <a:extLst>
              <a:ext uri="{FF2B5EF4-FFF2-40B4-BE49-F238E27FC236}">
                <a16:creationId xmlns:a16="http://schemas.microsoft.com/office/drawing/2014/main" id="{CF6A7137-BC19-4464-9D69-A218BAA3C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848" y="1941034"/>
            <a:ext cx="3138996" cy="206279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kimden(</a:t>
            </a:r>
          </a:p>
          <a:p>
            <a:pPr marL="0" indent="0">
              <a:buNone/>
            </a:pPr>
            <a:r>
              <a:rPr lang="tr-TR" sz="1400" dirty="0" err="1">
                <a:latin typeface="Consolas" panose="020B0609020204030204" pitchFamily="49" charset="0"/>
              </a:rPr>
              <a:t>kimdenID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tr-TR" sz="1400" dirty="0" err="1">
                <a:latin typeface="Consolas" panose="020B0609020204030204" pitchFamily="49" charset="0"/>
              </a:rPr>
              <a:t>kimdenUnvan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(50),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kimdenID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31902CE5-C8B2-4A21-A6F9-1FA77220B150}"/>
              </a:ext>
            </a:extLst>
          </p:cNvPr>
          <p:cNvSpPr txBox="1">
            <a:spLocks/>
          </p:cNvSpPr>
          <p:nvPr/>
        </p:nvSpPr>
        <p:spPr>
          <a:xfrm>
            <a:off x="4571323" y="1941034"/>
            <a:ext cx="3138996" cy="2062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odaSayisi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odaSayisiID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odaSayisi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odaSayisiID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425C90E5-CCDA-4FCF-A755-CAEEEC400030}"/>
              </a:ext>
            </a:extLst>
          </p:cNvPr>
          <p:cNvSpPr txBox="1">
            <a:spLocks/>
          </p:cNvSpPr>
          <p:nvPr/>
        </p:nvSpPr>
        <p:spPr>
          <a:xfrm>
            <a:off x="7963798" y="1941034"/>
            <a:ext cx="3138996" cy="2062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paraCinsi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err="1">
                <a:latin typeface="Consolas" panose="020B0609020204030204" pitchFamily="49" charset="0"/>
              </a:rPr>
              <a:t>paraCinsiID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int</a:t>
            </a:r>
            <a:r>
              <a:rPr lang="fr-FR" sz="1400" dirty="0">
                <a:latin typeface="Consolas" panose="020B0609020204030204" pitchFamily="49" charset="0"/>
              </a:rPr>
              <a:t>,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err="1">
                <a:latin typeface="Consolas" panose="020B0609020204030204" pitchFamily="49" charset="0"/>
              </a:rPr>
              <a:t>paraCinsi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n</a:t>
            </a:r>
            <a:r>
              <a:rPr lang="tr-TR" sz="1400" dirty="0">
                <a:latin typeface="Consolas" panose="020B0609020204030204" pitchFamily="49" charset="0"/>
              </a:rPr>
              <a:t>var</a:t>
            </a:r>
            <a:r>
              <a:rPr lang="fr-FR" sz="1400" dirty="0">
                <a:latin typeface="Consolas" panose="020B0609020204030204" pitchFamily="49" charset="0"/>
              </a:rPr>
              <a:t>char(10)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paraCinsiID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Consolas" panose="020B0609020204030204" pitchFamily="49" charset="0"/>
              </a:rPr>
              <a:t>)</a:t>
            </a:r>
            <a:endParaRPr lang="tr-TR" sz="1800" dirty="0"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16" name="Başlık 3">
            <a:extLst>
              <a:ext uri="{FF2B5EF4-FFF2-40B4-BE49-F238E27FC236}">
                <a16:creationId xmlns:a16="http://schemas.microsoft.com/office/drawing/2014/main" id="{15872DA1-974E-4A76-9523-7EF7620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73" y="130220"/>
            <a:ext cx="9920591" cy="687218"/>
          </a:xfrm>
        </p:spPr>
        <p:txBody>
          <a:bodyPr>
            <a:normAutofit fontScale="90000"/>
          </a:bodyPr>
          <a:lstStyle/>
          <a:p>
            <a:r>
              <a:rPr lang="tr-TR" dirty="0"/>
              <a:t>		TABLOLARIN OLUŞTURULMASI</a:t>
            </a:r>
          </a:p>
        </p:txBody>
      </p:sp>
    </p:spTree>
    <p:extLst>
      <p:ext uri="{BB962C8B-B14F-4D97-AF65-F5344CB8AC3E}">
        <p14:creationId xmlns:p14="http://schemas.microsoft.com/office/powerpoint/2010/main" val="267632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8FE47A-38E2-4709-A70E-8A8EB92C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VERİTABANI DİAGRAMI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F194AAC-2307-4B57-89E5-0DF22D0DD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r="5244" b="3211"/>
          <a:stretch/>
        </p:blipFill>
        <p:spPr>
          <a:xfrm>
            <a:off x="4659549" y="1"/>
            <a:ext cx="7264618" cy="66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9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0EA78E-65F9-4B12-A90B-10ADC3D6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		     GİRİŞ EKRANI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B159B3A-043D-4888-A3CC-C57D92E1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8" r="810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23CBA6-F0C2-440D-A778-435AD7FB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700" dirty="0"/>
              <a:t> </a:t>
            </a:r>
            <a:r>
              <a:rPr lang="en-US" sz="3700" dirty="0"/>
              <a:t>İLAN EKLEME EKRANI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6FD138B-A6C8-4591-BC77-6BE763EA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" r="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77BBE6-9FDA-4710-8F49-9A6B2FEC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8" y="2023110"/>
            <a:ext cx="2745751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İLAN DETAY EKLEME VE GÜNCELLEME EKRANI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97A69E8-66D8-459B-A245-2DB140D1B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6" b="2"/>
          <a:stretch/>
        </p:blipFill>
        <p:spPr>
          <a:xfrm>
            <a:off x="545238" y="858525"/>
            <a:ext cx="7734088" cy="52119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84420F-6B02-4055-BDFF-14FB9673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TÜM İLANLARI GÖRÜNTÜLEME EKRANI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9931C7C0-3721-4397-A1F5-277E285B9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0"/>
          <a:stretch/>
        </p:blipFill>
        <p:spPr>
          <a:xfrm>
            <a:off x="302085" y="1128280"/>
            <a:ext cx="8431706" cy="49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444F71-0F6A-4B19-8B12-022BCE08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İLAN DETAY GÖRÜNTÜLEME EKRANI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BB01638E-0BFF-4744-A92D-BA6714163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4" y="972765"/>
            <a:ext cx="8082632" cy="4776281"/>
          </a:xfrm>
        </p:spPr>
      </p:pic>
    </p:spTree>
    <p:extLst>
      <p:ext uri="{BB962C8B-B14F-4D97-AF65-F5344CB8AC3E}">
        <p14:creationId xmlns:p14="http://schemas.microsoft.com/office/powerpoint/2010/main" val="157381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6E9904-7DDD-4681-8251-1DB936B8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501542"/>
            <a:ext cx="9849751" cy="940916"/>
          </a:xfrm>
        </p:spPr>
        <p:txBody>
          <a:bodyPr anchor="b">
            <a:normAutofit/>
          </a:bodyPr>
          <a:lstStyle/>
          <a:p>
            <a:r>
              <a:rPr lang="tr-TR" sz="5400" dirty="0"/>
              <a:t>SENARYO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7E6E4-1EB5-4CE4-A53E-1BF3CB18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48" y="1638317"/>
            <a:ext cx="9849751" cy="3032168"/>
          </a:xfrm>
        </p:spPr>
        <p:txBody>
          <a:bodyPr anchor="ctr">
            <a:normAutofit/>
          </a:bodyPr>
          <a:lstStyle/>
          <a:p>
            <a:r>
              <a:rPr lang="tr-TR" sz="2000" dirty="0"/>
              <a:t>Emlak ve inşaat firmaları için bir emlak otomasyonu tasarlanacaktır.</a:t>
            </a:r>
          </a:p>
          <a:p>
            <a:r>
              <a:rPr lang="tr-TR" sz="2000" dirty="0"/>
              <a:t>Emlak Otomasyonu Sisteminde, emlakçının kiralamaya ya da satmaya çalıştığı tüm emlak türlerinin detaylı bir şekilde ilan bilgileri tutulur. </a:t>
            </a:r>
          </a:p>
          <a:p>
            <a:r>
              <a:rPr lang="tr-TR" sz="2000" dirty="0" err="1"/>
              <a:t>Emlağın</a:t>
            </a:r>
            <a:r>
              <a:rPr lang="tr-TR" sz="2000" dirty="0"/>
              <a:t> genel ilan bilgileri ,iç ve dış özellikleri, bulunduğu muhitin özellikleri, ulaşım çeşitlerinin bilgileri kapsamlı bir şekilde kaydedilir ve ilan gerek görüldüğü takdirde güncellenebilir veya silinebilir.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9173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70169F-36A3-415B-AAEA-5F263B76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313952"/>
            <a:ext cx="9849751" cy="950643"/>
          </a:xfrm>
        </p:spPr>
        <p:txBody>
          <a:bodyPr anchor="b">
            <a:normAutofit/>
          </a:bodyPr>
          <a:lstStyle/>
          <a:p>
            <a:r>
              <a:rPr lang="tr-TR" sz="5400" dirty="0"/>
              <a:t>İŞ KURALLARI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10EF48-DF8B-45FD-A653-3EC3D9EF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23" y="2187500"/>
            <a:ext cx="9849751" cy="3513487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İlanların başlık, fiyat, para cinsi, tarih, kategori, işlem, kimden olduğu, vitrin resmi, açıklaması ve şehir-ilçe bilgileri tutulmaktadır.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İlan Detay tablosunda oda sayısı, brüt ve net metrekare, kat sayısı, kat bilgisi, ısıtma, depozito ve eşya durum bilgileri tutulmaktadır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Dış özellik olarak park, havuz, alarm, ve site olup olmadığı bilgisi tutulmaktadır.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İç özellik olarak asansör, şömine ve banyo sayısı tutulmaktadır.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Muhit tablosunda camii, market, </a:t>
            </a:r>
            <a:r>
              <a:rPr lang="tr-TR" sz="1700" dirty="0" err="1"/>
              <a:t>avm</a:t>
            </a:r>
            <a:r>
              <a:rPr lang="tr-TR" sz="1700" dirty="0"/>
              <a:t>, park, ilkokul, lise, üniversite, Pazar, mezarlık eczane bulunmaktadır.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Ulaşım için otobüs durağı, </a:t>
            </a:r>
            <a:r>
              <a:rPr lang="tr-TR" sz="1700" dirty="0" err="1"/>
              <a:t>taxi</a:t>
            </a:r>
            <a:r>
              <a:rPr lang="tr-TR" sz="1700" dirty="0"/>
              <a:t>, </a:t>
            </a:r>
            <a:r>
              <a:rPr lang="tr-TR" sz="1700" dirty="0" err="1"/>
              <a:t>domuş</a:t>
            </a:r>
            <a:r>
              <a:rPr lang="tr-TR" sz="1700" dirty="0"/>
              <a:t>, vapur, metro, Marmaray, tramvay, havalimanı, anayol, </a:t>
            </a:r>
            <a:r>
              <a:rPr lang="tr-TR" sz="1700" dirty="0" err="1"/>
              <a:t>metrobüs</a:t>
            </a:r>
            <a:r>
              <a:rPr lang="tr-TR" sz="1700" dirty="0"/>
              <a:t> bilgileri tutulmaktadır.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/>
              <a:t>İşlem adı, kategori, şehir, ilçe, para cinsi, kimden olduğu, bina yaşı, oda sayısı ayrı ayrı tablolarda ID numaraları ile tutulur.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700" dirty="0" err="1"/>
              <a:t>Admin</a:t>
            </a:r>
            <a:r>
              <a:rPr lang="tr-TR" sz="1700" dirty="0"/>
              <a:t> tablosunda ad, </a:t>
            </a:r>
            <a:r>
              <a:rPr lang="tr-TR" sz="1700" dirty="0" err="1"/>
              <a:t>soyad</a:t>
            </a:r>
            <a:r>
              <a:rPr lang="tr-TR" sz="1700" dirty="0"/>
              <a:t>, kullanıcı adı, parola bilgileri tutulmaktadır.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sz="1700" dirty="0"/>
          </a:p>
          <a:p>
            <a:pPr>
              <a:buFont typeface="Wingdings" panose="05000000000000000000" pitchFamily="2" charset="2"/>
              <a:buChar char="§"/>
            </a:pPr>
            <a:endParaRPr lang="tr-TR" sz="1700" dirty="0"/>
          </a:p>
          <a:p>
            <a:pPr>
              <a:buFont typeface="Wingdings" panose="05000000000000000000" pitchFamily="2" charset="2"/>
              <a:buChar char="§"/>
            </a:pPr>
            <a:endParaRPr lang="tr-TR" sz="1700" dirty="0"/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182441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32EE73-5086-4B3B-9B9E-1F01B336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275042"/>
            <a:ext cx="9849751" cy="911733"/>
          </a:xfrm>
        </p:spPr>
        <p:txBody>
          <a:bodyPr anchor="b">
            <a:normAutofit/>
          </a:bodyPr>
          <a:lstStyle/>
          <a:p>
            <a:r>
              <a:rPr lang="tr-TR" sz="5400" dirty="0"/>
              <a:t>İŞ KURALLARI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9E2A10-D34C-4ACA-86FE-F8F3ACAF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322962"/>
            <a:ext cx="9849751" cy="4612119"/>
          </a:xfrm>
        </p:spPr>
        <p:txBody>
          <a:bodyPr anchor="ctr">
            <a:normAutofit/>
          </a:bodyPr>
          <a:lstStyle/>
          <a:p>
            <a:r>
              <a:rPr lang="tr-TR" sz="2000" dirty="0"/>
              <a:t>İlan eklemek için sisteme kaydolmak veya sistemde kayıtlı olmak gerekir.</a:t>
            </a:r>
          </a:p>
          <a:p>
            <a:r>
              <a:rPr lang="tr-TR" sz="2000" dirty="0"/>
              <a:t>İlan ekleme sistemine giriş için </a:t>
            </a:r>
            <a:r>
              <a:rPr lang="tr-TR" sz="2000" dirty="0" err="1"/>
              <a:t>kullanıcıAdı</a:t>
            </a:r>
            <a:r>
              <a:rPr lang="tr-TR" sz="2000" dirty="0"/>
              <a:t> ve parola gerekir.</a:t>
            </a:r>
          </a:p>
          <a:p>
            <a:r>
              <a:rPr lang="tr-TR" sz="2000" dirty="0"/>
              <a:t>İç ve dış özellikler, muhit, ulaşım ve ilan detay tablolarının hangi ilana ait olduğunu bilmek için bu tablolarda ilan tablosunun ID numarası tutulur.</a:t>
            </a:r>
          </a:p>
          <a:p>
            <a:r>
              <a:rPr lang="tr-TR" sz="2000" dirty="0"/>
              <a:t>Sistemde kaydı bulunan herkes ilan ekleyebilir.</a:t>
            </a:r>
          </a:p>
          <a:p>
            <a:r>
              <a:rPr lang="tr-TR" sz="2000" dirty="0"/>
              <a:t>Bir ilanla birden fazla işlem yapılamaz. Aynı işlemle bir veya birden fazla ilan yapılabilir.</a:t>
            </a:r>
          </a:p>
          <a:p>
            <a:r>
              <a:rPr lang="tr-TR" sz="2000" dirty="0"/>
              <a:t>Her ilçe yalnızca bir </a:t>
            </a:r>
            <a:r>
              <a:rPr lang="tr-TR" sz="2000" dirty="0" err="1"/>
              <a:t>şehire</a:t>
            </a:r>
            <a:r>
              <a:rPr lang="tr-TR" sz="2000" dirty="0"/>
              <a:t> bağlı olabilir. Bir </a:t>
            </a:r>
            <a:r>
              <a:rPr lang="tr-TR" sz="2000" dirty="0" err="1"/>
              <a:t>şehire</a:t>
            </a:r>
            <a:r>
              <a:rPr lang="tr-TR" sz="2000" dirty="0"/>
              <a:t> bağlı bir veya birden fazla ilçe olabilir. 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059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C24938-606B-497B-B30F-1C902D34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255588"/>
            <a:ext cx="9849751" cy="921460"/>
          </a:xfrm>
        </p:spPr>
        <p:txBody>
          <a:bodyPr anchor="b">
            <a:normAutofit/>
          </a:bodyPr>
          <a:lstStyle/>
          <a:p>
            <a:r>
              <a:rPr lang="tr-TR" sz="5400" dirty="0"/>
              <a:t>İŞ KURALLARI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3B827A-299A-4A76-96ED-EB4DD27A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432637"/>
            <a:ext cx="9849751" cy="4044036"/>
          </a:xfrm>
        </p:spPr>
        <p:txBody>
          <a:bodyPr anchor="ctr">
            <a:normAutofit/>
          </a:bodyPr>
          <a:lstStyle/>
          <a:p>
            <a:r>
              <a:rPr lang="tr-TR" sz="1700" dirty="0"/>
              <a:t>Bir ilan yalnızca bir şehir ve ilçeye aittir. Birden fazla ilan aynı ilçe ve </a:t>
            </a:r>
            <a:r>
              <a:rPr lang="tr-TR" sz="1700" dirty="0" err="1"/>
              <a:t>şehire</a:t>
            </a:r>
            <a:r>
              <a:rPr lang="tr-TR" sz="1700" dirty="0"/>
              <a:t> ait olabilir.</a:t>
            </a:r>
          </a:p>
          <a:p>
            <a:r>
              <a:rPr lang="tr-TR" sz="1700" dirty="0"/>
              <a:t>Bir ilanın muhitinde bir yada daha fazla yer olabilir veya hiç olmaya da bilir.</a:t>
            </a:r>
          </a:p>
          <a:p>
            <a:r>
              <a:rPr lang="tr-TR" sz="1700" dirty="0"/>
              <a:t>Bir ilana hiç ulaşım seçeneği olmayabilir veya bir veya birden fazla ulaşım seçeneği de olabilir.</a:t>
            </a:r>
          </a:p>
          <a:p>
            <a:r>
              <a:rPr lang="tr-TR" sz="1700" dirty="0"/>
              <a:t>Bir ilanının yaş bilgisi ve oda sayısı bilgileri mutlaka olmalıdır.</a:t>
            </a:r>
          </a:p>
          <a:p>
            <a:r>
              <a:rPr lang="tr-TR" sz="1700" dirty="0"/>
              <a:t>Bir ilanın vitrin fotoğrafı mutlaka olmalıdır.</a:t>
            </a:r>
          </a:p>
          <a:p>
            <a:r>
              <a:rPr lang="tr-TR" sz="1700" dirty="0"/>
              <a:t>Bir ilanın hiç dış ve iç özelliği olmayabilir veya bir veya birden fazla da olabilir.</a:t>
            </a:r>
          </a:p>
          <a:p>
            <a:r>
              <a:rPr lang="tr-TR" sz="1700" dirty="0"/>
              <a:t>Bir ilan birden fazla kategoride bulunamaz. Aynı kategoride bir veya birden fazla ilan bulunabilir.</a:t>
            </a:r>
          </a:p>
          <a:p>
            <a:r>
              <a:rPr lang="tr-TR" sz="1700" dirty="0"/>
              <a:t>İlan fiyatının para cinsi bulunmalıdır. Fiyat, birden fazla para cinsinde olamaz.</a:t>
            </a:r>
          </a:p>
          <a:p>
            <a:endParaRPr lang="tr-TR" sz="1700" dirty="0"/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34801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4EE1615B-1329-4939-91F6-87562C6E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255587"/>
            <a:ext cx="9849751" cy="931188"/>
          </a:xfrm>
        </p:spPr>
        <p:txBody>
          <a:bodyPr anchor="b">
            <a:normAutofit/>
          </a:bodyPr>
          <a:lstStyle/>
          <a:p>
            <a:r>
              <a:rPr lang="tr-TR" sz="5400" dirty="0"/>
              <a:t>İŞ KURALLARI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177F46-CFB0-4087-BE86-9F2A0014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288428"/>
            <a:ext cx="9849751" cy="2661002"/>
          </a:xfrm>
        </p:spPr>
        <p:txBody>
          <a:bodyPr anchor="ctr">
            <a:normAutofit/>
          </a:bodyPr>
          <a:lstStyle/>
          <a:p>
            <a:r>
              <a:rPr lang="tr-TR" sz="2000" dirty="0"/>
              <a:t>Her ilanın yalnızca bir ilan detaya aittir ve her ilan detay yalnızca bir ilana aittir.</a:t>
            </a:r>
          </a:p>
          <a:p>
            <a:r>
              <a:rPr lang="tr-TR" sz="2000" dirty="0"/>
              <a:t>Her ilan Kimden tablosundan yalnızca birine aittir. Fakat kimden tablosundaki aynı kişi-kurum birden fazla ilana sahip olabilir.</a:t>
            </a:r>
          </a:p>
          <a:p>
            <a:r>
              <a:rPr lang="tr-TR" sz="2000" dirty="0"/>
              <a:t>Her ilan detay tablosunda yalnızca bir oda sayısı ve bina yaşı bulunabilir. Her oda sayısı ve bina yaşı birden fazla ilan detay tablosunda bulunabilir.</a:t>
            </a:r>
          </a:p>
        </p:txBody>
      </p:sp>
    </p:spTree>
    <p:extLst>
      <p:ext uri="{BB962C8B-B14F-4D97-AF65-F5344CB8AC3E}">
        <p14:creationId xmlns:p14="http://schemas.microsoft.com/office/powerpoint/2010/main" val="365497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8EBAC9-E70F-4F15-8C5A-79781ACA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719" y="249802"/>
            <a:ext cx="7016468" cy="567322"/>
          </a:xfrm>
        </p:spPr>
        <p:txBody>
          <a:bodyPr>
            <a:normAutofit fontScale="90000"/>
          </a:bodyPr>
          <a:lstStyle/>
          <a:p>
            <a:r>
              <a:rPr lang="tr-TR" sz="5400" dirty="0"/>
              <a:t>	KAVRAMSAL MODEL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6282848-CC94-4A30-917E-0354FC321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124"/>
            <a:ext cx="12192000" cy="60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917397-CD02-42B5-A76B-F8AFBE9C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106531"/>
            <a:ext cx="9849751" cy="816387"/>
          </a:xfrm>
        </p:spPr>
        <p:txBody>
          <a:bodyPr anchor="b">
            <a:normAutofit fontScale="90000"/>
          </a:bodyPr>
          <a:lstStyle/>
          <a:p>
            <a:r>
              <a:rPr lang="tr-TR" sz="5400" dirty="0"/>
              <a:t>MANTIKSAL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8B671-81A1-4E6B-9E0E-1E456A00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248988"/>
            <a:ext cx="11111728" cy="592616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[ilan](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ilanID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ilanBaslik:</a:t>
            </a:r>
            <a:r>
              <a:rPr lang="tr-TR" sz="1200" dirty="0">
                <a:latin typeface="Consolas" panose="020B0609020204030204" pitchFamily="49" charset="0"/>
              </a:rPr>
              <a:t>nvarchar(200),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ilanFiyat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paraCinsiID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ilanTarih</a:t>
            </a:r>
            <a:r>
              <a:rPr lang="tr-TR" sz="1200" dirty="0">
                <a:latin typeface="Consolas" panose="020B0609020204030204" pitchFamily="49" charset="0"/>
              </a:rPr>
              <a:t>:datetime,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kategoriID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islemID</a:t>
            </a:r>
            <a:r>
              <a:rPr lang="tr-TR" sz="1200" dirty="0">
                <a:latin typeface="Consolas" panose="020B0609020204030204" pitchFamily="49" charset="0"/>
              </a:rPr>
              <a:t>:int,    	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kimdenID</a:t>
            </a:r>
            <a:r>
              <a:rPr lang="tr-TR" sz="1200" dirty="0" err="1">
                <a:latin typeface="Consolas" panose="020B0609020204030204" pitchFamily="49" charset="0"/>
              </a:rPr>
              <a:t>:int,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ilanResim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(50),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sehirID</a:t>
            </a:r>
            <a:r>
              <a:rPr lang="tr-TR" sz="1200" dirty="0" err="1">
                <a:latin typeface="Consolas" panose="020B0609020204030204" pitchFamily="49" charset="0"/>
              </a:rPr>
              <a:t>:int,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ilceID</a:t>
            </a:r>
            <a:r>
              <a:rPr lang="tr-TR" sz="1200" dirty="0" err="1">
                <a:latin typeface="Consolas" panose="020B0609020204030204" pitchFamily="49" charset="0"/>
              </a:rPr>
              <a:t>:int,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ilanAciklama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(500))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ilanDetay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ilanDetayI</a:t>
            </a:r>
            <a:r>
              <a:rPr lang="tr-TR" sz="1200" dirty="0">
                <a:latin typeface="Consolas" panose="020B0609020204030204" pitchFamily="49" charset="0"/>
              </a:rPr>
              <a:t>D:int,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odaSayisiID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metrekareBru</a:t>
            </a:r>
            <a:r>
              <a:rPr lang="tr-TR" sz="1200" dirty="0">
                <a:latin typeface="Consolas" panose="020B0609020204030204" pitchFamily="49" charset="0"/>
              </a:rPr>
              <a:t>t:int,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metrekareNet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iDetayBinaKatSayisi</a:t>
            </a:r>
            <a:r>
              <a:rPr lang="tr-TR" sz="1200" dirty="0">
                <a:latin typeface="Consolas" panose="020B0609020204030204" pitchFamily="49" charset="0"/>
              </a:rPr>
              <a:t>:int,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binaYasiID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	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iDetayKacinciKat</a:t>
            </a:r>
            <a:r>
              <a:rPr lang="tr-TR" sz="1200" dirty="0" err="1">
                <a:latin typeface="Consolas" panose="020B0609020204030204" pitchFamily="49" charset="0"/>
              </a:rPr>
              <a:t>:int,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iDetayIsitma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(30),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iDetayDepozito</a:t>
            </a:r>
            <a:r>
              <a:rPr lang="tr-TR" sz="1200" dirty="0" err="1">
                <a:latin typeface="Consolas" panose="020B0609020204030204" pitchFamily="49" charset="0"/>
              </a:rPr>
              <a:t>:int,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iDetayEsya</a:t>
            </a:r>
            <a:r>
              <a:rPr lang="tr-TR" sz="1200" dirty="0" err="1">
                <a:latin typeface="Consolas" panose="020B0609020204030204" pitchFamily="49" charset="0"/>
              </a:rPr>
              <a:t>:bit,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ilanID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binaYasi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binaYasiID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binaYasi</a:t>
            </a:r>
            <a:r>
              <a:rPr lang="tr-TR" sz="1200" dirty="0" err="1">
                <a:latin typeface="Consolas" panose="020B0609020204030204" pitchFamily="49" charset="0"/>
              </a:rPr>
              <a:t>:nchar</a:t>
            </a:r>
            <a:r>
              <a:rPr lang="tr-TR" sz="1200" dirty="0">
                <a:latin typeface="Consolas" panose="020B0609020204030204" pitchFamily="49" charset="0"/>
              </a:rPr>
              <a:t>(10))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disOzellik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disID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park</a:t>
            </a:r>
            <a:r>
              <a:rPr lang="tr-TR" sz="1200" dirty="0" err="1">
                <a:latin typeface="Consolas" panose="020B0609020204030204" pitchFamily="49" charset="0"/>
              </a:rPr>
              <a:t>:bit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havuz</a:t>
            </a:r>
            <a:r>
              <a:rPr lang="tr-TR" sz="1200" dirty="0" err="1">
                <a:latin typeface="Consolas" panose="020B0609020204030204" pitchFamily="49" charset="0"/>
              </a:rPr>
              <a:t>:bit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alarm</a:t>
            </a:r>
            <a:r>
              <a:rPr lang="tr-TR" sz="1200" dirty="0" err="1">
                <a:latin typeface="Consolas" panose="020B0609020204030204" pitchFamily="49" charset="0"/>
              </a:rPr>
              <a:t>:bit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siteMi</a:t>
            </a:r>
            <a:r>
              <a:rPr lang="tr-TR" sz="1200" dirty="0" err="1">
                <a:latin typeface="Consolas" panose="020B0609020204030204" pitchFamily="49" charset="0"/>
              </a:rPr>
              <a:t>:bit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ilanID</a:t>
            </a:r>
            <a:r>
              <a:rPr lang="tr-TR" sz="1200" dirty="0">
                <a:latin typeface="Consolas" panose="020B0609020204030204" pitchFamily="49" charset="0"/>
              </a:rPr>
              <a:t>:int)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icOzellik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icID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asansor</a:t>
            </a:r>
            <a:r>
              <a:rPr lang="tr-TR" sz="1200" dirty="0">
                <a:latin typeface="Consolas" panose="020B0609020204030204" pitchFamily="49" charset="0"/>
              </a:rPr>
              <a:t>: bit,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somine</a:t>
            </a:r>
            <a:r>
              <a:rPr lang="tr-TR" sz="1200" dirty="0" err="1">
                <a:latin typeface="Consolas" panose="020B0609020204030204" pitchFamily="49" charset="0"/>
              </a:rPr>
              <a:t>:bit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banyoSayisi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ilanI</a:t>
            </a:r>
            <a:r>
              <a:rPr lang="tr-TR" sz="1200" dirty="0">
                <a:latin typeface="Consolas" panose="020B0609020204030204" pitchFamily="49" charset="0"/>
              </a:rPr>
              <a:t>D:int)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[ilce</a:t>
            </a:r>
            <a:r>
              <a:rPr lang="tr-TR" sz="1200" dirty="0">
                <a:latin typeface="Consolas" panose="020B0609020204030204" pitchFamily="49" charset="0"/>
              </a:rPr>
              <a:t>](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ilceID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ilce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(30), 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sehirID</a:t>
            </a:r>
            <a:r>
              <a:rPr lang="en-US" sz="1200" dirty="0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islem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islemID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islemAd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(20))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[kategori</a:t>
            </a:r>
            <a:r>
              <a:rPr lang="tr-TR" sz="1200" dirty="0">
                <a:latin typeface="Consolas" panose="020B0609020204030204" pitchFamily="49" charset="0"/>
              </a:rPr>
              <a:t>](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kategoriID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kategoriAd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(50))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[kimden]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kimdenID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kimdenUnvan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(50))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[muhit]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muhitID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mezarlik:bit,eczane:bit,camii:bit,market:bit,alisverisMerkezi:bit,park:bit,ilkokul:bit,lise:bit, 	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universite:</a:t>
            </a:r>
            <a:r>
              <a:rPr lang="tr-TR" sz="1200" dirty="0" err="1">
                <a:latin typeface="Consolas" panose="020B0609020204030204" pitchFamily="49" charset="0"/>
              </a:rPr>
              <a:t>bit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,semtPazari</a:t>
            </a:r>
            <a:r>
              <a:rPr lang="tr-TR" sz="1200" dirty="0" err="1">
                <a:latin typeface="Consolas" panose="020B0609020204030204" pitchFamily="49" charset="0"/>
              </a:rPr>
              <a:t>:bit,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ilanID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odaSayisi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odaSayisiID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odaSayisi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(10))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200" b="1" dirty="0">
                <a:latin typeface="Consolas" panose="020B0609020204030204" pitchFamily="49" charset="0"/>
              </a:rPr>
              <a:t>[</a:t>
            </a:r>
            <a:r>
              <a:rPr lang="fr-FR" sz="1200" b="1" dirty="0" err="1">
                <a:latin typeface="Consolas" panose="020B0609020204030204" pitchFamily="49" charset="0"/>
              </a:rPr>
              <a:t>paraCinsi</a:t>
            </a:r>
            <a:r>
              <a:rPr lang="fr-FR" sz="1200" b="1" dirty="0">
                <a:latin typeface="Consolas" panose="020B0609020204030204" pitchFamily="49" charset="0"/>
              </a:rPr>
              <a:t>]</a:t>
            </a:r>
            <a:r>
              <a:rPr lang="fr-FR" sz="1200" dirty="0"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paraCinsiID</a:t>
            </a:r>
            <a:r>
              <a:rPr lang="fr-FR" sz="1200" dirty="0" err="1">
                <a:latin typeface="Consolas" panose="020B0609020204030204" pitchFamily="49" charset="0"/>
              </a:rPr>
              <a:t>:int</a:t>
            </a:r>
            <a:r>
              <a:rPr lang="fr-FR" sz="1200" dirty="0"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paraCinsi</a:t>
            </a:r>
            <a:r>
              <a:rPr lang="fr-FR" sz="1200" dirty="0" err="1">
                <a:latin typeface="Consolas" panose="020B0609020204030204" pitchFamily="49" charset="0"/>
              </a:rPr>
              <a:t>:n</a:t>
            </a:r>
            <a:r>
              <a:rPr lang="tr-TR" sz="1200" dirty="0">
                <a:latin typeface="Consolas" panose="020B0609020204030204" pitchFamily="49" charset="0"/>
              </a:rPr>
              <a:t>var</a:t>
            </a:r>
            <a:r>
              <a:rPr lang="fr-FR" sz="1200" dirty="0">
                <a:latin typeface="Consolas" panose="020B0609020204030204" pitchFamily="49" charset="0"/>
              </a:rPr>
              <a:t>char(10))</a:t>
            </a:r>
            <a:endParaRPr lang="tr-TR" sz="1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200" b="1" dirty="0">
                <a:latin typeface="Consolas" panose="020B0609020204030204" pitchFamily="49" charset="0"/>
              </a:rPr>
              <a:t>[</a:t>
            </a:r>
            <a:r>
              <a:rPr lang="de-DE" sz="1200" b="1" dirty="0" err="1">
                <a:latin typeface="Consolas" panose="020B0609020204030204" pitchFamily="49" charset="0"/>
              </a:rPr>
              <a:t>sehir</a:t>
            </a:r>
            <a:r>
              <a:rPr lang="de-DE" sz="1200" b="1" dirty="0">
                <a:latin typeface="Consolas" panose="020B0609020204030204" pitchFamily="49" charset="0"/>
              </a:rPr>
              <a:t>]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CC"/>
                </a:solidFill>
                <a:latin typeface="Consolas" panose="020B0609020204030204" pitchFamily="49" charset="0"/>
              </a:rPr>
              <a:t>sehirID</a:t>
            </a:r>
            <a:r>
              <a:rPr lang="de-DE" sz="1200" dirty="0">
                <a:latin typeface="Consolas" panose="020B0609020204030204" pitchFamily="49" charset="0"/>
              </a:rPr>
              <a:t>:int, </a:t>
            </a:r>
            <a:r>
              <a:rPr lang="de-DE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sehir</a:t>
            </a:r>
            <a:r>
              <a:rPr lang="de-DE" sz="1200" dirty="0" err="1">
                <a:latin typeface="Consolas" panose="020B0609020204030204" pitchFamily="49" charset="0"/>
              </a:rPr>
              <a:t>:n</a:t>
            </a:r>
            <a:r>
              <a:rPr lang="tr-TR" sz="1200" dirty="0">
                <a:latin typeface="Consolas" panose="020B0609020204030204" pitchFamily="49" charset="0"/>
              </a:rPr>
              <a:t>var</a:t>
            </a:r>
            <a:r>
              <a:rPr lang="de-DE" sz="1200" dirty="0" err="1">
                <a:latin typeface="Consolas" panose="020B0609020204030204" pitchFamily="49" charset="0"/>
              </a:rPr>
              <a:t>char</a:t>
            </a:r>
            <a:r>
              <a:rPr lang="de-DE" sz="1200" dirty="0">
                <a:latin typeface="Consolas" panose="020B0609020204030204" pitchFamily="49" charset="0"/>
              </a:rPr>
              <a:t>(20))</a:t>
            </a:r>
            <a:endParaRPr lang="tr-TR" sz="1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tr-TR" sz="1200" b="1" dirty="0" err="1">
                <a:latin typeface="Consolas" panose="020B0609020204030204" pitchFamily="49" charset="0"/>
              </a:rPr>
              <a:t>ulasim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ulasimID</a:t>
            </a:r>
            <a:r>
              <a:rPr lang="tr-TR" sz="1200" dirty="0">
                <a:latin typeface="Consolas" panose="020B0609020204030204" pitchFamily="49" charset="0"/>
              </a:rPr>
              <a:t>:int,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marmaray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metro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vapur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otobusDuragi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metrobus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anayol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tramvay</a:t>
            </a:r>
            <a:r>
              <a:rPr lang="tr-TR" sz="1200" dirty="0">
                <a:latin typeface="Consolas" panose="020B0609020204030204" pitchFamily="49" charset="0"/>
              </a:rPr>
              <a:t>:bit,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dolmus</a:t>
            </a:r>
            <a:r>
              <a:rPr lang="tr-TR" sz="1200" dirty="0">
                <a:latin typeface="Consolas" panose="020B0609020204030204" pitchFamily="49" charset="0"/>
              </a:rPr>
              <a:t>:bit, 	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taksiDuragi</a:t>
            </a:r>
            <a:r>
              <a:rPr lang="tr-TR" sz="1200" dirty="0" err="1">
                <a:latin typeface="Consolas" panose="020B0609020204030204" pitchFamily="49" charset="0"/>
              </a:rPr>
              <a:t>:bit,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havalimani</a:t>
            </a:r>
            <a:r>
              <a:rPr lang="tr-TR" sz="1200" dirty="0" err="1">
                <a:latin typeface="Consolas" panose="020B0609020204030204" pitchFamily="49" charset="0"/>
              </a:rPr>
              <a:t>:bit,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ilanID</a:t>
            </a:r>
            <a:r>
              <a:rPr lang="tr-TR" sz="1200" dirty="0" err="1">
                <a:latin typeface="Consolas" panose="020B0609020204030204" pitchFamily="49" charset="0"/>
              </a:rPr>
              <a:t>:int</a:t>
            </a:r>
            <a:r>
              <a:rPr lang="tr-TR" sz="1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>
                <a:latin typeface="Consolas" panose="020B0609020204030204" pitchFamily="49" charset="0"/>
              </a:rPr>
              <a:t>admin</a:t>
            </a:r>
            <a:r>
              <a:rPr lang="tr-TR" sz="1200" b="1" dirty="0"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adminID</a:t>
            </a:r>
            <a:r>
              <a:rPr lang="tr-TR" sz="1200" dirty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int,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adminAd</a:t>
            </a:r>
            <a:r>
              <a:rPr lang="tr-TR" sz="1200" dirty="0" err="1">
                <a:latin typeface="Consolas" panose="020B0609020204030204" pitchFamily="49" charset="0"/>
              </a:rPr>
              <a:t>:nchar</a:t>
            </a:r>
            <a:r>
              <a:rPr lang="tr-TR" sz="1200" dirty="0">
                <a:latin typeface="Consolas" panose="020B0609020204030204" pitchFamily="49" charset="0"/>
              </a:rPr>
              <a:t>(20),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adminSoyad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(20),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adminKullaniciAd</a:t>
            </a:r>
            <a:r>
              <a:rPr lang="tr-TR" sz="1200" dirty="0" err="1">
                <a:latin typeface="Consolas" panose="020B0609020204030204" pitchFamily="49" charset="0"/>
              </a:rPr>
              <a:t>i:nvarchar</a:t>
            </a:r>
            <a:r>
              <a:rPr lang="tr-TR" sz="1200" dirty="0">
                <a:latin typeface="Consolas" panose="020B0609020204030204" pitchFamily="49" charset="0"/>
              </a:rPr>
              <a:t>(50),</a:t>
            </a:r>
            <a:r>
              <a:rPr lang="tr-TR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adminPassword</a:t>
            </a:r>
            <a:r>
              <a:rPr lang="tr-TR" sz="1200" dirty="0" err="1">
                <a:latin typeface="Consolas" panose="020B0609020204030204" pitchFamily="49" charset="0"/>
              </a:rPr>
              <a:t>:nvarchar</a:t>
            </a:r>
            <a:r>
              <a:rPr lang="tr-TR" sz="1200" dirty="0">
                <a:latin typeface="Consolas" panose="020B0609020204030204" pitchFamily="49" charset="0"/>
              </a:rPr>
              <a:t>(50))</a:t>
            </a:r>
          </a:p>
          <a:p>
            <a:pPr>
              <a:buFont typeface="+mj-lt"/>
              <a:buAutoNum type="arabicParenR"/>
            </a:pPr>
            <a:endParaRPr lang="tr-TR" sz="1400" dirty="0">
              <a:latin typeface="Consolas" panose="020B0609020204030204" pitchFamily="49" charset="0"/>
            </a:endParaRPr>
          </a:p>
          <a:p>
            <a:endParaRPr lang="tr-TR" sz="500" dirty="0">
              <a:latin typeface="Consolas" panose="020B0609020204030204" pitchFamily="49" charset="0"/>
            </a:endParaRPr>
          </a:p>
          <a:p>
            <a:endParaRPr lang="tr-TR" sz="500" dirty="0">
              <a:latin typeface="Consolas" panose="020B0609020204030204" pitchFamily="49" charset="0"/>
            </a:endParaRPr>
          </a:p>
          <a:p>
            <a:endParaRPr lang="tr-TR" sz="500" dirty="0">
              <a:latin typeface="Consolas" panose="020B0609020204030204" pitchFamily="49" charset="0"/>
            </a:endParaRPr>
          </a:p>
          <a:p>
            <a:endParaRPr lang="tr-TR" sz="500" dirty="0">
              <a:latin typeface="Consolas" panose="020B0609020204030204" pitchFamily="49" charset="0"/>
            </a:endParaRPr>
          </a:p>
          <a:p>
            <a:endParaRPr lang="tr-TR" sz="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4">
            <a:extLst>
              <a:ext uri="{FF2B5EF4-FFF2-40B4-BE49-F238E27FC236}">
                <a16:creationId xmlns:a16="http://schemas.microsoft.com/office/drawing/2014/main" id="{2EF213F4-888D-4871-B329-305A1155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735" y="917101"/>
            <a:ext cx="3112543" cy="490987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CREATE TABLE ilan(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ilanID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ilanBaslik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(200),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ilanFiyat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paraCinsiID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ilanTarih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datetime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kategoriID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islemID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kimdenID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ilanResim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(50),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sehirID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ilceID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ilanAciklama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(500),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(ilanID) </a:t>
            </a:r>
            <a:r>
              <a:rPr lang="tr-TR" sz="2000" dirty="0"/>
              <a:t>)</a:t>
            </a:r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934B7355-2DAE-46C3-8580-DF9B20142AFF}"/>
              </a:ext>
            </a:extLst>
          </p:cNvPr>
          <p:cNvSpPr txBox="1">
            <a:spLocks/>
          </p:cNvSpPr>
          <p:nvPr/>
        </p:nvSpPr>
        <p:spPr>
          <a:xfrm>
            <a:off x="4480485" y="925974"/>
            <a:ext cx="3231028" cy="4934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ilanDetay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ilanDetayID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odaSayisiID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metrekareBrut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metrekareNet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iDetayBinaKatSayisi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binaYasiID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iDetayKacinciKat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iDetayIsitma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(30),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iDetayDepozito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iDetayEsya</a:t>
            </a:r>
            <a:r>
              <a:rPr lang="tr-TR" sz="1400" dirty="0">
                <a:latin typeface="Consolas" panose="020B0609020204030204" pitchFamily="49" charset="0"/>
              </a:rPr>
              <a:t> bit,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>
                <a:latin typeface="Consolas" panose="020B0609020204030204" pitchFamily="49" charset="0"/>
              </a:rPr>
              <a:t>ilanID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ilanDetayID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1400" dirty="0"/>
          </a:p>
        </p:txBody>
      </p:sp>
      <p:sp>
        <p:nvSpPr>
          <p:cNvPr id="15" name="Başlık 3">
            <a:extLst>
              <a:ext uri="{FF2B5EF4-FFF2-40B4-BE49-F238E27FC236}">
                <a16:creationId xmlns:a16="http://schemas.microsoft.com/office/drawing/2014/main" id="{8E9FA382-7703-40D1-BC3A-7F376651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73" y="130220"/>
            <a:ext cx="9920591" cy="687218"/>
          </a:xfrm>
        </p:spPr>
        <p:txBody>
          <a:bodyPr>
            <a:normAutofit fontScale="90000"/>
          </a:bodyPr>
          <a:lstStyle/>
          <a:p>
            <a:r>
              <a:rPr lang="tr-TR" dirty="0"/>
              <a:t>		TABLOLARIN OLUŞTURULMASI</a:t>
            </a:r>
          </a:p>
        </p:txBody>
      </p:sp>
      <p:sp>
        <p:nvSpPr>
          <p:cNvPr id="16" name="İçerik Yer Tutucusu 3">
            <a:extLst>
              <a:ext uri="{FF2B5EF4-FFF2-40B4-BE49-F238E27FC236}">
                <a16:creationId xmlns:a16="http://schemas.microsoft.com/office/drawing/2014/main" id="{29CEED8D-E4E8-4490-90DC-166E9E809709}"/>
              </a:ext>
            </a:extLst>
          </p:cNvPr>
          <p:cNvSpPr txBox="1">
            <a:spLocks/>
          </p:cNvSpPr>
          <p:nvPr/>
        </p:nvSpPr>
        <p:spPr>
          <a:xfrm>
            <a:off x="8105720" y="917101"/>
            <a:ext cx="3298536" cy="49098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latin typeface="Consolas" panose="020B0609020204030204" pitchFamily="49" charset="0"/>
              </a:rPr>
              <a:t>CREATE TABLE </a:t>
            </a:r>
            <a:r>
              <a:rPr lang="tr-TR" sz="1800" dirty="0" err="1">
                <a:latin typeface="Consolas" panose="020B0609020204030204" pitchFamily="49" charset="0"/>
              </a:rPr>
              <a:t>admin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adminID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int,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adminAd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nchar</a:t>
            </a:r>
            <a:r>
              <a:rPr lang="tr-TR" sz="1400" dirty="0">
                <a:latin typeface="Consolas" panose="020B0609020204030204" pitchFamily="49" charset="0"/>
              </a:rPr>
              <a:t>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adminSoyad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adminKullaniciAdi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(50),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400" dirty="0" err="1">
                <a:latin typeface="Consolas" panose="020B0609020204030204" pitchFamily="49" charset="0"/>
              </a:rPr>
              <a:t>adminPassword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nvarchar</a:t>
            </a:r>
            <a:r>
              <a:rPr lang="tr-TR" sz="1400" dirty="0">
                <a:latin typeface="Consolas" panose="020B0609020204030204" pitchFamily="49" charset="0"/>
              </a:rPr>
              <a:t>(50),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PRIMARY KEY (</a:t>
            </a:r>
            <a:r>
              <a:rPr lang="tr-TR" sz="1400" dirty="0" err="1">
                <a:latin typeface="Consolas" panose="020B0609020204030204" pitchFamily="49" charset="0"/>
              </a:rPr>
              <a:t>adminID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52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1392</Words>
  <Application>Microsoft Office PowerPoint</Application>
  <PresentationFormat>Geniş ekran</PresentationFormat>
  <Paragraphs>198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Teması</vt:lpstr>
      <vt:lpstr>VERİ TABANI YÖNETİM SİSTEMLERİ </vt:lpstr>
      <vt:lpstr>SENARYO</vt:lpstr>
      <vt:lpstr>İŞ KURALLARI</vt:lpstr>
      <vt:lpstr>İŞ KURALLARI</vt:lpstr>
      <vt:lpstr>İŞ KURALLARI</vt:lpstr>
      <vt:lpstr>İŞ KURALLARI</vt:lpstr>
      <vt:lpstr> KAVRAMSAL MODEL</vt:lpstr>
      <vt:lpstr>MANTIKSAL MODEL</vt:lpstr>
      <vt:lpstr>  TABLOLARIN OLUŞTURULMASI</vt:lpstr>
      <vt:lpstr>  TABLOLARIN OLUŞTURULMASI</vt:lpstr>
      <vt:lpstr>  TABLOLARIN OLUŞTURULMASI</vt:lpstr>
      <vt:lpstr>  TABLOLARIN OLUŞTURULMASI</vt:lpstr>
      <vt:lpstr>VERİTABANI DİAGRAMI</vt:lpstr>
      <vt:lpstr>       GİRİŞ EKRANI</vt:lpstr>
      <vt:lpstr> İLAN EKLEME EKRANI</vt:lpstr>
      <vt:lpstr>İLAN DETAY EKLEME VE GÜNCELLEME EKRANI</vt:lpstr>
      <vt:lpstr>TÜM İLANLARI GÖRÜNTÜLEME EKRANI</vt:lpstr>
      <vt:lpstr>İLAN DETAY GÖRÜNTÜLEME EKRANI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YÖNETİM SİSTEMleri </dc:title>
  <dc:creator>muhammed ay</dc:creator>
  <cp:lastModifiedBy>muhammed ay</cp:lastModifiedBy>
  <cp:revision>15</cp:revision>
  <dcterms:created xsi:type="dcterms:W3CDTF">2020-12-27T21:00:04Z</dcterms:created>
  <dcterms:modified xsi:type="dcterms:W3CDTF">2021-01-26T13:27:37Z</dcterms:modified>
</cp:coreProperties>
</file>