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6C74EF-DBB8-4435-BDE9-35CD1B1E46AF}" type="datetimeFigureOut">
              <a:rPr lang="en-US" smtClean="0"/>
              <a:t>11/23/2019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3C8BBE-0345-4A1B-A9C5-5853F4C6C34D}" type="slidenum">
              <a:rPr lang="en-US" smtClean="0"/>
              <a:t>‹#›</a:t>
            </a:fld>
            <a:endParaRPr lang="en-US"/>
          </a:p>
        </p:txBody>
      </p:sp>
    </p:spTree>
    <p:extLst>
      <p:ext uri="{BB962C8B-B14F-4D97-AF65-F5344CB8AC3E}">
        <p14:creationId xmlns:p14="http://schemas.microsoft.com/office/powerpoint/2010/main" val="1750031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3C8BBE-0345-4A1B-A9C5-5853F4C6C34D}" type="slidenum">
              <a:rPr lang="en-US" smtClean="0"/>
              <a:t>1</a:t>
            </a:fld>
            <a:endParaRPr lang="en-US"/>
          </a:p>
        </p:txBody>
      </p:sp>
    </p:spTree>
    <p:extLst>
      <p:ext uri="{BB962C8B-B14F-4D97-AF65-F5344CB8AC3E}">
        <p14:creationId xmlns:p14="http://schemas.microsoft.com/office/powerpoint/2010/main" val="34001809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4DD928B-5424-4708-9DB5-246D51F9E087}" type="datetimeFigureOut">
              <a:rPr lang="en-US" smtClean="0"/>
              <a:t>11/23/2019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CD5AFE7-8186-42EF-A741-9C02325C584B}"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p14:dur="250" advClick="0">
        <p14:doors dir="vert"/>
        <p:sndAc>
          <p:stSnd>
            <p:snd r:embed="rId1" name="click.wav"/>
          </p:stSnd>
        </p:sndAc>
      </p:transition>
    </mc:Choice>
    <mc:Fallback xmlns="">
      <p:transition advClick="0">
        <p:fade/>
        <p:sndAc>
          <p:stSnd>
            <p:snd r:embed="rId3"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D928B-5424-4708-9DB5-246D51F9E087}"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5AFE7-8186-42EF-A741-9C02325C584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250" advClick="0">
        <p14:doors dir="vert"/>
        <p:sndAc>
          <p:stSnd>
            <p:snd r:embed="rId1" name="click.wav"/>
          </p:stSnd>
        </p:sndAc>
      </p:transition>
    </mc:Choice>
    <mc:Fallback xmlns="">
      <p:transition advClick="0">
        <p:fade/>
        <p:sndAc>
          <p:stSnd>
            <p:snd r:embed="rId3"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D928B-5424-4708-9DB5-246D51F9E087}"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5AFE7-8186-42EF-A741-9C02325C584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250" advClick="0">
        <p14:doors dir="vert"/>
        <p:sndAc>
          <p:stSnd>
            <p:snd r:embed="rId1" name="click.wav"/>
          </p:stSnd>
        </p:sndAc>
      </p:transition>
    </mc:Choice>
    <mc:Fallback xmlns="">
      <p:transition advClick="0">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D928B-5424-4708-9DB5-246D51F9E087}"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5AFE7-8186-42EF-A741-9C02325C584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250" advClick="0">
        <p14:doors dir="vert"/>
        <p:sndAc>
          <p:stSnd>
            <p:snd r:embed="rId1" name="click.wav"/>
          </p:stSnd>
        </p:sndAc>
      </p:transition>
    </mc:Choice>
    <mc:Fallback xmlns="">
      <p:transition advClick="0">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DD928B-5424-4708-9DB5-246D51F9E087}"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CD5AFE7-8186-42EF-A741-9C02325C584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advClick="0">
        <p14:doors dir="vert"/>
        <p:sndAc>
          <p:stSnd>
            <p:snd r:embed="rId1" name="click.wav"/>
          </p:stSnd>
        </p:sndAc>
      </p:transition>
    </mc:Choice>
    <mc:Fallback xmlns="">
      <p:transition advClick="0">
        <p:fade/>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D928B-5424-4708-9DB5-246D51F9E087}"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5AFE7-8186-42EF-A741-9C02325C584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250" advClick="0">
        <p14:doors dir="vert"/>
        <p:sndAc>
          <p:stSnd>
            <p:snd r:embed="rId1" name="click.wav"/>
          </p:stSnd>
        </p:sndAc>
      </p:transition>
    </mc:Choice>
    <mc:Fallback xmlns="">
      <p:transition advClick="0">
        <p:fade/>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DD928B-5424-4708-9DB5-246D51F9E087}" type="datetimeFigureOut">
              <a:rPr lang="en-US" smtClean="0"/>
              <a:t>11/23/2019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D5AFE7-8186-42EF-A741-9C02325C584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250" advClick="0">
        <p14:doors dir="vert"/>
        <p:sndAc>
          <p:stSnd>
            <p:snd r:embed="rId1" name="click.wav"/>
          </p:stSnd>
        </p:sndAc>
      </p:transition>
    </mc:Choice>
    <mc:Fallback xmlns="">
      <p:transition advClick="0">
        <p:fade/>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DD928B-5424-4708-9DB5-246D51F9E087}" type="datetimeFigureOut">
              <a:rPr lang="en-US" smtClean="0"/>
              <a:t>11/23/2019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5AFE7-8186-42EF-A741-9C02325C584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250" advClick="0">
        <p14:doors dir="vert"/>
        <p:sndAc>
          <p:stSnd>
            <p:snd r:embed="rId1" name="click.wav"/>
          </p:stSnd>
        </p:sndAc>
      </p:transition>
    </mc:Choice>
    <mc:Fallback xmlns="">
      <p:transition advClick="0">
        <p:fade/>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D928B-5424-4708-9DB5-246D51F9E087}" type="datetimeFigureOut">
              <a:rPr lang="en-US" smtClean="0"/>
              <a:t>11/23/2019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5AFE7-8186-42EF-A741-9C02325C584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250" advClick="0">
        <p14:doors dir="vert"/>
        <p:sndAc>
          <p:stSnd>
            <p:snd r:embed="rId1" name="click.wav"/>
          </p:stSnd>
        </p:sndAc>
      </p:transition>
    </mc:Choice>
    <mc:Fallback xmlns="">
      <p:transition advClick="0">
        <p:fade/>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D928B-5424-4708-9DB5-246D51F9E087}"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5AFE7-8186-42EF-A741-9C02325C584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250" advClick="0">
        <p14:doors dir="vert"/>
        <p:sndAc>
          <p:stSnd>
            <p:snd r:embed="rId1" name="click.wav"/>
          </p:stSnd>
        </p:sndAc>
      </p:transition>
    </mc:Choice>
    <mc:Fallback xmlns="">
      <p:transition advClick="0">
        <p:fade/>
        <p:sndAc>
          <p:stSnd>
            <p:snd r:embed="rId3"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DD928B-5424-4708-9DB5-246D51F9E087}"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5AFE7-8186-42EF-A741-9C02325C584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250" advClick="0">
        <p14:doors dir="vert"/>
        <p:sndAc>
          <p:stSnd>
            <p:snd r:embed="rId1" name="click.wav"/>
          </p:stSnd>
        </p:sndAc>
      </p:transition>
    </mc:Choice>
    <mc:Fallback xmlns="">
      <p:transition advClick="0">
        <p:fade/>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4DD928B-5424-4708-9DB5-246D51F9E087}" type="datetimeFigureOut">
              <a:rPr lang="en-US" smtClean="0"/>
              <a:t>11/23/2019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CD5AFE7-8186-42EF-A741-9C02325C584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mc:AlternateContent xmlns:mc="http://schemas.openxmlformats.org/markup-compatibility/2006" xmlns:p14="http://schemas.microsoft.com/office/powerpoint/2010/main">
    <mc:Choice Requires="p14">
      <p:transition p14:dur="250" advClick="0">
        <p14:doors dir="vert"/>
        <p:sndAc>
          <p:stSnd>
            <p:snd r:embed="rId13" name="click.wav"/>
          </p:stSnd>
        </p:sndAc>
      </p:transition>
    </mc:Choice>
    <mc:Fallback xmlns="">
      <p:transition advClick="0">
        <p:fade/>
        <p:sndAc>
          <p:stSnd>
            <p:snd r:embed="rId14" name="click.wav"/>
          </p:stSnd>
        </p:sndAc>
      </p:transition>
    </mc:Fallback>
  </mc:AlternateConten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hyperlink" Target="https://www.medicalnewstoday.com/articles/142214.ph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hyperlink" Target="https://www.nia.nih.gov/health/parkinsons-disease" TargetMode="External"/><Relationship Id="rId4" Type="http://schemas.openxmlformats.org/officeDocument/2006/relationships/hyperlink" Target="https://jnnp.bmj.com/content/87/9/95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hyperlink" Target="https://www.mayoclinic.org/diseases-conditions/dysphagia/symptoms-causes/syc-20372028" TargetMode="Externa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4000"/>
          </a:xfrm>
        </p:spPr>
        <p:txBody>
          <a:bodyPr>
            <a:normAutofit fontScale="90000"/>
          </a:bodyPr>
          <a:lstStyle/>
          <a:p>
            <a:pPr algn="just"/>
            <a:r>
              <a:rPr lang="en-US" b="1" i="1" dirty="0">
                <a:solidFill>
                  <a:srgbClr val="FF0000"/>
                </a:solidFill>
              </a:rPr>
              <a:t>Assistive Spoon for Patients with Parkinson's</a:t>
            </a:r>
            <a:br>
              <a:rPr lang="en-US" b="1" i="1" dirty="0">
                <a:solidFill>
                  <a:srgbClr val="FF0000"/>
                </a:solidFill>
              </a:rPr>
            </a:br>
            <a:endParaRPr lang="en-US" dirty="0">
              <a:solidFill>
                <a:srgbClr val="FF0000"/>
              </a:solidFill>
            </a:endParaRPr>
          </a:p>
        </p:txBody>
      </p:sp>
      <p:sp>
        <p:nvSpPr>
          <p:cNvPr id="3" name="Subtitle 2"/>
          <p:cNvSpPr>
            <a:spLocks noGrp="1"/>
          </p:cNvSpPr>
          <p:nvPr>
            <p:ph idx="1"/>
          </p:nvPr>
        </p:nvSpPr>
        <p:spPr/>
        <p:txBody>
          <a:bodyPr/>
          <a:lstStyle/>
          <a:p>
            <a:endParaRPr lang="en-US" b="1" dirty="0">
              <a:solidFill>
                <a:srgbClr val="FFC000"/>
              </a:solidFill>
            </a:endParaRPr>
          </a:p>
          <a:p>
            <a:endParaRPr lang="en-US" dirty="0">
              <a:solidFill>
                <a:srgbClr val="FFC00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2819400"/>
            <a:ext cx="8572500" cy="3505200"/>
          </a:xfrm>
          <a:prstGeom prst="rect">
            <a:avLst/>
          </a:prstGeom>
        </p:spPr>
      </p:pic>
    </p:spTree>
    <p:extLst>
      <p:ext uri="{BB962C8B-B14F-4D97-AF65-F5344CB8AC3E}">
        <p14:creationId xmlns:p14="http://schemas.microsoft.com/office/powerpoint/2010/main" val="309453742"/>
      </p:ext>
    </p:extLst>
  </p:cSld>
  <p:clrMapOvr>
    <a:masterClrMapping/>
  </p:clrMapOvr>
  <mc:AlternateContent xmlns:mc="http://schemas.openxmlformats.org/markup-compatibility/2006" xmlns:p14="http://schemas.microsoft.com/office/powerpoint/2010/main">
    <mc:Choice Requires="p14">
      <p:transition p14:dur="250" advClick="0">
        <p14:doors dir="vert"/>
        <p:sndAc>
          <p:stSnd>
            <p:snd r:embed="rId3" name="click.wav"/>
          </p:stSnd>
        </p:sndAc>
      </p:transition>
    </mc:Choice>
    <mc:Fallback xmlns="">
      <p:transition advClick="0">
        <p:fade/>
        <p:sndAc>
          <p:stSnd>
            <p:snd r:embed="rId5" name="click.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solidFill>
                  <a:schemeClr val="tx2">
                    <a:lumMod val="50000"/>
                  </a:schemeClr>
                </a:solidFill>
                <a:effectLst>
                  <a:outerShdw blurRad="38100" dist="38100" dir="2700000" algn="tl">
                    <a:srgbClr val="000000">
                      <a:alpha val="43137"/>
                    </a:srgbClr>
                  </a:outerShdw>
                </a:effectLst>
              </a:rPr>
              <a:t>What is Parkinson's disease?</a:t>
            </a:r>
            <a:r>
              <a:rPr lang="en-US" dirty="0">
                <a:effectLst/>
              </a:rPr>
              <a:t/>
            </a:r>
            <a:br>
              <a:rPr lang="en-US" dirty="0">
                <a:effectLst/>
              </a:rPr>
            </a:b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1905000"/>
            <a:ext cx="2828925" cy="1419225"/>
          </a:xfrm>
        </p:spPr>
      </p:pic>
      <p:sp>
        <p:nvSpPr>
          <p:cNvPr id="5" name="Rectangle 4"/>
          <p:cNvSpPr/>
          <p:nvPr/>
        </p:nvSpPr>
        <p:spPr>
          <a:xfrm rot="10800000" flipV="1">
            <a:off x="162791" y="2098881"/>
            <a:ext cx="5257800" cy="1323439"/>
          </a:xfrm>
          <a:prstGeom prst="rect">
            <a:avLst/>
          </a:prstGeom>
        </p:spPr>
        <p:txBody>
          <a:bodyPr wrap="square">
            <a:spAutoFit/>
          </a:bodyPr>
          <a:lstStyle/>
          <a:p>
            <a:r>
              <a:rPr lang="en-US" sz="2000" dirty="0"/>
              <a:t>The symptoms of Parkinson's disease develop gradually. They often start with a slight tremor in one hand and a feeling of stiffness in the body</a:t>
            </a:r>
            <a:r>
              <a:rPr lang="en-US" dirty="0"/>
              <a:t>.</a:t>
            </a:r>
          </a:p>
        </p:txBody>
      </p:sp>
      <p:sp>
        <p:nvSpPr>
          <p:cNvPr id="6" name="Rectangle 5"/>
          <p:cNvSpPr/>
          <p:nvPr/>
        </p:nvSpPr>
        <p:spPr>
          <a:xfrm>
            <a:off x="304800" y="4038600"/>
            <a:ext cx="7010400" cy="1200329"/>
          </a:xfrm>
          <a:prstGeom prst="rect">
            <a:avLst/>
          </a:prstGeom>
        </p:spPr>
        <p:txBody>
          <a:bodyPr wrap="square">
            <a:spAutoFit/>
          </a:bodyPr>
          <a:lstStyle/>
          <a:p>
            <a:r>
              <a:rPr lang="en-US" dirty="0"/>
              <a:t>Over time, other symptoms develop, and some people will have </a:t>
            </a:r>
            <a:r>
              <a:rPr lang="en-US" dirty="0">
                <a:hlinkClick r:id="rId4" tooltip="Dementia: Symptoms, stages, and types"/>
              </a:rPr>
              <a:t>dementia</a:t>
            </a:r>
            <a:r>
              <a:rPr lang="en-US" dirty="0"/>
              <a:t>.</a:t>
            </a:r>
          </a:p>
          <a:p>
            <a:r>
              <a:rPr lang="en-US" dirty="0"/>
              <a:t>Most of the symptoms result from a fall in dopamine levels in the brain.</a:t>
            </a:r>
          </a:p>
        </p:txBody>
      </p:sp>
    </p:spTree>
    <p:extLst>
      <p:ext uri="{BB962C8B-B14F-4D97-AF65-F5344CB8AC3E}">
        <p14:creationId xmlns:p14="http://schemas.microsoft.com/office/powerpoint/2010/main" val="2857627405"/>
      </p:ext>
    </p:extLst>
  </p:cSld>
  <p:clrMapOvr>
    <a:masterClrMapping/>
  </p:clrMapOvr>
  <mc:AlternateContent xmlns:mc="http://schemas.openxmlformats.org/markup-compatibility/2006" xmlns:p14="http://schemas.microsoft.com/office/powerpoint/2010/main">
    <mc:Choice Requires="p14">
      <p:transition p14:dur="250" advClick="0">
        <p14:doors dir="vert"/>
        <p:sndAc>
          <p:stSnd>
            <p:snd r:embed="rId2" name="click.wav"/>
          </p:stSnd>
        </p:sndAc>
      </p:transition>
    </mc:Choice>
    <mc:Fallback xmlns="">
      <p:transition advClick="0">
        <p:fade/>
        <p:sndAc>
          <p:stSnd>
            <p:snd r:embed="rId5" name="click.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228705" y="1676400"/>
            <a:ext cx="3901440" cy="2740152"/>
          </a:xfrm>
        </p:spPr>
      </p:pic>
      <p:sp>
        <p:nvSpPr>
          <p:cNvPr id="5" name="Rectangle 4"/>
          <p:cNvSpPr/>
          <p:nvPr/>
        </p:nvSpPr>
        <p:spPr>
          <a:xfrm>
            <a:off x="450272" y="1066800"/>
            <a:ext cx="4426528" cy="2677656"/>
          </a:xfrm>
          <a:prstGeom prst="rect">
            <a:avLst/>
          </a:prstGeom>
        </p:spPr>
        <p:txBody>
          <a:bodyPr wrap="square">
            <a:spAutoFit/>
          </a:bodyPr>
          <a:lstStyle/>
          <a:p>
            <a:r>
              <a:rPr lang="en-US" sz="2400" dirty="0">
                <a:hlinkClick r:id="rId4"/>
              </a:rPr>
              <a:t>One study</a:t>
            </a:r>
            <a:r>
              <a:rPr lang="en-US" sz="2400" dirty="0"/>
              <a:t>, based in France, found in 2015 that men are 50 percent more likely to develop Parkinson's disease than women overall, but the risk for women appears to increase with age.</a:t>
            </a:r>
          </a:p>
        </p:txBody>
      </p:sp>
      <p:sp>
        <p:nvSpPr>
          <p:cNvPr id="6" name="Rectangle 5"/>
          <p:cNvSpPr/>
          <p:nvPr/>
        </p:nvSpPr>
        <p:spPr>
          <a:xfrm>
            <a:off x="346364" y="3657600"/>
            <a:ext cx="4572000" cy="3046988"/>
          </a:xfrm>
          <a:prstGeom prst="rect">
            <a:avLst/>
          </a:prstGeom>
        </p:spPr>
        <p:txBody>
          <a:bodyPr>
            <a:spAutoFit/>
          </a:bodyPr>
          <a:lstStyle/>
          <a:p>
            <a:r>
              <a:rPr lang="en-US" sz="2400" dirty="0"/>
              <a:t>In most people, symptoms appear at the age of 60 years or over. However in </a:t>
            </a:r>
            <a:r>
              <a:rPr lang="en-US" sz="2400" dirty="0">
                <a:hlinkClick r:id="rId5"/>
              </a:rPr>
              <a:t>5–10 percent</a:t>
            </a:r>
            <a:r>
              <a:rPr lang="en-US" sz="2400" dirty="0"/>
              <a:t> of cases they appear earlier. When Parkinson's disease develops before the age of 50 years, this is called "early onset" Parkinson's disease.</a:t>
            </a:r>
          </a:p>
        </p:txBody>
      </p:sp>
    </p:spTree>
    <p:extLst>
      <p:ext uri="{BB962C8B-B14F-4D97-AF65-F5344CB8AC3E}">
        <p14:creationId xmlns:p14="http://schemas.microsoft.com/office/powerpoint/2010/main" val="3276797742"/>
      </p:ext>
    </p:extLst>
  </p:cSld>
  <p:clrMapOvr>
    <a:masterClrMapping/>
  </p:clrMapOvr>
  <mc:AlternateContent xmlns:mc="http://schemas.openxmlformats.org/markup-compatibility/2006" xmlns:p14="http://schemas.microsoft.com/office/powerpoint/2010/main">
    <mc:Choice Requires="p14">
      <p:transition p14:dur="250" advClick="0">
        <p14:doors dir="vert"/>
        <p:sndAc>
          <p:stSnd>
            <p:snd r:embed="rId2" name="click.wav"/>
          </p:stSnd>
        </p:sndAc>
      </p:transition>
    </mc:Choice>
    <mc:Fallback xmlns="">
      <p:transition advClick="0">
        <p:fade/>
        <p:sndAc>
          <p:stSnd>
            <p:snd r:embed="rId6" name="click.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524000"/>
          </a:xfrm>
        </p:spPr>
        <p:txBody>
          <a:bodyPr>
            <a:normAutofit fontScale="90000"/>
          </a:bodyPr>
          <a:lstStyle/>
          <a:p>
            <a:r>
              <a:rPr lang="en-US" dirty="0"/>
              <a:t/>
            </a:r>
            <a:br>
              <a:rPr lang="en-US" dirty="0"/>
            </a:br>
            <a:r>
              <a:rPr lang="en-US" b="0" i="1" dirty="0">
                <a:solidFill>
                  <a:schemeClr val="bg1">
                    <a:lumMod val="75000"/>
                    <a:lumOff val="25000"/>
                  </a:schemeClr>
                </a:solidFill>
                <a:effectLst/>
              </a:rPr>
              <a:t>One of the most important side effects of Parkinson's disease</a:t>
            </a:r>
            <a:endParaRPr lang="en-US" i="1" dirty="0">
              <a:solidFill>
                <a:schemeClr val="bg1">
                  <a:lumMod val="75000"/>
                  <a:lumOff val="25000"/>
                </a:schemeClr>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2964" y="1883229"/>
            <a:ext cx="3714750" cy="2667000"/>
          </a:xfrm>
        </p:spPr>
      </p:pic>
      <p:sp>
        <p:nvSpPr>
          <p:cNvPr id="5" name="Rectangle 4"/>
          <p:cNvSpPr/>
          <p:nvPr/>
        </p:nvSpPr>
        <p:spPr>
          <a:xfrm>
            <a:off x="381000" y="1905000"/>
            <a:ext cx="4668982" cy="3477875"/>
          </a:xfrm>
          <a:prstGeom prst="rect">
            <a:avLst/>
          </a:prstGeom>
        </p:spPr>
        <p:txBody>
          <a:bodyPr wrap="square">
            <a:spAutoFit/>
          </a:bodyPr>
          <a:lstStyle/>
          <a:p>
            <a:r>
              <a:rPr lang="en-US" sz="2000" dirty="0"/>
              <a:t>One of the most troubling side effects of PD can be difficulty feeding oneself, perhaps the most basic of self-care tasks; trouble swallowing due to </a:t>
            </a:r>
            <a:r>
              <a:rPr lang="en-US" sz="2000" u="sng" dirty="0">
                <a:hlinkClick r:id="rId4"/>
              </a:rPr>
              <a:t>dysphagia </a:t>
            </a:r>
            <a:r>
              <a:rPr lang="en-US" sz="2000" dirty="0"/>
              <a:t>can occur at any stage of the disorder. This can become quite serious, as difficulty with swallowing can lead to food or liquid getting in to the lungs; aspiration pneumonia is actually the leading cause of death in people with Parkinson’s Disease. </a:t>
            </a:r>
          </a:p>
        </p:txBody>
      </p:sp>
      <p:sp>
        <p:nvSpPr>
          <p:cNvPr id="6" name="Rectangle 5"/>
          <p:cNvSpPr/>
          <p:nvPr/>
        </p:nvSpPr>
        <p:spPr>
          <a:xfrm>
            <a:off x="381000" y="5382875"/>
            <a:ext cx="7848600" cy="923330"/>
          </a:xfrm>
          <a:prstGeom prst="rect">
            <a:avLst/>
          </a:prstGeom>
        </p:spPr>
        <p:txBody>
          <a:bodyPr wrap="square">
            <a:spAutoFit/>
          </a:bodyPr>
          <a:lstStyle/>
          <a:p>
            <a:r>
              <a:rPr lang="en-US" dirty="0" smtClean="0"/>
              <a:t>Sometimes the difficulty can be in merely being able to hold a utensil and direct food into the mouth due to tremors and the loss of fine motor skills and control.</a:t>
            </a:r>
            <a:endParaRPr lang="ar-EG" dirty="0" smtClean="0"/>
          </a:p>
        </p:txBody>
      </p:sp>
    </p:spTree>
    <p:extLst>
      <p:ext uri="{BB962C8B-B14F-4D97-AF65-F5344CB8AC3E}">
        <p14:creationId xmlns:p14="http://schemas.microsoft.com/office/powerpoint/2010/main" val="168302097"/>
      </p:ext>
    </p:extLst>
  </p:cSld>
  <p:clrMapOvr>
    <a:masterClrMapping/>
  </p:clrMapOvr>
  <mc:AlternateContent xmlns:mc="http://schemas.openxmlformats.org/markup-compatibility/2006" xmlns:p14="http://schemas.microsoft.com/office/powerpoint/2010/main">
    <mc:Choice Requires="p14">
      <p:transition p14:dur="250" advClick="0">
        <p14:doors dir="vert"/>
        <p:sndAc>
          <p:stSnd>
            <p:snd r:embed="rId2" name="click.wav"/>
          </p:stSnd>
        </p:sndAc>
      </p:transition>
    </mc:Choice>
    <mc:Fallback xmlns="">
      <p:transition advClick="0">
        <p:fade/>
        <p:sndAc>
          <p:stSnd>
            <p:snd r:embed="rId5" name="click.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75000"/>
                    <a:lumOff val="25000"/>
                  </a:schemeClr>
                </a:solidFill>
              </a:rPr>
              <a:t>Project Idea</a:t>
            </a:r>
          </a:p>
        </p:txBody>
      </p:sp>
      <p:sp>
        <p:nvSpPr>
          <p:cNvPr id="3" name="Content Placeholder 2"/>
          <p:cNvSpPr>
            <a:spLocks noGrp="1"/>
          </p:cNvSpPr>
          <p:nvPr>
            <p:ph idx="1"/>
          </p:nvPr>
        </p:nvSpPr>
        <p:spPr/>
        <p:txBody>
          <a:bodyPr>
            <a:normAutofit/>
          </a:bodyPr>
          <a:lstStyle/>
          <a:p>
            <a:r>
              <a:rPr lang="en-US" dirty="0" smtClean="0"/>
              <a:t>.</a:t>
            </a:r>
            <a:endParaRPr lang="en-US" dirty="0"/>
          </a:p>
        </p:txBody>
      </p:sp>
      <p:sp>
        <p:nvSpPr>
          <p:cNvPr id="4" name="Rectangle 3"/>
          <p:cNvSpPr/>
          <p:nvPr/>
        </p:nvSpPr>
        <p:spPr>
          <a:xfrm>
            <a:off x="1066800" y="1349276"/>
            <a:ext cx="7162800" cy="1569660"/>
          </a:xfrm>
          <a:prstGeom prst="rect">
            <a:avLst/>
          </a:prstGeom>
        </p:spPr>
        <p:txBody>
          <a:bodyPr wrap="square">
            <a:spAutoFit/>
          </a:bodyPr>
          <a:lstStyle/>
          <a:p>
            <a:r>
              <a:rPr lang="en-US" sz="2400" dirty="0"/>
              <a:t>The goal of our project was to be able to understand what are the system dynamics and leanings which can be accrued by building a similar project with off the shelf components.</a:t>
            </a:r>
          </a:p>
        </p:txBody>
      </p:sp>
      <p:sp>
        <p:nvSpPr>
          <p:cNvPr id="5" name="Rectangle 4"/>
          <p:cNvSpPr/>
          <p:nvPr/>
        </p:nvSpPr>
        <p:spPr>
          <a:xfrm>
            <a:off x="457200" y="3657600"/>
            <a:ext cx="7543800" cy="1569660"/>
          </a:xfrm>
          <a:prstGeom prst="rect">
            <a:avLst/>
          </a:prstGeom>
        </p:spPr>
        <p:txBody>
          <a:bodyPr wrap="square">
            <a:spAutoFit/>
          </a:bodyPr>
          <a:lstStyle/>
          <a:p>
            <a:r>
              <a:rPr lang="en-US" dirty="0" smtClean="0"/>
              <a:t> </a:t>
            </a:r>
            <a:r>
              <a:rPr lang="en-US" sz="2400" dirty="0" smtClean="0"/>
              <a:t>The design was expected to be held in hand and be able to help cancel out any tremors the person's hand felt, thus providing the ability to level and steady out a spoon </a:t>
            </a:r>
            <a:endParaRPr lang="en-US" sz="2400" dirty="0"/>
          </a:p>
        </p:txBody>
      </p:sp>
    </p:spTree>
    <p:extLst>
      <p:ext uri="{BB962C8B-B14F-4D97-AF65-F5344CB8AC3E}">
        <p14:creationId xmlns:p14="http://schemas.microsoft.com/office/powerpoint/2010/main" val="1772525631"/>
      </p:ext>
    </p:extLst>
  </p:cSld>
  <p:clrMapOvr>
    <a:masterClrMapping/>
  </p:clrMapOvr>
  <mc:AlternateContent xmlns:mc="http://schemas.openxmlformats.org/markup-compatibility/2006" xmlns:p14="http://schemas.microsoft.com/office/powerpoint/2010/main">
    <mc:Choice Requires="p14">
      <p:transition p14:dur="250" advClick="0">
        <p14:doors dir="vert"/>
        <p:sndAc>
          <p:stSnd>
            <p:snd r:embed="rId2" name="click.wav"/>
          </p:stSnd>
        </p:sndAc>
      </p:transition>
    </mc:Choice>
    <mc:Fallback xmlns="">
      <p:transition advClick="0">
        <p:fade/>
        <p:sndAc>
          <p:stSnd>
            <p:snd r:embed="rId3" name="click.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lumMod val="75000"/>
                    <a:lumOff val="25000"/>
                  </a:schemeClr>
                </a:solidFill>
              </a:rPr>
              <a:t>The most important objectives of the project</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1524001"/>
            <a:ext cx="3918437" cy="3505200"/>
          </a:xfr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7486" y="1371600"/>
            <a:ext cx="4572000" cy="4953000"/>
          </a:xfrm>
          <a:prstGeom prst="rect">
            <a:avLst/>
          </a:prstGeom>
        </p:spPr>
      </p:pic>
    </p:spTree>
    <p:extLst>
      <p:ext uri="{BB962C8B-B14F-4D97-AF65-F5344CB8AC3E}">
        <p14:creationId xmlns:p14="http://schemas.microsoft.com/office/powerpoint/2010/main" val="197192508"/>
      </p:ext>
    </p:extLst>
  </p:cSld>
  <p:clrMapOvr>
    <a:masterClrMapping/>
  </p:clrMapOvr>
  <mc:AlternateContent xmlns:mc="http://schemas.openxmlformats.org/markup-compatibility/2006" xmlns:p14="http://schemas.microsoft.com/office/powerpoint/2010/main">
    <mc:Choice Requires="p14">
      <p:transition p14:dur="250" advClick="0">
        <p14:doors dir="vert"/>
        <p:sndAc>
          <p:stSnd>
            <p:snd r:embed="rId2" name="click.wav"/>
          </p:stSnd>
        </p:sndAc>
      </p:transition>
    </mc:Choice>
    <mc:Fallback xmlns="">
      <p:transition advClick="0">
        <p:fade/>
        <p:sndAc>
          <p:stSnd>
            <p:snd r:embed="rId5" name="click.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Being able to eat unaided is a huge issue for people with Parkinson’s Disease. Assistive tools like these spoons can give people back a much-needed sense of self-sufficiency and safety. Not only that, being able to eat in public without embarrassment or fear is hugely helpful in maintaining a sense of dignity and confidence, and avoiding the isolation and depression that so all-too-often accompany a progressive illness.</a:t>
            </a:r>
          </a:p>
        </p:txBody>
      </p:sp>
    </p:spTree>
    <p:extLst>
      <p:ext uri="{BB962C8B-B14F-4D97-AF65-F5344CB8AC3E}">
        <p14:creationId xmlns:p14="http://schemas.microsoft.com/office/powerpoint/2010/main" val="1489248194"/>
      </p:ext>
    </p:extLst>
  </p:cSld>
  <p:clrMapOvr>
    <a:masterClrMapping/>
  </p:clrMapOvr>
  <mc:AlternateContent xmlns:mc="http://schemas.openxmlformats.org/markup-compatibility/2006" xmlns:p14="http://schemas.microsoft.com/office/powerpoint/2010/main">
    <mc:Choice Requires="p14">
      <p:transition p14:dur="250" advClick="0">
        <p14:doors dir="vert"/>
        <p:sndAc>
          <p:stSnd>
            <p:snd r:embed="rId2" name="click.wav"/>
          </p:stSnd>
        </p:sndAc>
      </p:transition>
    </mc:Choice>
    <mc:Fallback xmlns="">
      <p:transition advClick="0">
        <p:fade/>
        <p:sndAc>
          <p:stSnd>
            <p:snd r:embed="rId3" name="click.wav"/>
          </p:stSnd>
        </p:sndAc>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1720</TotalTime>
  <Words>313</Words>
  <Application>Microsoft Office PowerPoint</Application>
  <PresentationFormat>On-screen Show (4:3)</PresentationFormat>
  <Paragraphs>17</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Assistive Spoon for Patients with Parkinson's </vt:lpstr>
      <vt:lpstr>What is Parkinson's disease? </vt:lpstr>
      <vt:lpstr>PowerPoint Presentation</vt:lpstr>
      <vt:lpstr> One of the most important side effects of Parkinson's disease</vt:lpstr>
      <vt:lpstr>Project Idea</vt:lpstr>
      <vt:lpstr>The most important objectives of the project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c:creator>
  <cp:lastModifiedBy>S</cp:lastModifiedBy>
  <cp:revision>19</cp:revision>
  <dcterms:created xsi:type="dcterms:W3CDTF">2019-10-25T10:57:37Z</dcterms:created>
  <dcterms:modified xsi:type="dcterms:W3CDTF">2019-11-23T18:30:11Z</dcterms:modified>
</cp:coreProperties>
</file>