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 rot="5400000">
            <a:off x="7498080" y="182880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 rot="5400000">
            <a:off x="6236208" y="326440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 showMasterSp="0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7" name="Google Shape;127;p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204164">
              <a:off x="426788" y="456424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10800000">
              <a:off x="485023" y="2670079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7" name="Google Shape;137;p11"/>
          <p:cNvSpPr txBox="1"/>
          <p:nvPr>
            <p:ph type="title"/>
          </p:nvPr>
        </p:nvSpPr>
        <p:spPr>
          <a:xfrm>
            <a:off x="866441" y="4961454"/>
            <a:ext cx="642200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/>
          <p:nvPr>
            <p:ph idx="2" type="pic"/>
          </p:nvPr>
        </p:nvSpPr>
        <p:spPr>
          <a:xfrm>
            <a:off x="866441" y="685800"/>
            <a:ext cx="642200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866440" y="5528192"/>
            <a:ext cx="642200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6" name="Google Shape;146;p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 rot="-589932">
              <a:off x="6359946" y="2780895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85023" y="2854646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6" name="Google Shape;156;p12"/>
          <p:cNvSpPr txBox="1"/>
          <p:nvPr>
            <p:ph type="title"/>
          </p:nvPr>
        </p:nvSpPr>
        <p:spPr>
          <a:xfrm>
            <a:off x="866440" y="927100"/>
            <a:ext cx="6422005" cy="169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66440" y="3488023"/>
            <a:ext cx="6422005" cy="2536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8" name="Google Shape;158;p1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64" name="Google Shape;164;p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 rot="-589932">
              <a:off x="6359946" y="430920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73" name="Google Shape;173;p13"/>
          <p:cNvSpPr txBox="1"/>
          <p:nvPr/>
        </p:nvSpPr>
        <p:spPr>
          <a:xfrm>
            <a:off x="647430" y="651690"/>
            <a:ext cx="6015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7069418" y="2900292"/>
            <a:ext cx="6190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1128060" y="927099"/>
            <a:ext cx="6160385" cy="288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387278" y="3809278"/>
            <a:ext cx="5646143" cy="3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7" name="Google Shape;177;p13"/>
          <p:cNvSpPr txBox="1"/>
          <p:nvPr>
            <p:ph idx="2" type="body"/>
          </p:nvPr>
        </p:nvSpPr>
        <p:spPr>
          <a:xfrm>
            <a:off x="866440" y="5000816"/>
            <a:ext cx="6343673" cy="101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8" name="Google Shape;178;p1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84" name="Google Shape;184;p1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rot="-589932">
              <a:off x="6359946" y="431124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93" name="Google Shape;193;p14"/>
          <p:cNvSpPr txBox="1"/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866441" y="5024908"/>
            <a:ext cx="6422004" cy="99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5" name="Google Shape;195;p1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866440" y="927100"/>
            <a:ext cx="6423593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866440" y="2489200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2" type="body"/>
          </p:nvPr>
        </p:nvSpPr>
        <p:spPr>
          <a:xfrm>
            <a:off x="866440" y="3147164"/>
            <a:ext cx="2313432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3" type="body"/>
          </p:nvPr>
        </p:nvSpPr>
        <p:spPr>
          <a:xfrm>
            <a:off x="3405614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4" type="body"/>
          </p:nvPr>
        </p:nvSpPr>
        <p:spPr>
          <a:xfrm>
            <a:off x="3408471" y="3147164"/>
            <a:ext cx="2318918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5" type="body"/>
          </p:nvPr>
        </p:nvSpPr>
        <p:spPr>
          <a:xfrm>
            <a:off x="5958642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6" name="Google Shape;206;p15"/>
          <p:cNvSpPr txBox="1"/>
          <p:nvPr>
            <p:ph idx="6" type="body"/>
          </p:nvPr>
        </p:nvSpPr>
        <p:spPr>
          <a:xfrm>
            <a:off x="5960935" y="3147164"/>
            <a:ext cx="2316625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7" name="Google Shape;207;p15"/>
          <p:cNvCxnSpPr/>
          <p:nvPr/>
        </p:nvCxnSpPr>
        <p:spPr>
          <a:xfrm>
            <a:off x="3294530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866440" y="927100"/>
            <a:ext cx="6345260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866440" y="4179596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16"/>
          <p:cNvSpPr/>
          <p:nvPr>
            <p:ph idx="2" type="pic"/>
          </p:nvPr>
        </p:nvSpPr>
        <p:spPr>
          <a:xfrm>
            <a:off x="1019055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3" type="body"/>
          </p:nvPr>
        </p:nvSpPr>
        <p:spPr>
          <a:xfrm>
            <a:off x="866439" y="4837558"/>
            <a:ext cx="2313432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16"/>
          <p:cNvSpPr txBox="1"/>
          <p:nvPr>
            <p:ph idx="4" type="body"/>
          </p:nvPr>
        </p:nvSpPr>
        <p:spPr>
          <a:xfrm>
            <a:off x="3411125" y="4179595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16"/>
          <p:cNvSpPr/>
          <p:nvPr>
            <p:ph idx="5" type="pic"/>
          </p:nvPr>
        </p:nvSpPr>
        <p:spPr>
          <a:xfrm>
            <a:off x="3553189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6" type="body"/>
          </p:nvPr>
        </p:nvSpPr>
        <p:spPr>
          <a:xfrm>
            <a:off x="3411125" y="484820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0" name="Google Shape;220;p16"/>
          <p:cNvSpPr txBox="1"/>
          <p:nvPr>
            <p:ph idx="7" type="body"/>
          </p:nvPr>
        </p:nvSpPr>
        <p:spPr>
          <a:xfrm>
            <a:off x="5958642" y="4179596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1" name="Google Shape;221;p16"/>
          <p:cNvSpPr/>
          <p:nvPr>
            <p:ph idx="8" type="pic"/>
          </p:nvPr>
        </p:nvSpPr>
        <p:spPr>
          <a:xfrm>
            <a:off x="6108641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16"/>
          <p:cNvSpPr txBox="1"/>
          <p:nvPr>
            <p:ph idx="9" type="body"/>
          </p:nvPr>
        </p:nvSpPr>
        <p:spPr>
          <a:xfrm>
            <a:off x="5958642" y="483755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3290019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6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 rot="5400000">
            <a:off x="2271712" y="1081870"/>
            <a:ext cx="3530600" cy="63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31" name="Google Shape;231;p17"/>
          <p:cNvSpPr txBox="1"/>
          <p:nvPr>
            <p:ph idx="10" type="dt"/>
          </p:nvPr>
        </p:nvSpPr>
        <p:spPr>
          <a:xfrm>
            <a:off x="7621301" y="638791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7"/>
          <p:cNvSpPr txBox="1"/>
          <p:nvPr>
            <p:ph idx="11" type="ftr"/>
          </p:nvPr>
        </p:nvSpPr>
        <p:spPr>
          <a:xfrm>
            <a:off x="516133" y="6387910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8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236" name="Google Shape;236;p1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 rot="4966650">
              <a:off x="4673046" y="5107506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8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5400000">
            <a:off x="1299309" y="1765596"/>
            <a:ext cx="5995993" cy="3326809"/>
          </a:xfrm>
          <a:custGeom>
            <a:rect b="b" l="l" r="r" t="t"/>
            <a:pathLst>
              <a:path extrusionOk="0" h="2752" w="4960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5" name="Google Shape;245;p1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4320" w="576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18"/>
          <p:cNvSpPr txBox="1"/>
          <p:nvPr>
            <p:ph type="title"/>
          </p:nvPr>
        </p:nvSpPr>
        <p:spPr>
          <a:xfrm rot="5400000">
            <a:off x="4445685" y="3177041"/>
            <a:ext cx="4572001" cy="1113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 rot="5400000">
            <a:off x="789205" y="1525331"/>
            <a:ext cx="4572001" cy="441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8" name="Google Shape;248;p1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idx="11" type="ftr"/>
          </p:nvPr>
        </p:nvSpPr>
        <p:spPr>
          <a:xfrm>
            <a:off x="538546" y="636549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3105027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4"/>
            <p:cNvSpPr/>
            <p:nvPr/>
          </p:nvSpPr>
          <p:spPr>
            <a:xfrm rot="-5912394">
              <a:off x="3320102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5" name="Google Shape;55;p4"/>
          <p:cNvSpPr txBox="1"/>
          <p:nvPr>
            <p:ph type="title"/>
          </p:nvPr>
        </p:nvSpPr>
        <p:spPr>
          <a:xfrm>
            <a:off x="877534" y="2257588"/>
            <a:ext cx="3090672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5119261" y="2257588"/>
            <a:ext cx="3082516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66440" y="2489200"/>
            <a:ext cx="3636980" cy="353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640581" y="2489203"/>
            <a:ext cx="36369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869918" y="2489200"/>
            <a:ext cx="3633502" cy="759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866440" y="3248490"/>
            <a:ext cx="3636980" cy="277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3" type="body"/>
          </p:nvPr>
        </p:nvSpPr>
        <p:spPr>
          <a:xfrm>
            <a:off x="4640581" y="2489200"/>
            <a:ext cx="3636979" cy="756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6"/>
          <p:cNvSpPr txBox="1"/>
          <p:nvPr>
            <p:ph idx="4" type="body"/>
          </p:nvPr>
        </p:nvSpPr>
        <p:spPr>
          <a:xfrm>
            <a:off x="4640581" y="3245835"/>
            <a:ext cx="3636980" cy="277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89" name="Google Shape;89;p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548536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 rot="-5912394">
              <a:off x="2769747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866440" y="1447800"/>
            <a:ext cx="2712590" cy="149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4568927" y="1447800"/>
            <a:ext cx="3632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66441" y="3086845"/>
            <a:ext cx="2712589" cy="2933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8" name="Google Shape;108;p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2852610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 rot="-5912394">
              <a:off x="3074559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866440" y="1381390"/>
            <a:ext cx="2987089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/>
          <p:nvPr>
            <p:ph idx="2" type="pic"/>
          </p:nvPr>
        </p:nvSpPr>
        <p:spPr>
          <a:xfrm>
            <a:off x="4722909" y="1320800"/>
            <a:ext cx="2791102" cy="42164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866440" y="3086100"/>
            <a:ext cx="2987089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6359946" y="179029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85023" y="1856450"/>
              <a:ext cx="8173954" cy="4535226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Intelligent Prostheses</a:t>
            </a:r>
            <a:endParaRPr/>
          </a:p>
        </p:txBody>
      </p:sp>
      <p:sp>
        <p:nvSpPr>
          <p:cNvPr id="257" name="Google Shape;257;p19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PRESENTED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MOHSIN MEHMOOD, Hafeez Shittu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13" name="Google Shape;313;p28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Introduction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Biomechatronics and bilogical systems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Prosthetics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Human locomotion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Current prosthetics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Sensors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Intelligent control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System design and development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Specific requirements and development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Transfemoral and transtibial prostheses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System specifications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Future prosthetics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▶"/>
            </a:pPr>
            <a:r>
              <a:rPr lang="en-US" sz="1125"/>
              <a:t>Conclusion</a:t>
            </a:r>
            <a:endParaRPr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Complexity of mechatronics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Parts, circuitry and computation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Human being, the mobile robot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Intelligent systems field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lang="en-US" sz="2880"/>
              <a:t>Biomechatronics and biological systems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Nature inspires technique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New discoveries in bionics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Examples: prosthetic limbs, eyes  and hearing devices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Body: made up of trillion parts, cells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Nervous system, the key to complete understanding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Analyzes input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2. Sends output of contraction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3. Billions of neurons in brain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4. Each neuron is a processor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5. Body contains sensors and actuators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Prosthetics and Locomotion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Prosthetics is the study of creating artificial objects that mimic human body parts.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Examples include foot ankle assembly.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Locomotion includes walking or running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Lower limbs play a role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 prosthetic should take input, process, actuate and provide feedback.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Walking cycle has two types of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Human Locomotion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Stance and swing variables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IC, LR, MSt, TSt, PSw, Isw, MSw and TSw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Walking is energy efficient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It includes pelvic rotation and tilt, knee flexion and motion, foot ankle and motion, lateral pelvic displacement, kinematics, kinetics, ground reaction and muscle activities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Abnormal motion analysis help diagnose problems in amputees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Gait cycle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Current Prosthetics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Materials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Sensors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Typical sensor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Intelligent control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Transfemoral Prosthetics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Transtibial prosthetics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Research and development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System design and development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System development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Transfemoral prosthetics                                                            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489200"/>
            <a:ext cx="2425825" cy="68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429000"/>
            <a:ext cx="3981655" cy="159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Future Prosthetics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Development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Interaction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Independent signals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Electro-avtive polymers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Ionic polymer composites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Osseointegration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Human locomotion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Current prosthetics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Future Prosthetics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