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 id="2147483683" r:id="rId2"/>
  </p:sldMasterIdLst>
  <p:notesMasterIdLst>
    <p:notesMasterId r:id="rId39"/>
  </p:notesMasterIdLst>
  <p:sldIdLst>
    <p:sldId id="256" r:id="rId3"/>
    <p:sldId id="296" r:id="rId4"/>
    <p:sldId id="257" r:id="rId5"/>
    <p:sldId id="258" r:id="rId6"/>
    <p:sldId id="259" r:id="rId7"/>
    <p:sldId id="260" r:id="rId8"/>
    <p:sldId id="261" r:id="rId9"/>
    <p:sldId id="262" r:id="rId10"/>
    <p:sldId id="263" r:id="rId11"/>
    <p:sldId id="316" r:id="rId12"/>
    <p:sldId id="317" r:id="rId13"/>
    <p:sldId id="297" r:id="rId14"/>
    <p:sldId id="298" r:id="rId15"/>
    <p:sldId id="299" r:id="rId16"/>
    <p:sldId id="300" r:id="rId17"/>
    <p:sldId id="301" r:id="rId18"/>
    <p:sldId id="302" r:id="rId19"/>
    <p:sldId id="303" r:id="rId20"/>
    <p:sldId id="291" r:id="rId21"/>
    <p:sldId id="304" r:id="rId22"/>
    <p:sldId id="305" r:id="rId23"/>
    <p:sldId id="306" r:id="rId24"/>
    <p:sldId id="293" r:id="rId25"/>
    <p:sldId id="307" r:id="rId26"/>
    <p:sldId id="294" r:id="rId27"/>
    <p:sldId id="308" r:id="rId28"/>
    <p:sldId id="309" r:id="rId29"/>
    <p:sldId id="295" r:id="rId30"/>
    <p:sldId id="310" r:id="rId31"/>
    <p:sldId id="290" r:id="rId32"/>
    <p:sldId id="278" r:id="rId33"/>
    <p:sldId id="311" r:id="rId34"/>
    <p:sldId id="312" r:id="rId35"/>
    <p:sldId id="313" r:id="rId36"/>
    <p:sldId id="314" r:id="rId37"/>
    <p:sldId id="315"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EA5D4-7D52-49D3-8979-0F0C087196C8}" type="doc">
      <dgm:prSet loTypeId="urn:microsoft.com/office/officeart/2005/8/layout/process1" loCatId="process" qsTypeId="urn:microsoft.com/office/officeart/2005/8/quickstyle/simple1" qsCatId="simple" csTypeId="urn:microsoft.com/office/officeart/2005/8/colors/accent1_2" csCatId="accent1" phldr="1"/>
      <dgm:spPr/>
    </dgm:pt>
    <dgm:pt modelId="{0B70C9A0-819E-43CD-BED1-8EA3A368F56A}">
      <dgm:prSet phldrT="[Text]"/>
      <dgm:spPr/>
      <dgm:t>
        <a:bodyPr/>
        <a:lstStyle/>
        <a:p>
          <a:r>
            <a:rPr lang="en-US" dirty="0"/>
            <a:t>Research Various Boat designs</a:t>
          </a:r>
        </a:p>
      </dgm:t>
    </dgm:pt>
    <dgm:pt modelId="{D9A8FFC1-91E1-4D1B-AD3E-440E2E4DF8B6}" type="parTrans" cxnId="{97EFF561-8112-4511-BF1A-4289F8C7FEA3}">
      <dgm:prSet/>
      <dgm:spPr/>
      <dgm:t>
        <a:bodyPr/>
        <a:lstStyle/>
        <a:p>
          <a:endParaRPr lang="en-US"/>
        </a:p>
      </dgm:t>
    </dgm:pt>
    <dgm:pt modelId="{21BA935C-427D-4601-A6F8-006FB429A23A}" type="sibTrans" cxnId="{97EFF561-8112-4511-BF1A-4289F8C7FEA3}">
      <dgm:prSet/>
      <dgm:spPr/>
      <dgm:t>
        <a:bodyPr/>
        <a:lstStyle/>
        <a:p>
          <a:endParaRPr lang="en-US"/>
        </a:p>
      </dgm:t>
    </dgm:pt>
    <dgm:pt modelId="{0EB01291-08FD-4344-8E27-448369E70234}">
      <dgm:prSet phldrT="[Text]"/>
      <dgm:spPr/>
      <dgm:t>
        <a:bodyPr/>
        <a:lstStyle/>
        <a:p>
          <a:r>
            <a:rPr lang="en-US" dirty="0"/>
            <a:t>Preliminary Boat designs</a:t>
          </a:r>
        </a:p>
      </dgm:t>
    </dgm:pt>
    <dgm:pt modelId="{8BD7CE7C-5AA1-4983-AEA0-D5651ACC9BB0}" type="parTrans" cxnId="{815A76B2-E33C-4A5F-98DF-34C7AA414F0D}">
      <dgm:prSet/>
      <dgm:spPr/>
      <dgm:t>
        <a:bodyPr/>
        <a:lstStyle/>
        <a:p>
          <a:endParaRPr lang="en-US"/>
        </a:p>
      </dgm:t>
    </dgm:pt>
    <dgm:pt modelId="{F7366B8E-3F92-4443-A752-B9F483E07EFB}" type="sibTrans" cxnId="{815A76B2-E33C-4A5F-98DF-34C7AA414F0D}">
      <dgm:prSet/>
      <dgm:spPr/>
      <dgm:t>
        <a:bodyPr/>
        <a:lstStyle/>
        <a:p>
          <a:endParaRPr lang="en-US"/>
        </a:p>
      </dgm:t>
    </dgm:pt>
    <dgm:pt modelId="{3DD6863D-1CD6-4F26-96E7-92BFDA16406E}">
      <dgm:prSet phldrT="[Text]"/>
      <dgm:spPr/>
      <dgm:t>
        <a:bodyPr/>
        <a:lstStyle/>
        <a:p>
          <a:r>
            <a:rPr lang="en-US"/>
            <a:t>Weight Calculations</a:t>
          </a:r>
        </a:p>
      </dgm:t>
    </dgm:pt>
    <dgm:pt modelId="{D0F90387-0777-4B03-816E-17EC70EF3D20}" type="parTrans" cxnId="{02F38932-F46B-4726-913E-789AB7824925}">
      <dgm:prSet/>
      <dgm:spPr/>
      <dgm:t>
        <a:bodyPr/>
        <a:lstStyle/>
        <a:p>
          <a:endParaRPr lang="en-US"/>
        </a:p>
      </dgm:t>
    </dgm:pt>
    <dgm:pt modelId="{B3587B60-F7F5-4A58-BBE3-0EC6E4BA8F21}" type="sibTrans" cxnId="{02F38932-F46B-4726-913E-789AB7824925}">
      <dgm:prSet/>
      <dgm:spPr/>
      <dgm:t>
        <a:bodyPr/>
        <a:lstStyle/>
        <a:p>
          <a:endParaRPr lang="en-US"/>
        </a:p>
      </dgm:t>
    </dgm:pt>
    <dgm:pt modelId="{E752F8D5-F36B-48DD-9421-FEDD6131F618}" type="pres">
      <dgm:prSet presAssocID="{14DEA5D4-7D52-49D3-8979-0F0C087196C8}" presName="Name0" presStyleCnt="0">
        <dgm:presLayoutVars>
          <dgm:dir/>
          <dgm:resizeHandles val="exact"/>
        </dgm:presLayoutVars>
      </dgm:prSet>
      <dgm:spPr/>
    </dgm:pt>
    <dgm:pt modelId="{9FBBD2FB-C2B8-4964-9B86-78D170CB53B6}" type="pres">
      <dgm:prSet presAssocID="{0B70C9A0-819E-43CD-BED1-8EA3A368F56A}" presName="node" presStyleLbl="node1" presStyleIdx="0" presStyleCnt="3">
        <dgm:presLayoutVars>
          <dgm:bulletEnabled val="1"/>
        </dgm:presLayoutVars>
      </dgm:prSet>
      <dgm:spPr/>
      <dgm:t>
        <a:bodyPr/>
        <a:lstStyle/>
        <a:p>
          <a:endParaRPr lang="en-US"/>
        </a:p>
      </dgm:t>
    </dgm:pt>
    <dgm:pt modelId="{09DEE5BC-EFDE-4567-91BD-E28B741786DC}" type="pres">
      <dgm:prSet presAssocID="{21BA935C-427D-4601-A6F8-006FB429A23A}" presName="sibTrans" presStyleLbl="sibTrans2D1" presStyleIdx="0" presStyleCnt="2"/>
      <dgm:spPr/>
      <dgm:t>
        <a:bodyPr/>
        <a:lstStyle/>
        <a:p>
          <a:endParaRPr lang="en-US"/>
        </a:p>
      </dgm:t>
    </dgm:pt>
    <dgm:pt modelId="{EBA8602C-DA3D-401A-A6F2-788F09856C28}" type="pres">
      <dgm:prSet presAssocID="{21BA935C-427D-4601-A6F8-006FB429A23A}" presName="connectorText" presStyleLbl="sibTrans2D1" presStyleIdx="0" presStyleCnt="2"/>
      <dgm:spPr/>
      <dgm:t>
        <a:bodyPr/>
        <a:lstStyle/>
        <a:p>
          <a:endParaRPr lang="en-US"/>
        </a:p>
      </dgm:t>
    </dgm:pt>
    <dgm:pt modelId="{8BAD4AC7-B1CE-4970-A646-CA3500DE40A2}" type="pres">
      <dgm:prSet presAssocID="{0EB01291-08FD-4344-8E27-448369E70234}" presName="node" presStyleLbl="node1" presStyleIdx="1" presStyleCnt="3">
        <dgm:presLayoutVars>
          <dgm:bulletEnabled val="1"/>
        </dgm:presLayoutVars>
      </dgm:prSet>
      <dgm:spPr/>
      <dgm:t>
        <a:bodyPr/>
        <a:lstStyle/>
        <a:p>
          <a:endParaRPr lang="en-US"/>
        </a:p>
      </dgm:t>
    </dgm:pt>
    <dgm:pt modelId="{AC0BE596-79EE-42F2-8842-532F363DD8D1}" type="pres">
      <dgm:prSet presAssocID="{F7366B8E-3F92-4443-A752-B9F483E07EFB}" presName="sibTrans" presStyleLbl="sibTrans2D1" presStyleIdx="1" presStyleCnt="2"/>
      <dgm:spPr/>
      <dgm:t>
        <a:bodyPr/>
        <a:lstStyle/>
        <a:p>
          <a:endParaRPr lang="en-US"/>
        </a:p>
      </dgm:t>
    </dgm:pt>
    <dgm:pt modelId="{AB9A39A7-9762-44B1-98EF-D9897CD5BE6C}" type="pres">
      <dgm:prSet presAssocID="{F7366B8E-3F92-4443-A752-B9F483E07EFB}" presName="connectorText" presStyleLbl="sibTrans2D1" presStyleIdx="1" presStyleCnt="2"/>
      <dgm:spPr/>
      <dgm:t>
        <a:bodyPr/>
        <a:lstStyle/>
        <a:p>
          <a:endParaRPr lang="en-US"/>
        </a:p>
      </dgm:t>
    </dgm:pt>
    <dgm:pt modelId="{16357338-116A-4741-8A4E-84C5F8046AE0}" type="pres">
      <dgm:prSet presAssocID="{3DD6863D-1CD6-4F26-96E7-92BFDA16406E}" presName="node" presStyleLbl="node1" presStyleIdx="2" presStyleCnt="3">
        <dgm:presLayoutVars>
          <dgm:bulletEnabled val="1"/>
        </dgm:presLayoutVars>
      </dgm:prSet>
      <dgm:spPr/>
      <dgm:t>
        <a:bodyPr/>
        <a:lstStyle/>
        <a:p>
          <a:endParaRPr lang="en-US"/>
        </a:p>
      </dgm:t>
    </dgm:pt>
  </dgm:ptLst>
  <dgm:cxnLst>
    <dgm:cxn modelId="{97EFF561-8112-4511-BF1A-4289F8C7FEA3}" srcId="{14DEA5D4-7D52-49D3-8979-0F0C087196C8}" destId="{0B70C9A0-819E-43CD-BED1-8EA3A368F56A}" srcOrd="0" destOrd="0" parTransId="{D9A8FFC1-91E1-4D1B-AD3E-440E2E4DF8B6}" sibTransId="{21BA935C-427D-4601-A6F8-006FB429A23A}"/>
    <dgm:cxn modelId="{815A76B2-E33C-4A5F-98DF-34C7AA414F0D}" srcId="{14DEA5D4-7D52-49D3-8979-0F0C087196C8}" destId="{0EB01291-08FD-4344-8E27-448369E70234}" srcOrd="1" destOrd="0" parTransId="{8BD7CE7C-5AA1-4983-AEA0-D5651ACC9BB0}" sibTransId="{F7366B8E-3F92-4443-A752-B9F483E07EFB}"/>
    <dgm:cxn modelId="{02F38932-F46B-4726-913E-789AB7824925}" srcId="{14DEA5D4-7D52-49D3-8979-0F0C087196C8}" destId="{3DD6863D-1CD6-4F26-96E7-92BFDA16406E}" srcOrd="2" destOrd="0" parTransId="{D0F90387-0777-4B03-816E-17EC70EF3D20}" sibTransId="{B3587B60-F7F5-4A58-BBE3-0EC6E4BA8F21}"/>
    <dgm:cxn modelId="{2093B8D7-41B8-4ED7-8CFA-29049B1023BB}" type="presOf" srcId="{21BA935C-427D-4601-A6F8-006FB429A23A}" destId="{09DEE5BC-EFDE-4567-91BD-E28B741786DC}" srcOrd="0" destOrd="0" presId="urn:microsoft.com/office/officeart/2005/8/layout/process1"/>
    <dgm:cxn modelId="{54050CA8-DC99-4BA2-86C1-DFA164B0E609}" type="presOf" srcId="{F7366B8E-3F92-4443-A752-B9F483E07EFB}" destId="{AC0BE596-79EE-42F2-8842-532F363DD8D1}" srcOrd="0" destOrd="0" presId="urn:microsoft.com/office/officeart/2005/8/layout/process1"/>
    <dgm:cxn modelId="{71A88CE1-0A75-41A3-B74F-ECFD0221D9F8}" type="presOf" srcId="{0B70C9A0-819E-43CD-BED1-8EA3A368F56A}" destId="{9FBBD2FB-C2B8-4964-9B86-78D170CB53B6}" srcOrd="0" destOrd="0" presId="urn:microsoft.com/office/officeart/2005/8/layout/process1"/>
    <dgm:cxn modelId="{CD8873B6-7D60-44AB-B409-EE9CBB508226}" type="presOf" srcId="{3DD6863D-1CD6-4F26-96E7-92BFDA16406E}" destId="{16357338-116A-4741-8A4E-84C5F8046AE0}" srcOrd="0" destOrd="0" presId="urn:microsoft.com/office/officeart/2005/8/layout/process1"/>
    <dgm:cxn modelId="{CB285F7D-DEF0-440D-8782-0D5C59148B60}" type="presOf" srcId="{0EB01291-08FD-4344-8E27-448369E70234}" destId="{8BAD4AC7-B1CE-4970-A646-CA3500DE40A2}" srcOrd="0" destOrd="0" presId="urn:microsoft.com/office/officeart/2005/8/layout/process1"/>
    <dgm:cxn modelId="{7E965A61-84CE-46FB-AEBE-88AA42593F86}" type="presOf" srcId="{14DEA5D4-7D52-49D3-8979-0F0C087196C8}" destId="{E752F8D5-F36B-48DD-9421-FEDD6131F618}" srcOrd="0" destOrd="0" presId="urn:microsoft.com/office/officeart/2005/8/layout/process1"/>
    <dgm:cxn modelId="{819B428C-FA7A-468C-B96A-1EF9CFFDF1F2}" type="presOf" srcId="{F7366B8E-3F92-4443-A752-B9F483E07EFB}" destId="{AB9A39A7-9762-44B1-98EF-D9897CD5BE6C}" srcOrd="1" destOrd="0" presId="urn:microsoft.com/office/officeart/2005/8/layout/process1"/>
    <dgm:cxn modelId="{C9B8957C-F008-4014-B8FB-928552068A28}" type="presOf" srcId="{21BA935C-427D-4601-A6F8-006FB429A23A}" destId="{EBA8602C-DA3D-401A-A6F2-788F09856C28}" srcOrd="1" destOrd="0" presId="urn:microsoft.com/office/officeart/2005/8/layout/process1"/>
    <dgm:cxn modelId="{D14E523A-121D-4E1C-92AF-A0FEA65EE4F6}" type="presParOf" srcId="{E752F8D5-F36B-48DD-9421-FEDD6131F618}" destId="{9FBBD2FB-C2B8-4964-9B86-78D170CB53B6}" srcOrd="0" destOrd="0" presId="urn:microsoft.com/office/officeart/2005/8/layout/process1"/>
    <dgm:cxn modelId="{046FBC41-4E55-4A39-B666-02D54793AD32}" type="presParOf" srcId="{E752F8D5-F36B-48DD-9421-FEDD6131F618}" destId="{09DEE5BC-EFDE-4567-91BD-E28B741786DC}" srcOrd="1" destOrd="0" presId="urn:microsoft.com/office/officeart/2005/8/layout/process1"/>
    <dgm:cxn modelId="{C2D3D1B8-9E01-4871-96CF-93630EDAC498}" type="presParOf" srcId="{09DEE5BC-EFDE-4567-91BD-E28B741786DC}" destId="{EBA8602C-DA3D-401A-A6F2-788F09856C28}" srcOrd="0" destOrd="0" presId="urn:microsoft.com/office/officeart/2005/8/layout/process1"/>
    <dgm:cxn modelId="{7BF5D107-0BD1-41B6-9D77-9261D5EBF0C7}" type="presParOf" srcId="{E752F8D5-F36B-48DD-9421-FEDD6131F618}" destId="{8BAD4AC7-B1CE-4970-A646-CA3500DE40A2}" srcOrd="2" destOrd="0" presId="urn:microsoft.com/office/officeart/2005/8/layout/process1"/>
    <dgm:cxn modelId="{443FB94D-D671-4DCC-BEF5-71436C95F422}" type="presParOf" srcId="{E752F8D5-F36B-48DD-9421-FEDD6131F618}" destId="{AC0BE596-79EE-42F2-8842-532F363DD8D1}" srcOrd="3" destOrd="0" presId="urn:microsoft.com/office/officeart/2005/8/layout/process1"/>
    <dgm:cxn modelId="{BA2348B3-D80D-4C9F-BE22-1F10093CB89F}" type="presParOf" srcId="{AC0BE596-79EE-42F2-8842-532F363DD8D1}" destId="{AB9A39A7-9762-44B1-98EF-D9897CD5BE6C}" srcOrd="0" destOrd="0" presId="urn:microsoft.com/office/officeart/2005/8/layout/process1"/>
    <dgm:cxn modelId="{5121DAC9-6D5E-4B1C-B020-E2BD946D4EE5}" type="presParOf" srcId="{E752F8D5-F36B-48DD-9421-FEDD6131F618}" destId="{16357338-116A-4741-8A4E-84C5F8046AE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49FFE-2EB2-4B96-99B7-1DEB3FB7D8EA}" type="doc">
      <dgm:prSet loTypeId="urn:microsoft.com/office/officeart/2005/8/layout/process1" loCatId="process" qsTypeId="urn:microsoft.com/office/officeart/2005/8/quickstyle/simple1" qsCatId="simple" csTypeId="urn:microsoft.com/office/officeart/2005/8/colors/accent1_2" csCatId="accent1" phldr="1"/>
      <dgm:spPr/>
    </dgm:pt>
    <dgm:pt modelId="{6A82AC9D-6B03-40A2-A3DA-03D49DF003AA}">
      <dgm:prSet phldrT="[Text]"/>
      <dgm:spPr/>
      <dgm:t>
        <a:bodyPr/>
        <a:lstStyle/>
        <a:p>
          <a:r>
            <a:rPr lang="en-US"/>
            <a:t>Hydrostatic study</a:t>
          </a:r>
        </a:p>
      </dgm:t>
    </dgm:pt>
    <dgm:pt modelId="{F7E4C822-9D8F-45E1-BB1C-B981CD322AA6}" type="parTrans" cxnId="{0B773737-318C-4AB1-88DB-3EDE9A27770F}">
      <dgm:prSet/>
      <dgm:spPr/>
      <dgm:t>
        <a:bodyPr/>
        <a:lstStyle/>
        <a:p>
          <a:endParaRPr lang="en-US"/>
        </a:p>
      </dgm:t>
    </dgm:pt>
    <dgm:pt modelId="{B92617ED-A3CA-481A-8141-FDAA7BB66E7A}" type="sibTrans" cxnId="{0B773737-318C-4AB1-88DB-3EDE9A27770F}">
      <dgm:prSet/>
      <dgm:spPr/>
      <dgm:t>
        <a:bodyPr/>
        <a:lstStyle/>
        <a:p>
          <a:endParaRPr lang="en-US"/>
        </a:p>
      </dgm:t>
    </dgm:pt>
    <dgm:pt modelId="{3254E4A5-6578-4545-BB7E-8A4414E2814A}">
      <dgm:prSet phldrT="[Text]"/>
      <dgm:spPr/>
      <dgm:t>
        <a:bodyPr/>
        <a:lstStyle/>
        <a:p>
          <a:r>
            <a:rPr lang="en-US"/>
            <a:t>Fluid dynamics calculations</a:t>
          </a:r>
        </a:p>
      </dgm:t>
    </dgm:pt>
    <dgm:pt modelId="{1F90A343-6560-4DCD-98FF-63EB551FACAC}" type="parTrans" cxnId="{B131BEE2-A0B9-4FB5-876B-8CC711806A7B}">
      <dgm:prSet/>
      <dgm:spPr/>
      <dgm:t>
        <a:bodyPr/>
        <a:lstStyle/>
        <a:p>
          <a:endParaRPr lang="en-US"/>
        </a:p>
      </dgm:t>
    </dgm:pt>
    <dgm:pt modelId="{8836ADFE-5E9C-4B4B-A333-F11D2C9E70F8}" type="sibTrans" cxnId="{B131BEE2-A0B9-4FB5-876B-8CC711806A7B}">
      <dgm:prSet/>
      <dgm:spPr/>
      <dgm:t>
        <a:bodyPr/>
        <a:lstStyle/>
        <a:p>
          <a:endParaRPr lang="en-US"/>
        </a:p>
      </dgm:t>
    </dgm:pt>
    <dgm:pt modelId="{CAB99366-A30E-4CB7-B65E-3BE0988BD08B}">
      <dgm:prSet phldrT="[Text]"/>
      <dgm:spPr/>
      <dgm:t>
        <a:bodyPr/>
        <a:lstStyle/>
        <a:p>
          <a:r>
            <a:rPr lang="en-US" dirty="0"/>
            <a:t>CAD Simulation</a:t>
          </a:r>
        </a:p>
      </dgm:t>
    </dgm:pt>
    <dgm:pt modelId="{14474E72-FC7F-4F49-9B57-4AC547CA8CD9}" type="parTrans" cxnId="{A7FC3383-A533-4913-8E42-957D2B598F8F}">
      <dgm:prSet/>
      <dgm:spPr/>
      <dgm:t>
        <a:bodyPr/>
        <a:lstStyle/>
        <a:p>
          <a:endParaRPr lang="en-US"/>
        </a:p>
      </dgm:t>
    </dgm:pt>
    <dgm:pt modelId="{F0415260-3DA2-4CC5-A824-FE1A626F85EC}" type="sibTrans" cxnId="{A7FC3383-A533-4913-8E42-957D2B598F8F}">
      <dgm:prSet/>
      <dgm:spPr/>
      <dgm:t>
        <a:bodyPr/>
        <a:lstStyle/>
        <a:p>
          <a:endParaRPr lang="en-US"/>
        </a:p>
      </dgm:t>
    </dgm:pt>
    <dgm:pt modelId="{4F8BF887-BEB6-4FCA-8297-5B7561889B25}" type="pres">
      <dgm:prSet presAssocID="{F6549FFE-2EB2-4B96-99B7-1DEB3FB7D8EA}" presName="Name0" presStyleCnt="0">
        <dgm:presLayoutVars>
          <dgm:dir val="rev"/>
          <dgm:resizeHandles val="exact"/>
        </dgm:presLayoutVars>
      </dgm:prSet>
      <dgm:spPr/>
    </dgm:pt>
    <dgm:pt modelId="{8F0B609F-8FAC-49BB-8082-F59F1EF6E4CA}" type="pres">
      <dgm:prSet presAssocID="{6A82AC9D-6B03-40A2-A3DA-03D49DF003AA}" presName="node" presStyleLbl="node1" presStyleIdx="0" presStyleCnt="3" custLinFactNeighborX="17454" custLinFactNeighborY="-74">
        <dgm:presLayoutVars>
          <dgm:bulletEnabled val="1"/>
        </dgm:presLayoutVars>
      </dgm:prSet>
      <dgm:spPr/>
      <dgm:t>
        <a:bodyPr/>
        <a:lstStyle/>
        <a:p>
          <a:endParaRPr lang="en-US"/>
        </a:p>
      </dgm:t>
    </dgm:pt>
    <dgm:pt modelId="{9E144D03-DD1A-4A57-9534-4EACE6F16E42}" type="pres">
      <dgm:prSet presAssocID="{B92617ED-A3CA-481A-8141-FDAA7BB66E7A}" presName="sibTrans" presStyleLbl="sibTrans2D1" presStyleIdx="0" presStyleCnt="2"/>
      <dgm:spPr/>
      <dgm:t>
        <a:bodyPr/>
        <a:lstStyle/>
        <a:p>
          <a:endParaRPr lang="en-US"/>
        </a:p>
      </dgm:t>
    </dgm:pt>
    <dgm:pt modelId="{9D68AFE5-3751-4206-B602-685AC29F0320}" type="pres">
      <dgm:prSet presAssocID="{B92617ED-A3CA-481A-8141-FDAA7BB66E7A}" presName="connectorText" presStyleLbl="sibTrans2D1" presStyleIdx="0" presStyleCnt="2"/>
      <dgm:spPr/>
      <dgm:t>
        <a:bodyPr/>
        <a:lstStyle/>
        <a:p>
          <a:endParaRPr lang="en-US"/>
        </a:p>
      </dgm:t>
    </dgm:pt>
    <dgm:pt modelId="{E7544465-D396-4795-B034-57B9421CE56C}" type="pres">
      <dgm:prSet presAssocID="{3254E4A5-6578-4545-BB7E-8A4414E2814A}" presName="node" presStyleLbl="node1" presStyleIdx="1" presStyleCnt="3">
        <dgm:presLayoutVars>
          <dgm:bulletEnabled val="1"/>
        </dgm:presLayoutVars>
      </dgm:prSet>
      <dgm:spPr/>
      <dgm:t>
        <a:bodyPr/>
        <a:lstStyle/>
        <a:p>
          <a:endParaRPr lang="en-US"/>
        </a:p>
      </dgm:t>
    </dgm:pt>
    <dgm:pt modelId="{975A8058-838C-4653-A80C-459AAA3ACE98}" type="pres">
      <dgm:prSet presAssocID="{8836ADFE-5E9C-4B4B-A333-F11D2C9E70F8}" presName="sibTrans" presStyleLbl="sibTrans2D1" presStyleIdx="1" presStyleCnt="2"/>
      <dgm:spPr/>
      <dgm:t>
        <a:bodyPr/>
        <a:lstStyle/>
        <a:p>
          <a:endParaRPr lang="en-US"/>
        </a:p>
      </dgm:t>
    </dgm:pt>
    <dgm:pt modelId="{3FFB9E04-A7CB-4FBF-B229-5D9123EB5142}" type="pres">
      <dgm:prSet presAssocID="{8836ADFE-5E9C-4B4B-A333-F11D2C9E70F8}" presName="connectorText" presStyleLbl="sibTrans2D1" presStyleIdx="1" presStyleCnt="2"/>
      <dgm:spPr/>
      <dgm:t>
        <a:bodyPr/>
        <a:lstStyle/>
        <a:p>
          <a:endParaRPr lang="en-US"/>
        </a:p>
      </dgm:t>
    </dgm:pt>
    <dgm:pt modelId="{BEFAD982-A92E-44BB-B437-E775E564CE47}" type="pres">
      <dgm:prSet presAssocID="{CAB99366-A30E-4CB7-B65E-3BE0988BD08B}" presName="node" presStyleLbl="node1" presStyleIdx="2" presStyleCnt="3" custLinFactNeighborX="8337" custLinFactNeighborY="75">
        <dgm:presLayoutVars>
          <dgm:bulletEnabled val="1"/>
        </dgm:presLayoutVars>
      </dgm:prSet>
      <dgm:spPr/>
      <dgm:t>
        <a:bodyPr/>
        <a:lstStyle/>
        <a:p>
          <a:endParaRPr lang="en-US"/>
        </a:p>
      </dgm:t>
    </dgm:pt>
  </dgm:ptLst>
  <dgm:cxnLst>
    <dgm:cxn modelId="{28B53445-4F55-44B1-86E2-74CC57CE2477}" type="presOf" srcId="{8836ADFE-5E9C-4B4B-A333-F11D2C9E70F8}" destId="{3FFB9E04-A7CB-4FBF-B229-5D9123EB5142}" srcOrd="1" destOrd="0" presId="urn:microsoft.com/office/officeart/2005/8/layout/process1"/>
    <dgm:cxn modelId="{366B21F0-E384-4DD6-8611-4301AC003404}" type="presOf" srcId="{CAB99366-A30E-4CB7-B65E-3BE0988BD08B}" destId="{BEFAD982-A92E-44BB-B437-E775E564CE47}" srcOrd="0" destOrd="0" presId="urn:microsoft.com/office/officeart/2005/8/layout/process1"/>
    <dgm:cxn modelId="{A7FC3383-A533-4913-8E42-957D2B598F8F}" srcId="{F6549FFE-2EB2-4B96-99B7-1DEB3FB7D8EA}" destId="{CAB99366-A30E-4CB7-B65E-3BE0988BD08B}" srcOrd="2" destOrd="0" parTransId="{14474E72-FC7F-4F49-9B57-4AC547CA8CD9}" sibTransId="{F0415260-3DA2-4CC5-A824-FE1A626F85EC}"/>
    <dgm:cxn modelId="{B131BEE2-A0B9-4FB5-876B-8CC711806A7B}" srcId="{F6549FFE-2EB2-4B96-99B7-1DEB3FB7D8EA}" destId="{3254E4A5-6578-4545-BB7E-8A4414E2814A}" srcOrd="1" destOrd="0" parTransId="{1F90A343-6560-4DCD-98FF-63EB551FACAC}" sibTransId="{8836ADFE-5E9C-4B4B-A333-F11D2C9E70F8}"/>
    <dgm:cxn modelId="{AE5EBFB5-48B7-4D3D-B71A-9CFE1CBE8BAD}" type="presOf" srcId="{B92617ED-A3CA-481A-8141-FDAA7BB66E7A}" destId="{9D68AFE5-3751-4206-B602-685AC29F0320}" srcOrd="1" destOrd="0" presId="urn:microsoft.com/office/officeart/2005/8/layout/process1"/>
    <dgm:cxn modelId="{FCAB7BB8-48FA-4619-AD4C-04E7B5C04421}" type="presOf" srcId="{6A82AC9D-6B03-40A2-A3DA-03D49DF003AA}" destId="{8F0B609F-8FAC-49BB-8082-F59F1EF6E4CA}" srcOrd="0" destOrd="0" presId="urn:microsoft.com/office/officeart/2005/8/layout/process1"/>
    <dgm:cxn modelId="{B6586ABC-FB03-4FCE-9CC0-73E2AE6BA366}" type="presOf" srcId="{B92617ED-A3CA-481A-8141-FDAA7BB66E7A}" destId="{9E144D03-DD1A-4A57-9534-4EACE6F16E42}" srcOrd="0" destOrd="0" presId="urn:microsoft.com/office/officeart/2005/8/layout/process1"/>
    <dgm:cxn modelId="{0B773737-318C-4AB1-88DB-3EDE9A27770F}" srcId="{F6549FFE-2EB2-4B96-99B7-1DEB3FB7D8EA}" destId="{6A82AC9D-6B03-40A2-A3DA-03D49DF003AA}" srcOrd="0" destOrd="0" parTransId="{F7E4C822-9D8F-45E1-BB1C-B981CD322AA6}" sibTransId="{B92617ED-A3CA-481A-8141-FDAA7BB66E7A}"/>
    <dgm:cxn modelId="{9C081534-4BC2-41E9-BFBE-954C697F6239}" type="presOf" srcId="{F6549FFE-2EB2-4B96-99B7-1DEB3FB7D8EA}" destId="{4F8BF887-BEB6-4FCA-8297-5B7561889B25}" srcOrd="0" destOrd="0" presId="urn:microsoft.com/office/officeart/2005/8/layout/process1"/>
    <dgm:cxn modelId="{DC2415A1-F381-431F-A03C-898B412CE3D8}" type="presOf" srcId="{8836ADFE-5E9C-4B4B-A333-F11D2C9E70F8}" destId="{975A8058-838C-4653-A80C-459AAA3ACE98}" srcOrd="0" destOrd="0" presId="urn:microsoft.com/office/officeart/2005/8/layout/process1"/>
    <dgm:cxn modelId="{0E16F62E-B2B0-4FDC-8838-450270A2B64E}" type="presOf" srcId="{3254E4A5-6578-4545-BB7E-8A4414E2814A}" destId="{E7544465-D396-4795-B034-57B9421CE56C}" srcOrd="0" destOrd="0" presId="urn:microsoft.com/office/officeart/2005/8/layout/process1"/>
    <dgm:cxn modelId="{490F02AC-5F65-464A-974F-B2B11A0BE1F8}" type="presParOf" srcId="{4F8BF887-BEB6-4FCA-8297-5B7561889B25}" destId="{8F0B609F-8FAC-49BB-8082-F59F1EF6E4CA}" srcOrd="0" destOrd="0" presId="urn:microsoft.com/office/officeart/2005/8/layout/process1"/>
    <dgm:cxn modelId="{74E730A3-AA0F-48F5-BEF0-FECD1230180A}" type="presParOf" srcId="{4F8BF887-BEB6-4FCA-8297-5B7561889B25}" destId="{9E144D03-DD1A-4A57-9534-4EACE6F16E42}" srcOrd="1" destOrd="0" presId="urn:microsoft.com/office/officeart/2005/8/layout/process1"/>
    <dgm:cxn modelId="{73B20F8F-7F56-4489-9293-EE62896C0E7B}" type="presParOf" srcId="{9E144D03-DD1A-4A57-9534-4EACE6F16E42}" destId="{9D68AFE5-3751-4206-B602-685AC29F0320}" srcOrd="0" destOrd="0" presId="urn:microsoft.com/office/officeart/2005/8/layout/process1"/>
    <dgm:cxn modelId="{1FABC0F2-89D6-4045-B276-53AAAD0D75AF}" type="presParOf" srcId="{4F8BF887-BEB6-4FCA-8297-5B7561889B25}" destId="{E7544465-D396-4795-B034-57B9421CE56C}" srcOrd="2" destOrd="0" presId="urn:microsoft.com/office/officeart/2005/8/layout/process1"/>
    <dgm:cxn modelId="{B1FFDEEE-2C21-459A-9E14-BE6A3439BF03}" type="presParOf" srcId="{4F8BF887-BEB6-4FCA-8297-5B7561889B25}" destId="{975A8058-838C-4653-A80C-459AAA3ACE98}" srcOrd="3" destOrd="0" presId="urn:microsoft.com/office/officeart/2005/8/layout/process1"/>
    <dgm:cxn modelId="{4D36E36C-C8E4-41A2-A5E5-A5D31B5553F5}" type="presParOf" srcId="{975A8058-838C-4653-A80C-459AAA3ACE98}" destId="{3FFB9E04-A7CB-4FBF-B229-5D9123EB5142}" srcOrd="0" destOrd="0" presId="urn:microsoft.com/office/officeart/2005/8/layout/process1"/>
    <dgm:cxn modelId="{C0EA90E9-AF99-4D7D-BF80-A419FF1A0970}" type="presParOf" srcId="{4F8BF887-BEB6-4FCA-8297-5B7561889B25}" destId="{BEFAD982-A92E-44BB-B437-E775E564CE47}"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438DA7-60BE-4816-9381-976823B87EA4}" type="doc">
      <dgm:prSet loTypeId="urn:microsoft.com/office/officeart/2005/8/layout/process1" loCatId="process" qsTypeId="urn:microsoft.com/office/officeart/2005/8/quickstyle/simple1" qsCatId="simple" csTypeId="urn:microsoft.com/office/officeart/2005/8/colors/accent1_2" csCatId="accent1" phldr="1"/>
      <dgm:spPr/>
    </dgm:pt>
    <dgm:pt modelId="{9FE0F8AE-F967-419F-B459-821D9BDCB7D2}">
      <dgm:prSet phldrT="[Text]"/>
      <dgm:spPr/>
      <dgm:t>
        <a:bodyPr/>
        <a:lstStyle/>
        <a:p>
          <a:r>
            <a:rPr lang="en-US"/>
            <a:t>Flow analysis</a:t>
          </a:r>
        </a:p>
      </dgm:t>
    </dgm:pt>
    <dgm:pt modelId="{0B8250EC-8FED-40F2-BA9D-2185045FB56C}" type="parTrans" cxnId="{2B425D8E-1FB8-43E9-9ED9-E54CC0DAAD86}">
      <dgm:prSet/>
      <dgm:spPr/>
      <dgm:t>
        <a:bodyPr/>
        <a:lstStyle/>
        <a:p>
          <a:endParaRPr lang="en-US"/>
        </a:p>
      </dgm:t>
    </dgm:pt>
    <dgm:pt modelId="{F1C55A1A-14DA-47E1-96D7-170C50766D32}" type="sibTrans" cxnId="{2B425D8E-1FB8-43E9-9ED9-E54CC0DAAD86}">
      <dgm:prSet/>
      <dgm:spPr/>
      <dgm:t>
        <a:bodyPr/>
        <a:lstStyle/>
        <a:p>
          <a:endParaRPr lang="en-US"/>
        </a:p>
      </dgm:t>
    </dgm:pt>
    <dgm:pt modelId="{46B86E39-091A-40D0-BCD6-E642297B217B}">
      <dgm:prSet phldrT="[Text]"/>
      <dgm:spPr/>
      <dgm:t>
        <a:bodyPr/>
        <a:lstStyle/>
        <a:p>
          <a:r>
            <a:rPr lang="en-US"/>
            <a:t>FEM analysis</a:t>
          </a:r>
        </a:p>
      </dgm:t>
    </dgm:pt>
    <dgm:pt modelId="{9073CF35-E714-41C8-B31A-1ABC24A89803}" type="parTrans" cxnId="{EF6E2FC7-23EE-45F1-83E9-D8D614178869}">
      <dgm:prSet/>
      <dgm:spPr/>
      <dgm:t>
        <a:bodyPr/>
        <a:lstStyle/>
        <a:p>
          <a:endParaRPr lang="en-US"/>
        </a:p>
      </dgm:t>
    </dgm:pt>
    <dgm:pt modelId="{48180909-643A-4D42-96B8-B86DC06AFA93}" type="sibTrans" cxnId="{EF6E2FC7-23EE-45F1-83E9-D8D614178869}">
      <dgm:prSet/>
      <dgm:spPr/>
      <dgm:t>
        <a:bodyPr/>
        <a:lstStyle/>
        <a:p>
          <a:endParaRPr lang="en-US"/>
        </a:p>
      </dgm:t>
    </dgm:pt>
    <dgm:pt modelId="{7210359A-B89F-4D94-9A81-38FAD4EF30C8}">
      <dgm:prSet phldrT="[Text]"/>
      <dgm:spPr/>
      <dgm:t>
        <a:bodyPr/>
        <a:lstStyle/>
        <a:p>
          <a:r>
            <a:rPr lang="en-US"/>
            <a:t>Building a Prototype</a:t>
          </a:r>
        </a:p>
      </dgm:t>
    </dgm:pt>
    <dgm:pt modelId="{5ADD2A59-B46D-4107-94BF-872E24A4A99D}" type="parTrans" cxnId="{296A1B70-21EB-4E7A-9969-2A051F959F77}">
      <dgm:prSet/>
      <dgm:spPr/>
      <dgm:t>
        <a:bodyPr/>
        <a:lstStyle/>
        <a:p>
          <a:endParaRPr lang="en-US"/>
        </a:p>
      </dgm:t>
    </dgm:pt>
    <dgm:pt modelId="{5C72A290-C90B-48C5-97D9-212C2BF32F79}" type="sibTrans" cxnId="{296A1B70-21EB-4E7A-9969-2A051F959F77}">
      <dgm:prSet/>
      <dgm:spPr/>
      <dgm:t>
        <a:bodyPr/>
        <a:lstStyle/>
        <a:p>
          <a:endParaRPr lang="en-US"/>
        </a:p>
      </dgm:t>
    </dgm:pt>
    <dgm:pt modelId="{D5903229-AC4D-426C-A055-1B7E03D9F394}" type="pres">
      <dgm:prSet presAssocID="{65438DA7-60BE-4816-9381-976823B87EA4}" presName="Name0" presStyleCnt="0">
        <dgm:presLayoutVars>
          <dgm:dir/>
          <dgm:resizeHandles val="exact"/>
        </dgm:presLayoutVars>
      </dgm:prSet>
      <dgm:spPr/>
    </dgm:pt>
    <dgm:pt modelId="{408A836A-0354-45AA-8AA0-92C34D1D1213}" type="pres">
      <dgm:prSet presAssocID="{9FE0F8AE-F967-419F-B459-821D9BDCB7D2}" presName="node" presStyleLbl="node1" presStyleIdx="0" presStyleCnt="3">
        <dgm:presLayoutVars>
          <dgm:bulletEnabled val="1"/>
        </dgm:presLayoutVars>
      </dgm:prSet>
      <dgm:spPr/>
      <dgm:t>
        <a:bodyPr/>
        <a:lstStyle/>
        <a:p>
          <a:endParaRPr lang="en-US"/>
        </a:p>
      </dgm:t>
    </dgm:pt>
    <dgm:pt modelId="{1766C3ED-A0CA-46CA-A730-5EE5B1F45932}" type="pres">
      <dgm:prSet presAssocID="{F1C55A1A-14DA-47E1-96D7-170C50766D32}" presName="sibTrans" presStyleLbl="sibTrans2D1" presStyleIdx="0" presStyleCnt="2"/>
      <dgm:spPr/>
      <dgm:t>
        <a:bodyPr/>
        <a:lstStyle/>
        <a:p>
          <a:endParaRPr lang="en-US"/>
        </a:p>
      </dgm:t>
    </dgm:pt>
    <dgm:pt modelId="{C94B082C-64D7-4F5B-889D-8D82CE9A7C50}" type="pres">
      <dgm:prSet presAssocID="{F1C55A1A-14DA-47E1-96D7-170C50766D32}" presName="connectorText" presStyleLbl="sibTrans2D1" presStyleIdx="0" presStyleCnt="2"/>
      <dgm:spPr/>
      <dgm:t>
        <a:bodyPr/>
        <a:lstStyle/>
        <a:p>
          <a:endParaRPr lang="en-US"/>
        </a:p>
      </dgm:t>
    </dgm:pt>
    <dgm:pt modelId="{5C51B2A4-0EA5-4486-9F0F-AE19D119235F}" type="pres">
      <dgm:prSet presAssocID="{46B86E39-091A-40D0-BCD6-E642297B217B}" presName="node" presStyleLbl="node1" presStyleIdx="1" presStyleCnt="3">
        <dgm:presLayoutVars>
          <dgm:bulletEnabled val="1"/>
        </dgm:presLayoutVars>
      </dgm:prSet>
      <dgm:spPr/>
      <dgm:t>
        <a:bodyPr/>
        <a:lstStyle/>
        <a:p>
          <a:endParaRPr lang="en-US"/>
        </a:p>
      </dgm:t>
    </dgm:pt>
    <dgm:pt modelId="{7E8E8FCE-1122-4D68-8250-01948AA773C8}" type="pres">
      <dgm:prSet presAssocID="{48180909-643A-4D42-96B8-B86DC06AFA93}" presName="sibTrans" presStyleLbl="sibTrans2D1" presStyleIdx="1" presStyleCnt="2"/>
      <dgm:spPr/>
      <dgm:t>
        <a:bodyPr/>
        <a:lstStyle/>
        <a:p>
          <a:endParaRPr lang="en-US"/>
        </a:p>
      </dgm:t>
    </dgm:pt>
    <dgm:pt modelId="{342ED282-412D-4811-99D8-A1E6B79D36A3}" type="pres">
      <dgm:prSet presAssocID="{48180909-643A-4D42-96B8-B86DC06AFA93}" presName="connectorText" presStyleLbl="sibTrans2D1" presStyleIdx="1" presStyleCnt="2"/>
      <dgm:spPr/>
      <dgm:t>
        <a:bodyPr/>
        <a:lstStyle/>
        <a:p>
          <a:endParaRPr lang="en-US"/>
        </a:p>
      </dgm:t>
    </dgm:pt>
    <dgm:pt modelId="{7723564C-58E4-4DDD-9460-EB8DEF0BE72F}" type="pres">
      <dgm:prSet presAssocID="{7210359A-B89F-4D94-9A81-38FAD4EF30C8}" presName="node" presStyleLbl="node1" presStyleIdx="2" presStyleCnt="3">
        <dgm:presLayoutVars>
          <dgm:bulletEnabled val="1"/>
        </dgm:presLayoutVars>
      </dgm:prSet>
      <dgm:spPr/>
      <dgm:t>
        <a:bodyPr/>
        <a:lstStyle/>
        <a:p>
          <a:endParaRPr lang="en-US"/>
        </a:p>
      </dgm:t>
    </dgm:pt>
  </dgm:ptLst>
  <dgm:cxnLst>
    <dgm:cxn modelId="{EE7B9278-7F67-4ACA-B61D-A2F1A113928D}" type="presOf" srcId="{65438DA7-60BE-4816-9381-976823B87EA4}" destId="{D5903229-AC4D-426C-A055-1B7E03D9F394}" srcOrd="0" destOrd="0" presId="urn:microsoft.com/office/officeart/2005/8/layout/process1"/>
    <dgm:cxn modelId="{1CAE353A-563E-42C8-BE8A-3804FDB0C45C}" type="presOf" srcId="{7210359A-B89F-4D94-9A81-38FAD4EF30C8}" destId="{7723564C-58E4-4DDD-9460-EB8DEF0BE72F}" srcOrd="0" destOrd="0" presId="urn:microsoft.com/office/officeart/2005/8/layout/process1"/>
    <dgm:cxn modelId="{EA2AA36C-1700-4EC5-BD58-08D2CA24C3F7}" type="presOf" srcId="{46B86E39-091A-40D0-BCD6-E642297B217B}" destId="{5C51B2A4-0EA5-4486-9F0F-AE19D119235F}" srcOrd="0" destOrd="0" presId="urn:microsoft.com/office/officeart/2005/8/layout/process1"/>
    <dgm:cxn modelId="{39308032-9B5E-42DC-811F-8571D8F1C3B1}" type="presOf" srcId="{F1C55A1A-14DA-47E1-96D7-170C50766D32}" destId="{C94B082C-64D7-4F5B-889D-8D82CE9A7C50}" srcOrd="1" destOrd="0" presId="urn:microsoft.com/office/officeart/2005/8/layout/process1"/>
    <dgm:cxn modelId="{4C9AB067-2C45-4717-A806-E89600CBEDAD}" type="presOf" srcId="{48180909-643A-4D42-96B8-B86DC06AFA93}" destId="{342ED282-412D-4811-99D8-A1E6B79D36A3}" srcOrd="1" destOrd="0" presId="urn:microsoft.com/office/officeart/2005/8/layout/process1"/>
    <dgm:cxn modelId="{2B425D8E-1FB8-43E9-9ED9-E54CC0DAAD86}" srcId="{65438DA7-60BE-4816-9381-976823B87EA4}" destId="{9FE0F8AE-F967-419F-B459-821D9BDCB7D2}" srcOrd="0" destOrd="0" parTransId="{0B8250EC-8FED-40F2-BA9D-2185045FB56C}" sibTransId="{F1C55A1A-14DA-47E1-96D7-170C50766D32}"/>
    <dgm:cxn modelId="{EF6E2FC7-23EE-45F1-83E9-D8D614178869}" srcId="{65438DA7-60BE-4816-9381-976823B87EA4}" destId="{46B86E39-091A-40D0-BCD6-E642297B217B}" srcOrd="1" destOrd="0" parTransId="{9073CF35-E714-41C8-B31A-1ABC24A89803}" sibTransId="{48180909-643A-4D42-96B8-B86DC06AFA93}"/>
    <dgm:cxn modelId="{116F7CA1-9326-49AE-A4B6-3507214A8737}" type="presOf" srcId="{F1C55A1A-14DA-47E1-96D7-170C50766D32}" destId="{1766C3ED-A0CA-46CA-A730-5EE5B1F45932}" srcOrd="0" destOrd="0" presId="urn:microsoft.com/office/officeart/2005/8/layout/process1"/>
    <dgm:cxn modelId="{B4310643-7FC2-43F3-B567-BD9B4DA311FF}" type="presOf" srcId="{48180909-643A-4D42-96B8-B86DC06AFA93}" destId="{7E8E8FCE-1122-4D68-8250-01948AA773C8}" srcOrd="0" destOrd="0" presId="urn:microsoft.com/office/officeart/2005/8/layout/process1"/>
    <dgm:cxn modelId="{296A1B70-21EB-4E7A-9969-2A051F959F77}" srcId="{65438DA7-60BE-4816-9381-976823B87EA4}" destId="{7210359A-B89F-4D94-9A81-38FAD4EF30C8}" srcOrd="2" destOrd="0" parTransId="{5ADD2A59-B46D-4107-94BF-872E24A4A99D}" sibTransId="{5C72A290-C90B-48C5-97D9-212C2BF32F79}"/>
    <dgm:cxn modelId="{2B4DCE7F-D92B-4ACF-B1FF-524F7B929BA2}" type="presOf" srcId="{9FE0F8AE-F967-419F-B459-821D9BDCB7D2}" destId="{408A836A-0354-45AA-8AA0-92C34D1D1213}" srcOrd="0" destOrd="0" presId="urn:microsoft.com/office/officeart/2005/8/layout/process1"/>
    <dgm:cxn modelId="{979BF33D-44AF-404B-BA07-2AA4E9211CD9}" type="presParOf" srcId="{D5903229-AC4D-426C-A055-1B7E03D9F394}" destId="{408A836A-0354-45AA-8AA0-92C34D1D1213}" srcOrd="0" destOrd="0" presId="urn:microsoft.com/office/officeart/2005/8/layout/process1"/>
    <dgm:cxn modelId="{47264FB8-E82D-4A08-9BC9-FB3E8B6EAC46}" type="presParOf" srcId="{D5903229-AC4D-426C-A055-1B7E03D9F394}" destId="{1766C3ED-A0CA-46CA-A730-5EE5B1F45932}" srcOrd="1" destOrd="0" presId="urn:microsoft.com/office/officeart/2005/8/layout/process1"/>
    <dgm:cxn modelId="{1A228B87-1DA4-4CE6-AFAA-E0C98BC9994B}" type="presParOf" srcId="{1766C3ED-A0CA-46CA-A730-5EE5B1F45932}" destId="{C94B082C-64D7-4F5B-889D-8D82CE9A7C50}" srcOrd="0" destOrd="0" presId="urn:microsoft.com/office/officeart/2005/8/layout/process1"/>
    <dgm:cxn modelId="{4077873E-8F7E-4CA9-A927-22FDDC91C177}" type="presParOf" srcId="{D5903229-AC4D-426C-A055-1B7E03D9F394}" destId="{5C51B2A4-0EA5-4486-9F0F-AE19D119235F}" srcOrd="2" destOrd="0" presId="urn:microsoft.com/office/officeart/2005/8/layout/process1"/>
    <dgm:cxn modelId="{EE4038C4-A175-48DC-95CA-38E9E67DD723}" type="presParOf" srcId="{D5903229-AC4D-426C-A055-1B7E03D9F394}" destId="{7E8E8FCE-1122-4D68-8250-01948AA773C8}" srcOrd="3" destOrd="0" presId="urn:microsoft.com/office/officeart/2005/8/layout/process1"/>
    <dgm:cxn modelId="{78979485-E79C-48CE-97E4-51DEBEBCC2D1}" type="presParOf" srcId="{7E8E8FCE-1122-4D68-8250-01948AA773C8}" destId="{342ED282-412D-4811-99D8-A1E6B79D36A3}" srcOrd="0" destOrd="0" presId="urn:microsoft.com/office/officeart/2005/8/layout/process1"/>
    <dgm:cxn modelId="{5551899F-A6EB-47CD-A6B0-D8F84E4F5A00}" type="presParOf" srcId="{D5903229-AC4D-426C-A055-1B7E03D9F394}" destId="{7723564C-58E4-4DDD-9460-EB8DEF0BE72F}" srcOrd="4"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BD2FB-C2B8-4964-9B86-78D170CB53B6}">
      <dsp:nvSpPr>
        <dsp:cNvPr id="0" name=""/>
        <dsp:cNvSpPr/>
      </dsp:nvSpPr>
      <dsp:spPr>
        <a:xfrm>
          <a:off x="2811" y="134643"/>
          <a:ext cx="840429" cy="5042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Research Various Boat designs</a:t>
          </a:r>
        </a:p>
      </dsp:txBody>
      <dsp:txXfrm>
        <a:off x="17580" y="149412"/>
        <a:ext cx="810891" cy="474719"/>
      </dsp:txXfrm>
    </dsp:sp>
    <dsp:sp modelId="{09DEE5BC-EFDE-4567-91BD-E28B741786DC}">
      <dsp:nvSpPr>
        <dsp:cNvPr id="0" name=""/>
        <dsp:cNvSpPr/>
      </dsp:nvSpPr>
      <dsp:spPr>
        <a:xfrm>
          <a:off x="927284" y="282559"/>
          <a:ext cx="178171" cy="2084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927284" y="324244"/>
        <a:ext cx="124720" cy="125056"/>
      </dsp:txXfrm>
    </dsp:sp>
    <dsp:sp modelId="{8BAD4AC7-B1CE-4970-A646-CA3500DE40A2}">
      <dsp:nvSpPr>
        <dsp:cNvPr id="0" name=""/>
        <dsp:cNvSpPr/>
      </dsp:nvSpPr>
      <dsp:spPr>
        <a:xfrm>
          <a:off x="1179413" y="134643"/>
          <a:ext cx="840429" cy="5042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Preliminary Boat designs</a:t>
          </a:r>
        </a:p>
      </dsp:txBody>
      <dsp:txXfrm>
        <a:off x="1194182" y="149412"/>
        <a:ext cx="810891" cy="474719"/>
      </dsp:txXfrm>
    </dsp:sp>
    <dsp:sp modelId="{AC0BE596-79EE-42F2-8842-532F363DD8D1}">
      <dsp:nvSpPr>
        <dsp:cNvPr id="0" name=""/>
        <dsp:cNvSpPr/>
      </dsp:nvSpPr>
      <dsp:spPr>
        <a:xfrm>
          <a:off x="2103886" y="282559"/>
          <a:ext cx="178171" cy="2084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103886" y="324244"/>
        <a:ext cx="124720" cy="125056"/>
      </dsp:txXfrm>
    </dsp:sp>
    <dsp:sp modelId="{16357338-116A-4741-8A4E-84C5F8046AE0}">
      <dsp:nvSpPr>
        <dsp:cNvPr id="0" name=""/>
        <dsp:cNvSpPr/>
      </dsp:nvSpPr>
      <dsp:spPr>
        <a:xfrm>
          <a:off x="2356015" y="134643"/>
          <a:ext cx="840429" cy="5042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Weight Calculations</a:t>
          </a:r>
        </a:p>
      </dsp:txBody>
      <dsp:txXfrm>
        <a:off x="2370784" y="149412"/>
        <a:ext cx="810891" cy="474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B609F-8FAC-49BB-8082-F59F1EF6E4CA}">
      <dsp:nvSpPr>
        <dsp:cNvPr id="0" name=""/>
        <dsp:cNvSpPr/>
      </dsp:nvSpPr>
      <dsp:spPr>
        <a:xfrm>
          <a:off x="2377798" y="123616"/>
          <a:ext cx="847188" cy="5083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Hydrostatic study</a:t>
          </a:r>
        </a:p>
      </dsp:txBody>
      <dsp:txXfrm>
        <a:off x="2392686" y="138504"/>
        <a:ext cx="817412" cy="478537"/>
      </dsp:txXfrm>
    </dsp:sp>
    <dsp:sp modelId="{9E144D03-DD1A-4A57-9534-4EACE6F16E42}">
      <dsp:nvSpPr>
        <dsp:cNvPr id="0" name=""/>
        <dsp:cNvSpPr/>
      </dsp:nvSpPr>
      <dsp:spPr>
        <a:xfrm rot="10798912">
          <a:off x="2111264" y="272911"/>
          <a:ext cx="181106" cy="2101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2165596" y="314922"/>
        <a:ext cx="126774" cy="126062"/>
      </dsp:txXfrm>
    </dsp:sp>
    <dsp:sp modelId="{E7544465-D396-4795-B034-57B9421CE56C}">
      <dsp:nvSpPr>
        <dsp:cNvPr id="0" name=""/>
        <dsp:cNvSpPr/>
      </dsp:nvSpPr>
      <dsp:spPr>
        <a:xfrm>
          <a:off x="1188899" y="123992"/>
          <a:ext cx="847188" cy="5083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Fluid dynamics calculations</a:t>
          </a:r>
        </a:p>
      </dsp:txBody>
      <dsp:txXfrm>
        <a:off x="1203787" y="138880"/>
        <a:ext cx="817412" cy="478537"/>
      </dsp:txXfrm>
    </dsp:sp>
    <dsp:sp modelId="{975A8058-838C-4653-A80C-459AAA3ACE98}">
      <dsp:nvSpPr>
        <dsp:cNvPr id="0" name=""/>
        <dsp:cNvSpPr/>
      </dsp:nvSpPr>
      <dsp:spPr>
        <a:xfrm rot="10798868">
          <a:off x="946612" y="273289"/>
          <a:ext cx="164630" cy="2101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996001" y="315301"/>
        <a:ext cx="115241" cy="126062"/>
      </dsp:txXfrm>
    </dsp:sp>
    <dsp:sp modelId="{BEFAD982-A92E-44BB-B437-E775E564CE47}">
      <dsp:nvSpPr>
        <dsp:cNvPr id="0" name=""/>
        <dsp:cNvSpPr/>
      </dsp:nvSpPr>
      <dsp:spPr>
        <a:xfrm>
          <a:off x="31086" y="124373"/>
          <a:ext cx="847188" cy="5083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CAD Simulation</a:t>
          </a:r>
        </a:p>
      </dsp:txBody>
      <dsp:txXfrm>
        <a:off x="45974" y="139261"/>
        <a:ext cx="817412" cy="478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A836A-0354-45AA-8AA0-92C34D1D1213}">
      <dsp:nvSpPr>
        <dsp:cNvPr id="0" name=""/>
        <dsp:cNvSpPr/>
      </dsp:nvSpPr>
      <dsp:spPr>
        <a:xfrm>
          <a:off x="2811" y="276355"/>
          <a:ext cx="840346" cy="504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Flow analysis</a:t>
          </a:r>
        </a:p>
      </dsp:txBody>
      <dsp:txXfrm>
        <a:off x="17579" y="291123"/>
        <a:ext cx="810810" cy="474671"/>
      </dsp:txXfrm>
    </dsp:sp>
    <dsp:sp modelId="{1766C3ED-A0CA-46CA-A730-5EE5B1F45932}">
      <dsp:nvSpPr>
        <dsp:cNvPr id="0" name=""/>
        <dsp:cNvSpPr/>
      </dsp:nvSpPr>
      <dsp:spPr>
        <a:xfrm>
          <a:off x="927192" y="424256"/>
          <a:ext cx="178153" cy="208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27192" y="465937"/>
        <a:ext cx="124707" cy="125043"/>
      </dsp:txXfrm>
    </dsp:sp>
    <dsp:sp modelId="{5C51B2A4-0EA5-4486-9F0F-AE19D119235F}">
      <dsp:nvSpPr>
        <dsp:cNvPr id="0" name=""/>
        <dsp:cNvSpPr/>
      </dsp:nvSpPr>
      <dsp:spPr>
        <a:xfrm>
          <a:off x="1179296" y="276355"/>
          <a:ext cx="840346" cy="504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FEM analysis</a:t>
          </a:r>
        </a:p>
      </dsp:txBody>
      <dsp:txXfrm>
        <a:off x="1194064" y="291123"/>
        <a:ext cx="810810" cy="474671"/>
      </dsp:txXfrm>
    </dsp:sp>
    <dsp:sp modelId="{7E8E8FCE-1122-4D68-8250-01948AA773C8}">
      <dsp:nvSpPr>
        <dsp:cNvPr id="0" name=""/>
        <dsp:cNvSpPr/>
      </dsp:nvSpPr>
      <dsp:spPr>
        <a:xfrm>
          <a:off x="2103677" y="424256"/>
          <a:ext cx="178153" cy="208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03677" y="465937"/>
        <a:ext cx="124707" cy="125043"/>
      </dsp:txXfrm>
    </dsp:sp>
    <dsp:sp modelId="{7723564C-58E4-4DDD-9460-EB8DEF0BE72F}">
      <dsp:nvSpPr>
        <dsp:cNvPr id="0" name=""/>
        <dsp:cNvSpPr/>
      </dsp:nvSpPr>
      <dsp:spPr>
        <a:xfrm>
          <a:off x="2355781" y="276355"/>
          <a:ext cx="840346" cy="504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Building a Prototype</a:t>
          </a:r>
        </a:p>
      </dsp:txBody>
      <dsp:txXfrm>
        <a:off x="2370549" y="291123"/>
        <a:ext cx="810810" cy="4746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912345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2660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42462f0f6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42462f0f6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852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2462f0f6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2462f0f6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66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42462f0f6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42462f0f6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99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2462f0f60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42462f0f6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375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42462f0f6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42462f0f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917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056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181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582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2877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734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880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787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4851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4024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6350"/>
            <a:ext cx="9144000" cy="5149850"/>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accent1"/>
              </a:buClr>
              <a:buSzPts val="4050"/>
              <a:buFont typeface="Trebuchet MS"/>
              <a:buNone/>
              <a:defRPr sz="405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5" name="Google Shape;35;p2"/>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lstStyle>
            <a:lvl1pPr marR="0" lvl="0" algn="r"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R="0" lvl="1" algn="ctr"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3pPr>
            <a:lvl4pPr marR="0" lvl="3"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6" name="Google Shape;36;p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7" name="Google Shape;107;p14"/>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96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8" name="Google Shape;108;p14"/>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09" name="Google Shape;109;p1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1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Google Shape;111;p1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14"/>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113" name="Google Shape;113;p14"/>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sz="105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6" name="Google Shape;116;p15"/>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17" name="Google Shape;117;p1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Google Shape;118;p1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Google Shape;119;p1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2" name="Google Shape;122;p16"/>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3" name="Google Shape;123;p16"/>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24" name="Google Shape;124;p1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5" name="Google Shape;125;p1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Google Shape;126;p1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6"/>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128" name="Google Shape;128;p16"/>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1" name="Google Shape;131;p17"/>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2" name="Google Shape;132;p17"/>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33" name="Google Shape;133;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 name="Google Shape;134;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5" name="Google Shape;135;p1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8" name="Google Shape;138;p18"/>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9" name="Google Shape;139;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0" name="Google Shape;140;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 name="Google Shape;141;p1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rot="5400000">
            <a:off x="4495739" y="1937215"/>
            <a:ext cx="3938588" cy="97855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4" name="Google Shape;144;p19"/>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45" name="Google Shape;145;p1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Google Shape;146;p1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Google Shape;147;p1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7" name="Google Shape;167;p21"/>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68" name="Google Shape;168;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9" name="Google Shape;169;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0" name="Google Shape;170;p2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8"/>
        <p:cNvGrpSpPr/>
        <p:nvPr/>
      </p:nvGrpSpPr>
      <p:grpSpPr>
        <a:xfrm>
          <a:off x="0" y="0"/>
          <a:ext cx="0" cy="0"/>
          <a:chOff x="0" y="0"/>
          <a:chExt cx="0" cy="0"/>
        </a:xfrm>
      </p:grpSpPr>
      <p:grpSp>
        <p:nvGrpSpPr>
          <p:cNvPr id="179" name="Google Shape;179;p23"/>
          <p:cNvGrpSpPr/>
          <p:nvPr/>
        </p:nvGrpSpPr>
        <p:grpSpPr>
          <a:xfrm>
            <a:off x="0" y="-6350"/>
            <a:ext cx="9144000" cy="5149850"/>
            <a:chOff x="0" y="-8467"/>
            <a:chExt cx="12192000" cy="6866467"/>
          </a:xfrm>
        </p:grpSpPr>
        <p:cxnSp>
          <p:nvCxnSpPr>
            <p:cNvPr id="180" name="Google Shape;180;p2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81" name="Google Shape;181;p2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82" name="Google Shape;182;p2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3" name="Google Shape;183;p2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4" name="Google Shape;184;p2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86" name="Google Shape;186;p2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7" name="Google Shape;187;p2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88" name="Google Shape;188;p2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3"/>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accent1"/>
              </a:buClr>
              <a:buSzPts val="4050"/>
              <a:buFont typeface="Trebuchet MS"/>
              <a:buNone/>
              <a:defRPr sz="405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1" name="Google Shape;191;p23"/>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lstStyle>
            <a:lvl1pPr marR="0" lvl="0" algn="r"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R="0" lvl="1" algn="ctr"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3pPr>
            <a:lvl4pPr marR="0" lvl="3"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192" name="Google Shape;192;p2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Google Shape;193;p2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 name="Google Shape;194;p2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7" name="Google Shape;197;p24"/>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98" name="Google Shape;198;p2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9" name="Google Shape;199;p2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 name="Google Shape;200;p2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03" name="Google Shape;203;p25"/>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1080"/>
              <a:buFont typeface="Noto Sans Symbols"/>
              <a:buNone/>
              <a:defRPr sz="1350" b="1"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204" name="Google Shape;204;p25"/>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05" name="Google Shape;205;p25"/>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1080"/>
              <a:buFont typeface="Noto Sans Symbols"/>
              <a:buNone/>
              <a:defRPr sz="1350" b="1"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206" name="Google Shape;206;p25"/>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07" name="Google Shape;207;p2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 name="Google Shape;208;p2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 name="Google Shape;209;p2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28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Clr>
                <a:schemeClr val="dk2"/>
              </a:buClr>
              <a:buSzPts val="2800"/>
              <a:buFont typeface="Arial"/>
              <a:buNone/>
              <a:defRPr sz="1800" b="0" i="0" u="none" strike="noStrike" cap="none">
                <a:solidFill>
                  <a:schemeClr val="dk2"/>
                </a:solidFill>
              </a:defRPr>
            </a:lvl2pPr>
            <a:lvl3pPr marR="0" lvl="2" algn="l" rtl="0">
              <a:spcBef>
                <a:spcPts val="0"/>
              </a:spcBef>
              <a:spcAft>
                <a:spcPts val="0"/>
              </a:spcAft>
              <a:buClr>
                <a:schemeClr val="dk2"/>
              </a:buClr>
              <a:buSzPts val="2800"/>
              <a:buFont typeface="Arial"/>
              <a:buNone/>
              <a:defRPr sz="1800" b="0" i="0" u="none" strike="noStrike" cap="none">
                <a:solidFill>
                  <a:schemeClr val="dk2"/>
                </a:solidFill>
              </a:defRPr>
            </a:lvl3pPr>
            <a:lvl4pPr marR="0" lvl="3" algn="l" rtl="0">
              <a:spcBef>
                <a:spcPts val="0"/>
              </a:spcBef>
              <a:spcAft>
                <a:spcPts val="0"/>
              </a:spcAft>
              <a:buClr>
                <a:schemeClr val="dk2"/>
              </a:buClr>
              <a:buSzPts val="2800"/>
              <a:buFont typeface="Arial"/>
              <a:buNone/>
              <a:defRPr sz="1800" b="0" i="0" u="none" strike="noStrike" cap="none">
                <a:solidFill>
                  <a:schemeClr val="dk2"/>
                </a:solidFill>
              </a:defRPr>
            </a:lvl4pPr>
            <a:lvl5pPr marR="0" lvl="4" algn="l" rtl="0">
              <a:spcBef>
                <a:spcPts val="0"/>
              </a:spcBef>
              <a:spcAft>
                <a:spcPts val="0"/>
              </a:spcAft>
              <a:buClr>
                <a:schemeClr val="dk2"/>
              </a:buClr>
              <a:buSzPts val="2800"/>
              <a:buFont typeface="Arial"/>
              <a:buNone/>
              <a:defRPr sz="1800" b="0" i="0" u="none" strike="noStrike" cap="none">
                <a:solidFill>
                  <a:schemeClr val="dk2"/>
                </a:solidFill>
              </a:defRPr>
            </a:lvl5pPr>
            <a:lvl6pPr marR="0" lvl="5" algn="l" rtl="0">
              <a:spcBef>
                <a:spcPts val="0"/>
              </a:spcBef>
              <a:spcAft>
                <a:spcPts val="0"/>
              </a:spcAft>
              <a:buClr>
                <a:schemeClr val="dk2"/>
              </a:buClr>
              <a:buSzPts val="2800"/>
              <a:buFont typeface="Arial"/>
              <a:buNone/>
              <a:defRPr sz="1800" b="0" i="0" u="none" strike="noStrike" cap="none">
                <a:solidFill>
                  <a:schemeClr val="dk2"/>
                </a:solidFill>
              </a:defRPr>
            </a:lvl6pPr>
            <a:lvl7pPr marR="0" lvl="6" algn="l" rtl="0">
              <a:spcBef>
                <a:spcPts val="0"/>
              </a:spcBef>
              <a:spcAft>
                <a:spcPts val="0"/>
              </a:spcAft>
              <a:buClr>
                <a:schemeClr val="dk2"/>
              </a:buClr>
              <a:buSzPts val="2800"/>
              <a:buFont typeface="Arial"/>
              <a:buNone/>
              <a:defRPr sz="1800" b="0" i="0" u="none" strike="noStrike" cap="none">
                <a:solidFill>
                  <a:schemeClr val="dk2"/>
                </a:solidFill>
              </a:defRPr>
            </a:lvl7pPr>
            <a:lvl8pPr marR="0" lvl="7" algn="l" rtl="0">
              <a:spcBef>
                <a:spcPts val="0"/>
              </a:spcBef>
              <a:spcAft>
                <a:spcPts val="0"/>
              </a:spcAft>
              <a:buClr>
                <a:schemeClr val="dk2"/>
              </a:buClr>
              <a:buSzPts val="2800"/>
              <a:buFont typeface="Arial"/>
              <a:buNone/>
              <a:defRPr sz="1800" b="0" i="0" u="none" strike="noStrike" cap="none">
                <a:solidFill>
                  <a:schemeClr val="dk2"/>
                </a:solidFill>
              </a:defRPr>
            </a:lvl8pPr>
            <a:lvl9pPr marR="0" lvl="8" algn="l" rtl="0">
              <a:spcBef>
                <a:spcPts val="0"/>
              </a:spcBef>
              <a:spcAft>
                <a:spcPts val="0"/>
              </a:spcAft>
              <a:buClr>
                <a:schemeClr val="dk2"/>
              </a:buClr>
              <a:buSzPts val="2800"/>
              <a:buFont typeface="Arial"/>
              <a:buNone/>
              <a:defRPr sz="1800" b="0" i="0" u="none" strike="noStrike" cap="none">
                <a:solidFill>
                  <a:schemeClr val="dk2"/>
                </a:solidFill>
              </a:defRPr>
            </a:lvl9pPr>
          </a:lstStyle>
          <a:p>
            <a:endParaRPr/>
          </a:p>
        </p:txBody>
      </p:sp>
      <p:sp>
        <p:nvSpPr>
          <p:cNvPr id="41" name="Google Shape;41;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spcBef>
                <a:spcPts val="0"/>
              </a:spcBef>
              <a:spcAft>
                <a:spcPts val="0"/>
              </a:spcAft>
              <a:buClr>
                <a:schemeClr val="accent1"/>
              </a:buClr>
              <a:buSzPts val="180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317500" algn="l" rtl="0">
              <a:spcBef>
                <a:spcPts val="0"/>
              </a:spcBef>
              <a:spcAft>
                <a:spcPts val="0"/>
              </a:spcAft>
              <a:buClr>
                <a:schemeClr val="accent1"/>
              </a:buClr>
              <a:buSzPts val="14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317500" algn="l" rtl="0">
              <a:spcBef>
                <a:spcPts val="0"/>
              </a:spcBef>
              <a:spcAft>
                <a:spcPts val="0"/>
              </a:spcAft>
              <a:buClr>
                <a:schemeClr val="accent1"/>
              </a:buClr>
              <a:buSzPts val="140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2" name="Google Shape;42;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12" name="Google Shape;212;p2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 name="Google Shape;213;p2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 name="Google Shape;214;p2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5"/>
        <p:cNvGrpSpPr/>
        <p:nvPr/>
      </p:nvGrpSpPr>
      <p:grpSpPr>
        <a:xfrm>
          <a:off x="0" y="0"/>
          <a:ext cx="0" cy="0"/>
          <a:chOff x="0" y="0"/>
          <a:chExt cx="0" cy="0"/>
        </a:xfrm>
      </p:grpSpPr>
      <p:sp>
        <p:nvSpPr>
          <p:cNvPr id="216" name="Google Shape;216;p2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7" name="Google Shape;217;p2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500"/>
              <a:buFont typeface="Trebuchet MS"/>
              <a:buNone/>
              <a:defRPr sz="15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1" name="Google Shape;221;p28"/>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22" name="Google Shape;222;p28"/>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9pPr>
          </a:lstStyle>
          <a:p>
            <a:endParaRPr/>
          </a:p>
        </p:txBody>
      </p:sp>
      <p:sp>
        <p:nvSpPr>
          <p:cNvPr id="223" name="Google Shape;223;p2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4" name="Google Shape;224;p2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8" name="Google Shape;228;p29"/>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229" name="Google Shape;229;p29"/>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9pPr>
          </a:lstStyle>
          <a:p>
            <a:endParaRPr/>
          </a:p>
        </p:txBody>
      </p:sp>
      <p:sp>
        <p:nvSpPr>
          <p:cNvPr id="230" name="Google Shape;230;p2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 name="Google Shape;231;p2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 name="Google Shape;232;p2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5" name="Google Shape;235;p30"/>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36" name="Google Shape;236;p3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Google Shape;237;p3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Google Shape;238;p3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1" name="Google Shape;241;p31"/>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96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42" name="Google Shape;242;p31"/>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43" name="Google Shape;243;p3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4" name="Google Shape;244;p3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5" name="Google Shape;245;p3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31"/>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247" name="Google Shape;247;p31"/>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sz="105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50" name="Google Shape;250;p32"/>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51" name="Google Shape;251;p3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 name="Google Shape;252;p3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 name="Google Shape;253;p3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54"/>
        <p:cNvGrpSpPr/>
        <p:nvPr/>
      </p:nvGrpSpPr>
      <p:grpSpPr>
        <a:xfrm>
          <a:off x="0" y="0"/>
          <a:ext cx="0" cy="0"/>
          <a:chOff x="0" y="0"/>
          <a:chExt cx="0" cy="0"/>
        </a:xfrm>
      </p:grpSpPr>
      <p:sp>
        <p:nvSpPr>
          <p:cNvPr id="255" name="Google Shape;255;p33"/>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56" name="Google Shape;256;p33"/>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57" name="Google Shape;257;p33"/>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58" name="Google Shape;258;p3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 name="Google Shape;259;p3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3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1" name="Google Shape;261;p33"/>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262" name="Google Shape;262;p33"/>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65" name="Google Shape;265;p34"/>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66" name="Google Shape;266;p34"/>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67" name="Google Shape;267;p3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 name="Google Shape;268;p3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9" name="Google Shape;269;p3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2" name="Google Shape;272;p35"/>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73" name="Google Shape;273;p3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4" name="Google Shape;274;p3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5" name="Google Shape;275;p3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28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Clr>
                <a:schemeClr val="dk2"/>
              </a:buClr>
              <a:buSzPts val="2800"/>
              <a:buFont typeface="Arial"/>
              <a:buNone/>
              <a:defRPr sz="1800" b="0" i="0" u="none" strike="noStrike" cap="none">
                <a:solidFill>
                  <a:schemeClr val="dk2"/>
                </a:solidFill>
              </a:defRPr>
            </a:lvl2pPr>
            <a:lvl3pPr marR="0" lvl="2" algn="l" rtl="0">
              <a:spcBef>
                <a:spcPts val="0"/>
              </a:spcBef>
              <a:spcAft>
                <a:spcPts val="0"/>
              </a:spcAft>
              <a:buClr>
                <a:schemeClr val="dk2"/>
              </a:buClr>
              <a:buSzPts val="2800"/>
              <a:buFont typeface="Arial"/>
              <a:buNone/>
              <a:defRPr sz="1800" b="0" i="0" u="none" strike="noStrike" cap="none">
                <a:solidFill>
                  <a:schemeClr val="dk2"/>
                </a:solidFill>
              </a:defRPr>
            </a:lvl3pPr>
            <a:lvl4pPr marR="0" lvl="3" algn="l" rtl="0">
              <a:spcBef>
                <a:spcPts val="0"/>
              </a:spcBef>
              <a:spcAft>
                <a:spcPts val="0"/>
              </a:spcAft>
              <a:buClr>
                <a:schemeClr val="dk2"/>
              </a:buClr>
              <a:buSzPts val="2800"/>
              <a:buFont typeface="Arial"/>
              <a:buNone/>
              <a:defRPr sz="1800" b="0" i="0" u="none" strike="noStrike" cap="none">
                <a:solidFill>
                  <a:schemeClr val="dk2"/>
                </a:solidFill>
              </a:defRPr>
            </a:lvl4pPr>
            <a:lvl5pPr marR="0" lvl="4" algn="l" rtl="0">
              <a:spcBef>
                <a:spcPts val="0"/>
              </a:spcBef>
              <a:spcAft>
                <a:spcPts val="0"/>
              </a:spcAft>
              <a:buClr>
                <a:schemeClr val="dk2"/>
              </a:buClr>
              <a:buSzPts val="2800"/>
              <a:buFont typeface="Arial"/>
              <a:buNone/>
              <a:defRPr sz="1800" b="0" i="0" u="none" strike="noStrike" cap="none">
                <a:solidFill>
                  <a:schemeClr val="dk2"/>
                </a:solidFill>
              </a:defRPr>
            </a:lvl5pPr>
            <a:lvl6pPr marR="0" lvl="5" algn="l" rtl="0">
              <a:spcBef>
                <a:spcPts val="0"/>
              </a:spcBef>
              <a:spcAft>
                <a:spcPts val="0"/>
              </a:spcAft>
              <a:buClr>
                <a:schemeClr val="dk2"/>
              </a:buClr>
              <a:buSzPts val="2800"/>
              <a:buFont typeface="Arial"/>
              <a:buNone/>
              <a:defRPr sz="1800" b="0" i="0" u="none" strike="noStrike" cap="none">
                <a:solidFill>
                  <a:schemeClr val="dk2"/>
                </a:solidFill>
              </a:defRPr>
            </a:lvl6pPr>
            <a:lvl7pPr marR="0" lvl="6" algn="l" rtl="0">
              <a:spcBef>
                <a:spcPts val="0"/>
              </a:spcBef>
              <a:spcAft>
                <a:spcPts val="0"/>
              </a:spcAft>
              <a:buClr>
                <a:schemeClr val="dk2"/>
              </a:buClr>
              <a:buSzPts val="2800"/>
              <a:buFont typeface="Arial"/>
              <a:buNone/>
              <a:defRPr sz="1800" b="0" i="0" u="none" strike="noStrike" cap="none">
                <a:solidFill>
                  <a:schemeClr val="dk2"/>
                </a:solidFill>
              </a:defRPr>
            </a:lvl7pPr>
            <a:lvl8pPr marR="0" lvl="7" algn="l" rtl="0">
              <a:spcBef>
                <a:spcPts val="0"/>
              </a:spcBef>
              <a:spcAft>
                <a:spcPts val="0"/>
              </a:spcAft>
              <a:buClr>
                <a:schemeClr val="dk2"/>
              </a:buClr>
              <a:buSzPts val="2800"/>
              <a:buFont typeface="Arial"/>
              <a:buNone/>
              <a:defRPr sz="1800" b="0" i="0" u="none" strike="noStrike" cap="none">
                <a:solidFill>
                  <a:schemeClr val="dk2"/>
                </a:solidFill>
              </a:defRPr>
            </a:lvl8pPr>
            <a:lvl9pPr marR="0" lvl="8" algn="l" rtl="0">
              <a:spcBef>
                <a:spcPts val="0"/>
              </a:spcBef>
              <a:spcAft>
                <a:spcPts val="0"/>
              </a:spcAft>
              <a:buClr>
                <a:schemeClr val="dk2"/>
              </a:buClr>
              <a:buSzPts val="2800"/>
              <a:buFont typeface="Arial"/>
              <a:buNone/>
              <a:defRPr sz="1800" b="0" i="0" u="none" strike="noStrike" cap="none">
                <a:solidFill>
                  <a:schemeClr val="dk2"/>
                </a:solidFill>
              </a:defRPr>
            </a:lvl9pPr>
          </a:lstStyle>
          <a:p>
            <a:endParaRPr/>
          </a:p>
        </p:txBody>
      </p:sp>
      <p:sp>
        <p:nvSpPr>
          <p:cNvPr id="45" name="Google Shape;45;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Clr>
                <a:schemeClr val="accent1"/>
              </a:buClr>
              <a:buSzPts val="14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3pPr>
            <a:lvl4pPr marL="1828800" marR="0" lvl="3"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Clr>
                <a:schemeClr val="accent1"/>
              </a:buClr>
              <a:buSzPts val="14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3pPr>
            <a:lvl4pPr marL="1828800" marR="0" lvl="3"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rot="5400000">
            <a:off x="4495739" y="1937215"/>
            <a:ext cx="3938588" cy="97855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8" name="Google Shape;278;p36"/>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79" name="Google Shape;279;p3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Google Shape;280;p3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 name="Google Shape;281;p3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0" name="Google Shape;50;p5"/>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1" name="Google Shape;51;p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6" name="Google Shape;56;p6"/>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7" name="Google Shape;57;p6"/>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8" name="Google Shape;58;p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Google Shape;59;p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9" name="Google Shape;79;p9"/>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80" name="Google Shape;80;p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 name="Google Shape;81;p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5" name="Google Shape;85;p1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 name="Google Shape;86;p1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 name="Google Shape;87;p1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4" name="Google Shape;94;p12"/>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95" name="Google Shape;95;p12"/>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9pPr>
          </a:lstStyle>
          <a:p>
            <a:endParaRPr/>
          </a:p>
        </p:txBody>
      </p:sp>
      <p:sp>
        <p:nvSpPr>
          <p:cNvPr id="96" name="Google Shape;96;p1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Google Shape;97;p1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1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1" name="Google Shape;101;p13"/>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02" name="Google Shape;102;p1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Google Shape;103;p1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Google Shape;104;p1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grpSp>
        <p:nvGrpSpPr>
          <p:cNvPr id="149" name="Google Shape;149;p20"/>
          <p:cNvGrpSpPr/>
          <p:nvPr/>
        </p:nvGrpSpPr>
        <p:grpSpPr>
          <a:xfrm>
            <a:off x="0" y="-6350"/>
            <a:ext cx="9144000" cy="5149850"/>
            <a:chOff x="0" y="-8467"/>
            <a:chExt cx="12192000" cy="6866467"/>
          </a:xfrm>
        </p:grpSpPr>
        <p:cxnSp>
          <p:nvCxnSpPr>
            <p:cNvPr id="150" name="Google Shape;150;p2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51" name="Google Shape;151;p2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52" name="Google Shape;152;p2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53" name="Google Shape;153;p2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4" name="Google Shape;154;p2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6" name="Google Shape;156;p2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7" name="Google Shape;157;p2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8" name="Google Shape;158;p2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2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1" name="Google Shape;161;p20"/>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62" name="Google Shape;162;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 name="Google Shape;164;p2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2.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5.wmf"/><Relationship Id="rId5" Type="http://schemas.openxmlformats.org/officeDocument/2006/relationships/oleObject" Target="../embeddings/oleObject6.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image" Target="../media/image33.PNG"/><Relationship Id="rId5" Type="http://schemas.openxmlformats.org/officeDocument/2006/relationships/oleObject" Target="../embeddings/oleObject1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8.xml"/><Relationship Id="rId16" Type="http://schemas.openxmlformats.org/officeDocument/2006/relationships/diagramColors" Target="../diagrams/colors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7"/>
          <p:cNvSpPr txBox="1">
            <a:spLocks noGrp="1"/>
          </p:cNvSpPr>
          <p:nvPr>
            <p:ph type="ctrTitle"/>
          </p:nvPr>
        </p:nvSpPr>
        <p:spPr>
          <a:xfrm>
            <a:off x="1280160" y="393997"/>
            <a:ext cx="5310835" cy="1038758"/>
          </a:xfrm>
          <a:prstGeom prst="rect">
            <a:avLst/>
          </a:prstGeom>
          <a:noFill/>
          <a:ln>
            <a:noFill/>
          </a:ln>
        </p:spPr>
        <p:txBody>
          <a:bodyPr spcFirstLastPara="1" wrap="square" lIns="91425" tIns="91425" rIns="91425" bIns="91425" anchor="b" anchorCtr="0">
            <a:noAutofit/>
          </a:bodyPr>
          <a:lstStyle/>
          <a:p>
            <a:pPr marL="0" marR="0" lvl="0" indent="0" algn="r" rtl="0">
              <a:spcBef>
                <a:spcPts val="0"/>
              </a:spcBef>
              <a:spcAft>
                <a:spcPts val="0"/>
              </a:spcAft>
              <a:buClr>
                <a:schemeClr val="accent1"/>
              </a:buClr>
              <a:buSzPts val="4050"/>
              <a:buFont typeface="Trebuchet MS"/>
              <a:buNone/>
            </a:pPr>
            <a:r>
              <a:rPr lang="en-US" sz="4050" b="0" i="0" u="none" strike="noStrike" cap="none" dirty="0">
                <a:solidFill>
                  <a:schemeClr val="accent1"/>
                </a:solidFill>
                <a:latin typeface="Trebuchet MS"/>
                <a:ea typeface="Trebuchet MS"/>
                <a:cs typeface="Trebuchet MS"/>
                <a:sym typeface="Trebuchet MS"/>
              </a:rPr>
              <a:t> </a:t>
            </a:r>
            <a:r>
              <a:rPr lang="en-US" sz="2000" b="0" i="0" u="none" strike="noStrike" cap="none" dirty="0">
                <a:solidFill>
                  <a:schemeClr val="accent1"/>
                </a:solidFill>
                <a:sym typeface="Trebuchet MS"/>
              </a:rPr>
              <a:t>THE DESIGN OF A DEBRIS CLEARING VESSEL</a:t>
            </a:r>
            <a:endParaRPr sz="1800" dirty="0"/>
          </a:p>
        </p:txBody>
      </p:sp>
      <p:sp>
        <p:nvSpPr>
          <p:cNvPr id="287" name="Google Shape;287;p37"/>
          <p:cNvSpPr txBox="1">
            <a:spLocks noGrp="1"/>
          </p:cNvSpPr>
          <p:nvPr>
            <p:ph type="subTitle" idx="1"/>
          </p:nvPr>
        </p:nvSpPr>
        <p:spPr>
          <a:xfrm>
            <a:off x="1382572" y="3760507"/>
            <a:ext cx="4073313" cy="103551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1080"/>
              <a:buFont typeface="Noto Sans Symbols"/>
              <a:buNone/>
            </a:pPr>
            <a:r>
              <a:rPr lang="en-US" sz="1350" b="0" i="0" u="none" strike="noStrike" cap="none" dirty="0" smtClean="0">
                <a:solidFill>
                  <a:srgbClr val="7F7F7F"/>
                </a:solidFill>
                <a:latin typeface="Trebuchet MS"/>
                <a:ea typeface="Trebuchet MS"/>
                <a:cs typeface="Trebuchet MS"/>
                <a:sym typeface="Trebuchet MS"/>
              </a:rPr>
              <a:t>		Presented By:</a:t>
            </a:r>
            <a:endParaRPr dirty="0"/>
          </a:p>
          <a:p>
            <a:pPr marL="0" marR="0" lvl="0" indent="0" algn="l" rtl="0">
              <a:spcBef>
                <a:spcPts val="750"/>
              </a:spcBef>
              <a:spcAft>
                <a:spcPts val="0"/>
              </a:spcAft>
              <a:buClr>
                <a:schemeClr val="accent1"/>
              </a:buClr>
              <a:buSzPts val="1080"/>
              <a:buFont typeface="Noto Sans Symbols"/>
              <a:buNone/>
            </a:pPr>
            <a:r>
              <a:rPr lang="en-US" sz="1350" b="0" i="0" u="none" strike="noStrike" cap="none" dirty="0" smtClean="0">
                <a:solidFill>
                  <a:srgbClr val="7F7F7F"/>
                </a:solidFill>
                <a:latin typeface="Trebuchet MS"/>
                <a:ea typeface="Trebuchet MS"/>
                <a:cs typeface="Trebuchet MS"/>
                <a:sym typeface="Trebuchet MS"/>
              </a:rPr>
              <a:t>		Mohsin </a:t>
            </a:r>
            <a:r>
              <a:rPr lang="en-US" sz="1350" b="0" i="0" u="none" strike="noStrike" cap="none" dirty="0">
                <a:solidFill>
                  <a:srgbClr val="7F7F7F"/>
                </a:solidFill>
                <a:latin typeface="Trebuchet MS"/>
                <a:ea typeface="Trebuchet MS"/>
                <a:cs typeface="Trebuchet MS"/>
                <a:sym typeface="Trebuchet MS"/>
              </a:rPr>
              <a:t>Mehmood </a:t>
            </a:r>
            <a:endParaRPr lang="en-US" sz="1350" b="0" i="0" u="none" strike="noStrike" cap="none" dirty="0" smtClean="0">
              <a:solidFill>
                <a:srgbClr val="7F7F7F"/>
              </a:solidFill>
              <a:latin typeface="Trebuchet MS"/>
              <a:ea typeface="Trebuchet MS"/>
              <a:cs typeface="Trebuchet MS"/>
              <a:sym typeface="Trebuchet MS"/>
            </a:endParaRPr>
          </a:p>
          <a:p>
            <a:pPr marL="0" marR="0" lvl="0" indent="0" algn="l" rtl="0">
              <a:spcBef>
                <a:spcPts val="750"/>
              </a:spcBef>
              <a:spcAft>
                <a:spcPts val="0"/>
              </a:spcAft>
              <a:buClr>
                <a:schemeClr val="accent1"/>
              </a:buClr>
              <a:buSzPts val="1080"/>
              <a:buFont typeface="Noto Sans Symbols"/>
              <a:buNone/>
            </a:pPr>
            <a:r>
              <a:rPr lang="en-US" dirty="0"/>
              <a:t>	</a:t>
            </a:r>
            <a:r>
              <a:rPr lang="en-US" dirty="0" smtClean="0"/>
              <a:t>	</a:t>
            </a:r>
            <a:r>
              <a:rPr lang="en-US" sz="1350" b="0" i="0" u="none" strike="noStrike" cap="none" dirty="0" smtClean="0">
                <a:solidFill>
                  <a:srgbClr val="7F7F7F"/>
                </a:solidFill>
                <a:latin typeface="Trebuchet MS"/>
                <a:ea typeface="Trebuchet MS"/>
                <a:cs typeface="Trebuchet MS"/>
                <a:sym typeface="Trebuchet MS"/>
              </a:rPr>
              <a:t>&amp; </a:t>
            </a:r>
            <a:r>
              <a:rPr lang="en-US" sz="1350" b="0" i="0" u="none" strike="noStrike" cap="none" dirty="0" err="1">
                <a:solidFill>
                  <a:srgbClr val="7F7F7F"/>
                </a:solidFill>
                <a:latin typeface="Trebuchet MS"/>
                <a:ea typeface="Trebuchet MS"/>
                <a:cs typeface="Trebuchet MS"/>
                <a:sym typeface="Trebuchet MS"/>
              </a:rPr>
              <a:t>Hafeez</a:t>
            </a:r>
            <a:r>
              <a:rPr lang="en-US" sz="1350" b="0" i="0" u="none" strike="noStrike" cap="none" dirty="0">
                <a:solidFill>
                  <a:srgbClr val="7F7F7F"/>
                </a:solidFill>
                <a:latin typeface="Trebuchet MS"/>
                <a:ea typeface="Trebuchet MS"/>
                <a:cs typeface="Trebuchet MS"/>
                <a:sym typeface="Trebuchet MS"/>
              </a:rPr>
              <a:t> </a:t>
            </a:r>
            <a:r>
              <a:rPr lang="en-US" sz="1350" b="0" i="0" u="none" strike="noStrike" cap="none" dirty="0" err="1">
                <a:solidFill>
                  <a:srgbClr val="7F7F7F"/>
                </a:solidFill>
                <a:latin typeface="Trebuchet MS"/>
                <a:ea typeface="Trebuchet MS"/>
                <a:cs typeface="Trebuchet MS"/>
                <a:sym typeface="Trebuchet MS"/>
              </a:rPr>
              <a:t>Shittu</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193136" y="993790"/>
            <a:ext cx="1806748" cy="26846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67" y="1368363"/>
            <a:ext cx="5023108" cy="3174375"/>
          </a:xfrm>
          <a:prstGeom prst="rect">
            <a:avLst/>
          </a:prstGeom>
        </p:spPr>
      </p:pic>
    </p:spTree>
    <p:extLst>
      <p:ext uri="{BB962C8B-B14F-4D97-AF65-F5344CB8AC3E}">
        <p14:creationId xmlns:p14="http://schemas.microsoft.com/office/powerpoint/2010/main" val="51991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Timeline (Continued)</a:t>
            </a:r>
            <a:endParaRPr lang="en-US" dirty="0"/>
          </a:p>
        </p:txBody>
      </p:sp>
      <p:pic>
        <p:nvPicPr>
          <p:cNvPr id="4" name="Picture 3"/>
          <p:cNvPicPr>
            <a:picLocks noChangeAspect="1"/>
          </p:cNvPicPr>
          <p:nvPr/>
        </p:nvPicPr>
        <p:blipFill>
          <a:blip r:embed="rId2"/>
          <a:stretch>
            <a:fillRect/>
          </a:stretch>
        </p:blipFill>
        <p:spPr>
          <a:xfrm>
            <a:off x="972922" y="1228954"/>
            <a:ext cx="5654650" cy="3603040"/>
          </a:xfrm>
          <a:prstGeom prst="rect">
            <a:avLst/>
          </a:prstGeom>
        </p:spPr>
      </p:pic>
    </p:spTree>
    <p:extLst>
      <p:ext uri="{BB962C8B-B14F-4D97-AF65-F5344CB8AC3E}">
        <p14:creationId xmlns:p14="http://schemas.microsoft.com/office/powerpoint/2010/main" val="41398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683971"/>
          </a:xfrm>
        </p:spPr>
        <p:txBody>
          <a:bodyPr/>
          <a:lstStyle/>
          <a:p>
            <a:r>
              <a:rPr lang="en-US" dirty="0" smtClean="0"/>
              <a:t>Implementation:</a:t>
            </a:r>
            <a:endParaRPr lang="en-US" dirty="0"/>
          </a:p>
        </p:txBody>
      </p:sp>
      <p:sp>
        <p:nvSpPr>
          <p:cNvPr id="3" name="Text Placeholder 2"/>
          <p:cNvSpPr>
            <a:spLocks noGrp="1"/>
          </p:cNvSpPr>
          <p:nvPr>
            <p:ph type="body" idx="1"/>
          </p:nvPr>
        </p:nvSpPr>
        <p:spPr>
          <a:xfrm>
            <a:off x="508001" y="1082650"/>
            <a:ext cx="6447501" cy="3448372"/>
          </a:xfrm>
        </p:spPr>
        <p:txBody>
          <a:bodyPr/>
          <a:lstStyle/>
          <a:p>
            <a:r>
              <a:rPr lang="en-US" dirty="0" smtClean="0"/>
              <a:t>Research</a:t>
            </a:r>
            <a:endParaRPr lang="en-US" dirty="0"/>
          </a:p>
          <a:p>
            <a:r>
              <a:rPr lang="en-US" dirty="0"/>
              <a:t>Banana Boats</a:t>
            </a:r>
          </a:p>
          <a:p>
            <a:r>
              <a:rPr lang="en-US" dirty="0"/>
              <a:t>Hydrofoil </a:t>
            </a:r>
            <a:r>
              <a:rPr lang="en-US" dirty="0" smtClean="0"/>
              <a:t>boats</a:t>
            </a:r>
            <a:endParaRPr lang="en-US" dirty="0"/>
          </a:p>
          <a:p>
            <a:r>
              <a:rPr lang="en-US" dirty="0"/>
              <a:t>Catamaran </a:t>
            </a:r>
            <a:r>
              <a:rPr lang="en-US" dirty="0" smtClean="0"/>
              <a:t>Boats</a:t>
            </a:r>
            <a:endParaRPr lang="en-US" dirty="0"/>
          </a:p>
          <a:p>
            <a:r>
              <a:rPr lang="en-US" b="1" dirty="0"/>
              <a:t>Pontoons and its advantages:</a:t>
            </a:r>
          </a:p>
          <a:p>
            <a:pPr>
              <a:buFont typeface="Wingdings" panose="05000000000000000000" pitchFamily="2" charset="2"/>
              <a:buChar char="v"/>
            </a:pPr>
            <a:r>
              <a:rPr lang="en-US" dirty="0" smtClean="0"/>
              <a:t>Ease </a:t>
            </a:r>
            <a:r>
              <a:rPr lang="en-US" dirty="0"/>
              <a:t>of </a:t>
            </a:r>
            <a:r>
              <a:rPr lang="en-US" dirty="0" smtClean="0"/>
              <a:t>Use/Maintenance</a:t>
            </a:r>
          </a:p>
          <a:p>
            <a:pPr>
              <a:buFont typeface="Wingdings" panose="05000000000000000000" pitchFamily="2" charset="2"/>
              <a:buChar char="v"/>
            </a:pPr>
            <a:r>
              <a:rPr lang="en-US" dirty="0"/>
              <a:t>Building Cost and </a:t>
            </a:r>
            <a:r>
              <a:rPr lang="en-US" dirty="0" smtClean="0"/>
              <a:t>Storage</a:t>
            </a:r>
          </a:p>
          <a:p>
            <a:pPr>
              <a:buFont typeface="Wingdings" panose="05000000000000000000" pitchFamily="2" charset="2"/>
              <a:buChar char="v"/>
            </a:pPr>
            <a:r>
              <a:rPr lang="en-US" dirty="0" smtClean="0"/>
              <a:t>Longevity</a:t>
            </a:r>
            <a:endParaRPr lang="en-US" dirty="0"/>
          </a:p>
          <a:p>
            <a:pPr>
              <a:buFont typeface="Wingdings" panose="05000000000000000000" pitchFamily="2" charset="2"/>
              <a:buChar char="v"/>
            </a:pPr>
            <a:endParaRPr lang="en-US" b="1" dirty="0"/>
          </a:p>
          <a:p>
            <a:pPr>
              <a:buFont typeface="Wingdings" panose="05000000000000000000" pitchFamily="2" charset="2"/>
              <a:buChar char="v"/>
            </a:pPr>
            <a:endParaRPr lang="en-US" dirty="0"/>
          </a:p>
        </p:txBody>
      </p:sp>
      <p:pic>
        <p:nvPicPr>
          <p:cNvPr id="4" name="image104.jpg"/>
          <p:cNvPicPr/>
          <p:nvPr/>
        </p:nvPicPr>
        <p:blipFill>
          <a:blip r:embed="rId2"/>
          <a:srcRect/>
          <a:stretch>
            <a:fillRect/>
          </a:stretch>
        </p:blipFill>
        <p:spPr>
          <a:xfrm>
            <a:off x="4725619" y="1082650"/>
            <a:ext cx="1595984" cy="1069860"/>
          </a:xfrm>
          <a:prstGeom prst="rect">
            <a:avLst/>
          </a:prstGeom>
          <a:ln/>
        </p:spPr>
      </p:pic>
      <p:pic>
        <p:nvPicPr>
          <p:cNvPr id="5" name="image78.jpg"/>
          <p:cNvPicPr/>
          <p:nvPr/>
        </p:nvPicPr>
        <p:blipFill>
          <a:blip r:embed="rId3">
            <a:extLst>
              <a:ext uri="{28A0092B-C50C-407E-A947-70E740481C1C}">
                <a14:useLocalDpi xmlns:a14="http://schemas.microsoft.com/office/drawing/2010/main" val="0"/>
              </a:ext>
            </a:extLst>
          </a:blip>
          <a:srcRect/>
          <a:stretch>
            <a:fillRect/>
          </a:stretch>
        </p:blipFill>
        <p:spPr>
          <a:xfrm>
            <a:off x="4725619" y="3422234"/>
            <a:ext cx="1595984" cy="1007656"/>
          </a:xfrm>
          <a:prstGeom prst="rect">
            <a:avLst/>
          </a:prstGeom>
          <a:ln/>
        </p:spPr>
      </p:pic>
      <p:pic>
        <p:nvPicPr>
          <p:cNvPr id="6" name="image106.jpg"/>
          <p:cNvPicPr/>
          <p:nvPr/>
        </p:nvPicPr>
        <p:blipFill>
          <a:blip r:embed="rId4"/>
          <a:srcRect/>
          <a:stretch>
            <a:fillRect/>
          </a:stretch>
        </p:blipFill>
        <p:spPr>
          <a:xfrm>
            <a:off x="4725619" y="2295696"/>
            <a:ext cx="1595984" cy="1126538"/>
          </a:xfrm>
          <a:prstGeom prst="rect">
            <a:avLst/>
          </a:prstGeom>
          <a:ln/>
        </p:spPr>
      </p:pic>
    </p:spTree>
    <p:extLst>
      <p:ext uri="{BB962C8B-B14F-4D97-AF65-F5344CB8AC3E}">
        <p14:creationId xmlns:p14="http://schemas.microsoft.com/office/powerpoint/2010/main" val="312578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2" cy="596189"/>
          </a:xfrm>
        </p:spPr>
        <p:txBody>
          <a:bodyPr/>
          <a:lstStyle/>
          <a:p>
            <a:r>
              <a:rPr lang="en-US" b="1" dirty="0"/>
              <a:t>Implementation of Task 2.</a:t>
            </a:r>
            <a:br>
              <a:rPr lang="en-US" b="1" dirty="0"/>
            </a:br>
            <a:endParaRPr lang="en-US" dirty="0"/>
          </a:p>
        </p:txBody>
      </p:sp>
      <p:sp>
        <p:nvSpPr>
          <p:cNvPr id="3" name="Text Placeholder 2"/>
          <p:cNvSpPr>
            <a:spLocks noGrp="1"/>
          </p:cNvSpPr>
          <p:nvPr>
            <p:ph type="body" idx="1"/>
          </p:nvPr>
        </p:nvSpPr>
        <p:spPr>
          <a:xfrm>
            <a:off x="524685" y="1058391"/>
            <a:ext cx="3138026" cy="2910579"/>
          </a:xfrm>
        </p:spPr>
        <p:txBody>
          <a:bodyPr/>
          <a:lstStyle/>
          <a:p>
            <a:r>
              <a:rPr lang="en-US" b="1" dirty="0"/>
              <a:t>Earlier designs:</a:t>
            </a:r>
          </a:p>
          <a:p>
            <a:endParaRPr lang="en-US" dirty="0"/>
          </a:p>
        </p:txBody>
      </p:sp>
      <p:sp>
        <p:nvSpPr>
          <p:cNvPr id="4" name="Text Placeholder 3"/>
          <p:cNvSpPr>
            <a:spLocks noGrp="1"/>
          </p:cNvSpPr>
          <p:nvPr>
            <p:ph type="body" idx="2"/>
          </p:nvPr>
        </p:nvSpPr>
        <p:spPr/>
        <p:txBody>
          <a:bodyPr/>
          <a:lstStyle/>
          <a:p>
            <a:pPr marL="160020" indent="0">
              <a:buNone/>
            </a:pPr>
            <a:r>
              <a:rPr lang="en-US" dirty="0" smtClean="0"/>
              <a:t>Pros:</a:t>
            </a:r>
          </a:p>
          <a:p>
            <a:pPr marL="388620" indent="-228600">
              <a:buFont typeface="+mj-lt"/>
              <a:buAutoNum type="arabicPeriod"/>
            </a:pPr>
            <a:r>
              <a:rPr lang="en-US" sz="1000" dirty="0" smtClean="0">
                <a:latin typeface="Times New Roman" panose="02020603050405020304" pitchFamily="18" charset="0"/>
                <a:cs typeface="Times New Roman" panose="02020603050405020304" pitchFamily="18" charset="0"/>
              </a:rPr>
              <a:t>The </a:t>
            </a:r>
            <a:r>
              <a:rPr lang="en-US" sz="1000" dirty="0">
                <a:latin typeface="Times New Roman" panose="02020603050405020304" pitchFamily="18" charset="0"/>
                <a:cs typeface="Times New Roman" panose="02020603050405020304" pitchFamily="18" charset="0"/>
              </a:rPr>
              <a:t>frame is very light.</a:t>
            </a:r>
          </a:p>
          <a:p>
            <a:pPr marL="388620" indent="-228600">
              <a:buFont typeface="+mj-lt"/>
              <a:buAutoNum type="arabicPeriod"/>
            </a:pPr>
            <a:r>
              <a:rPr lang="en-US" sz="1000" dirty="0" smtClean="0">
                <a:latin typeface="Times New Roman" panose="02020603050405020304" pitchFamily="18" charset="0"/>
                <a:cs typeface="Times New Roman" panose="02020603050405020304" pitchFamily="18" charset="0"/>
              </a:rPr>
              <a:t>The </a:t>
            </a:r>
            <a:r>
              <a:rPr lang="en-US" sz="1000" dirty="0">
                <a:latin typeface="Times New Roman" panose="02020603050405020304" pitchFamily="18" charset="0"/>
                <a:cs typeface="Times New Roman" panose="02020603050405020304" pitchFamily="18" charset="0"/>
              </a:rPr>
              <a:t>pontoons are also very light.</a:t>
            </a:r>
          </a:p>
          <a:p>
            <a:pPr marL="388620" indent="-228600">
              <a:buFont typeface="+mj-lt"/>
              <a:buAutoNum type="arabicPeriod"/>
            </a:pPr>
            <a:r>
              <a:rPr lang="en-US" sz="1000" dirty="0" smtClean="0">
                <a:latin typeface="Times New Roman" panose="02020603050405020304" pitchFamily="18" charset="0"/>
                <a:cs typeface="Times New Roman" panose="02020603050405020304" pitchFamily="18" charset="0"/>
              </a:rPr>
              <a:t>This </a:t>
            </a:r>
            <a:r>
              <a:rPr lang="en-US" sz="1000" dirty="0">
                <a:latin typeface="Times New Roman" panose="02020603050405020304" pitchFamily="18" charset="0"/>
                <a:cs typeface="Times New Roman" panose="02020603050405020304" pitchFamily="18" charset="0"/>
              </a:rPr>
              <a:t>is cost-efficient.</a:t>
            </a:r>
          </a:p>
          <a:p>
            <a:pPr marL="388620" indent="-228600">
              <a:buFont typeface="+mj-lt"/>
              <a:buAutoNum type="arabicPeriod"/>
            </a:pPr>
            <a:r>
              <a:rPr lang="en-US" sz="1000" dirty="0" smtClean="0">
                <a:latin typeface="Times New Roman" panose="02020603050405020304" pitchFamily="18" charset="0"/>
                <a:cs typeface="Times New Roman" panose="02020603050405020304" pitchFamily="18" charset="0"/>
              </a:rPr>
              <a:t>The </a:t>
            </a:r>
            <a:r>
              <a:rPr lang="en-US" sz="1000" dirty="0">
                <a:latin typeface="Times New Roman" panose="02020603050405020304" pitchFamily="18" charset="0"/>
                <a:cs typeface="Times New Roman" panose="02020603050405020304" pitchFamily="18" charset="0"/>
              </a:rPr>
              <a:t>parts can be re-assembled for storage.</a:t>
            </a:r>
          </a:p>
          <a:p>
            <a:pPr marL="388620" indent="-228600">
              <a:buFont typeface="+mj-lt"/>
              <a:buAutoNum type="arabicPeriod"/>
            </a:pPr>
            <a:r>
              <a:rPr lang="en-US" sz="1000" dirty="0" smtClean="0">
                <a:latin typeface="Times New Roman" panose="02020603050405020304" pitchFamily="18" charset="0"/>
                <a:cs typeface="Times New Roman" panose="02020603050405020304" pitchFamily="18" charset="0"/>
              </a:rPr>
              <a:t>Malleable </a:t>
            </a:r>
            <a:r>
              <a:rPr lang="en-US" sz="1000" dirty="0">
                <a:latin typeface="Times New Roman" panose="02020603050405020304" pitchFamily="18" charset="0"/>
                <a:cs typeface="Times New Roman" panose="02020603050405020304" pitchFamily="18" charset="0"/>
              </a:rPr>
              <a:t>parts</a:t>
            </a:r>
            <a:r>
              <a:rPr lang="en-US" sz="1000" dirty="0" smtClean="0">
                <a:latin typeface="Times New Roman" panose="02020603050405020304" pitchFamily="18" charset="0"/>
                <a:cs typeface="Times New Roman" panose="02020603050405020304" pitchFamily="18" charset="0"/>
              </a:rPr>
              <a:t>.</a:t>
            </a:r>
          </a:p>
          <a:p>
            <a:pPr marL="160020" indent="0">
              <a:buNone/>
            </a:pPr>
            <a:r>
              <a:rPr lang="en-US" dirty="0" smtClean="0"/>
              <a:t>Cons:</a:t>
            </a:r>
          </a:p>
          <a:p>
            <a:pPr marL="502920" indent="-342900">
              <a:buFont typeface="+mj-lt"/>
              <a:buAutoNum type="arabicPeriod"/>
            </a:pPr>
            <a:r>
              <a:rPr lang="en-US" sz="1000" dirty="0">
                <a:latin typeface="Times New Roman" panose="02020603050405020304" pitchFamily="18" charset="0"/>
                <a:cs typeface="Times New Roman" panose="02020603050405020304" pitchFamily="18" charset="0"/>
              </a:rPr>
              <a:t>Lack of </a:t>
            </a:r>
            <a:r>
              <a:rPr lang="en-US" sz="1000" dirty="0" smtClean="0">
                <a:latin typeface="Times New Roman" panose="02020603050405020304" pitchFamily="18" charset="0"/>
                <a:cs typeface="Times New Roman" panose="02020603050405020304" pitchFamily="18" charset="0"/>
              </a:rPr>
              <a:t>storage</a:t>
            </a:r>
          </a:p>
          <a:p>
            <a:pPr marL="502920" indent="-342900">
              <a:buFont typeface="+mj-lt"/>
              <a:buAutoNum type="arabicPeriod"/>
            </a:pPr>
            <a:r>
              <a:rPr lang="en-US" sz="1000" dirty="0">
                <a:latin typeface="Times New Roman" panose="02020603050405020304" pitchFamily="18" charset="0"/>
                <a:cs typeface="Times New Roman" panose="02020603050405020304" pitchFamily="18" charset="0"/>
              </a:rPr>
              <a:t>Shallow ends collection</a:t>
            </a:r>
          </a:p>
          <a:p>
            <a:pPr marL="160020" indent="0">
              <a:buNone/>
            </a:pPr>
            <a:endParaRPr lang="en-US" dirty="0"/>
          </a:p>
        </p:txBody>
      </p:sp>
      <p:pic>
        <p:nvPicPr>
          <p:cNvPr id="5" name="image108.png"/>
          <p:cNvPicPr/>
          <p:nvPr/>
        </p:nvPicPr>
        <p:blipFill>
          <a:blip r:embed="rId2"/>
          <a:srcRect/>
          <a:stretch>
            <a:fillRect/>
          </a:stretch>
        </p:blipFill>
        <p:spPr>
          <a:xfrm>
            <a:off x="638975" y="1568800"/>
            <a:ext cx="1068018" cy="1506932"/>
          </a:xfrm>
          <a:prstGeom prst="rect">
            <a:avLst/>
          </a:prstGeom>
          <a:ln/>
          <a:effectLst>
            <a:outerShdw blurRad="50800" dist="50800" dir="5400000" algn="ctr" rotWithShape="0">
              <a:schemeClr val="bg2"/>
            </a:outerShdw>
            <a:softEdge rad="0"/>
          </a:effectLst>
        </p:spPr>
      </p:pic>
      <p:pic>
        <p:nvPicPr>
          <p:cNvPr id="6" name="image107.png"/>
          <p:cNvPicPr/>
          <p:nvPr/>
        </p:nvPicPr>
        <p:blipFill>
          <a:blip r:embed="rId3"/>
          <a:srcRect/>
          <a:stretch>
            <a:fillRect/>
          </a:stretch>
        </p:blipFill>
        <p:spPr>
          <a:xfrm rot="10800000">
            <a:off x="1796376" y="1587397"/>
            <a:ext cx="1152221" cy="1506932"/>
          </a:xfrm>
          <a:prstGeom prst="rect">
            <a:avLst/>
          </a:prstGeom>
          <a:ln/>
          <a:effectLst>
            <a:outerShdw blurRad="50800" dist="50800" dir="5400000" algn="ctr" rotWithShape="0">
              <a:schemeClr val="tx1">
                <a:alpha val="63000"/>
              </a:schemeClr>
            </a:outerShdw>
          </a:effectLst>
        </p:spPr>
      </p:pic>
      <p:pic>
        <p:nvPicPr>
          <p:cNvPr id="7" name="image112.jpg"/>
          <p:cNvPicPr/>
          <p:nvPr/>
        </p:nvPicPr>
        <p:blipFill>
          <a:blip r:embed="rId4"/>
          <a:srcRect/>
          <a:stretch>
            <a:fillRect/>
          </a:stretch>
        </p:blipFill>
        <p:spPr>
          <a:xfrm rot="5400000">
            <a:off x="392695" y="3434961"/>
            <a:ext cx="1560578" cy="1068018"/>
          </a:xfrm>
          <a:prstGeom prst="rect">
            <a:avLst/>
          </a:prstGeom>
          <a:ln/>
          <a:effectLst>
            <a:reflection stA="55000" endPos="3000" dist="50800" dir="5400000" sy="-100000" algn="bl" rotWithShape="0"/>
          </a:effectLst>
        </p:spPr>
      </p:pic>
      <p:pic>
        <p:nvPicPr>
          <p:cNvPr id="8" name="image115.jpg"/>
          <p:cNvPicPr/>
          <p:nvPr/>
        </p:nvPicPr>
        <p:blipFill>
          <a:blip r:embed="rId5"/>
          <a:srcRect/>
          <a:stretch>
            <a:fillRect/>
          </a:stretch>
        </p:blipFill>
        <p:spPr>
          <a:xfrm>
            <a:off x="1778125" y="3188681"/>
            <a:ext cx="1188721" cy="1560578"/>
          </a:xfrm>
          <a:prstGeom prst="rect">
            <a:avLst/>
          </a:prstGeom>
          <a:ln/>
        </p:spPr>
      </p:pic>
    </p:spTree>
    <p:extLst>
      <p:ext uri="{BB962C8B-B14F-4D97-AF65-F5344CB8AC3E}">
        <p14:creationId xmlns:p14="http://schemas.microsoft.com/office/powerpoint/2010/main" val="220650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632460"/>
          </a:xfrm>
        </p:spPr>
        <p:txBody>
          <a:bodyPr/>
          <a:lstStyle/>
          <a:p>
            <a:r>
              <a:rPr lang="en-US" dirty="0" smtClean="0"/>
              <a:t>Final design</a:t>
            </a:r>
            <a:endParaRPr lang="en-US" dirty="0"/>
          </a:p>
        </p:txBody>
      </p:sp>
      <p:sp>
        <p:nvSpPr>
          <p:cNvPr id="3" name="Text Placeholder 2"/>
          <p:cNvSpPr>
            <a:spLocks noGrp="1"/>
          </p:cNvSpPr>
          <p:nvPr>
            <p:ph type="body" idx="1"/>
          </p:nvPr>
        </p:nvSpPr>
        <p:spPr>
          <a:xfrm>
            <a:off x="508001" y="1089660"/>
            <a:ext cx="6447501" cy="2910580"/>
          </a:xfrm>
        </p:spPr>
        <p:txBody>
          <a:bodyPr/>
          <a:lstStyle/>
          <a:p>
            <a:r>
              <a:rPr lang="en-US" dirty="0" smtClean="0"/>
              <a:t>The 2-D drawings for the final design are as following</a:t>
            </a:r>
          </a:p>
          <a:p>
            <a:pPr marL="16002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181063" y="1637489"/>
            <a:ext cx="1447874" cy="17844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152735" y="2164566"/>
            <a:ext cx="1543129" cy="7302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782459" y="1649554"/>
            <a:ext cx="850944" cy="1790792"/>
          </a:xfrm>
          <a:prstGeom prst="rect">
            <a:avLst/>
          </a:prstGeom>
        </p:spPr>
      </p:pic>
    </p:spTree>
    <p:extLst>
      <p:ext uri="{BB962C8B-B14F-4D97-AF65-F5344CB8AC3E}">
        <p14:creationId xmlns:p14="http://schemas.microsoft.com/office/powerpoint/2010/main" val="278994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705917"/>
          </a:xfrm>
        </p:spPr>
        <p:txBody>
          <a:bodyPr/>
          <a:lstStyle/>
          <a:p>
            <a:r>
              <a:rPr lang="en-US" b="1" dirty="0"/>
              <a:t>Implementation of Task </a:t>
            </a:r>
            <a:r>
              <a:rPr lang="en-US" b="1" dirty="0" smtClean="0"/>
              <a:t>3</a:t>
            </a:r>
            <a:br>
              <a:rPr lang="en-US" b="1" dirty="0" smtClean="0"/>
            </a:br>
            <a:r>
              <a:rPr lang="en-US" b="1" dirty="0" smtClean="0"/>
              <a:t>.</a:t>
            </a:r>
            <a:endParaRPr lang="en-US" dirty="0"/>
          </a:p>
        </p:txBody>
      </p:sp>
      <p:sp>
        <p:nvSpPr>
          <p:cNvPr id="3" name="Text Placeholder 2"/>
          <p:cNvSpPr>
            <a:spLocks noGrp="1"/>
          </p:cNvSpPr>
          <p:nvPr>
            <p:ph type="body" idx="1"/>
          </p:nvPr>
        </p:nvSpPr>
        <p:spPr>
          <a:xfrm>
            <a:off x="508001" y="1071802"/>
            <a:ext cx="6447501" cy="2910580"/>
          </a:xfrm>
        </p:spPr>
        <p:txBody>
          <a:bodyPr/>
          <a:lstStyle/>
          <a:p>
            <a:r>
              <a:rPr lang="en-US" dirty="0" smtClean="0"/>
              <a:t>Weight Calculations:</a:t>
            </a:r>
          </a:p>
          <a:p>
            <a:pPr marL="16002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590" y="1726512"/>
            <a:ext cx="1291294" cy="115567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934315982"/>
              </p:ext>
            </p:extLst>
          </p:nvPr>
        </p:nvGraphicFramePr>
        <p:xfrm>
          <a:off x="704697" y="1726512"/>
          <a:ext cx="1350874" cy="2487775"/>
        </p:xfrm>
        <a:graphic>
          <a:graphicData uri="http://schemas.openxmlformats.org/drawingml/2006/table">
            <a:tbl>
              <a:tblPr firstRow="1" bandRow="1">
                <a:tableStyleId>{5C22544A-7EE6-4342-B048-85BDC9FD1C3A}</a:tableStyleId>
              </a:tblPr>
              <a:tblGrid>
                <a:gridCol w="675437"/>
                <a:gridCol w="675437"/>
              </a:tblGrid>
              <a:tr h="336764">
                <a:tc>
                  <a:txBody>
                    <a:bodyPr/>
                    <a:lstStyle/>
                    <a:p>
                      <a:r>
                        <a:rPr lang="en-US" sz="900" dirty="0" smtClean="0"/>
                        <a:t>Half Cylinder</a:t>
                      </a:r>
                      <a:endParaRPr lang="en-US" sz="900" dirty="0"/>
                    </a:p>
                  </a:txBody>
                  <a:tcPr/>
                </a:tc>
                <a:tc>
                  <a:txBody>
                    <a:bodyPr/>
                    <a:lstStyle/>
                    <a:p>
                      <a:endParaRPr lang="en-US" dirty="0"/>
                    </a:p>
                  </a:txBody>
                  <a:tcPr/>
                </a:tc>
              </a:tr>
              <a:tr h="292664">
                <a:tc>
                  <a:txBody>
                    <a:bodyPr/>
                    <a:lstStyle/>
                    <a:p>
                      <a:r>
                        <a:rPr lang="en-US" sz="1000" dirty="0" smtClean="0"/>
                        <a:t>radius</a:t>
                      </a:r>
                      <a:endParaRPr lang="en-US" sz="1000" dirty="0"/>
                    </a:p>
                  </a:txBody>
                  <a:tcPr/>
                </a:tc>
                <a:tc>
                  <a:txBody>
                    <a:bodyPr/>
                    <a:lstStyle/>
                    <a:p>
                      <a:r>
                        <a:rPr lang="en-US" sz="900" dirty="0" smtClean="0"/>
                        <a:t>0.1060</a:t>
                      </a:r>
                      <a:endParaRPr lang="en-US" sz="900" dirty="0"/>
                    </a:p>
                  </a:txBody>
                  <a:tcPr/>
                </a:tc>
              </a:tr>
              <a:tr h="292664">
                <a:tc>
                  <a:txBody>
                    <a:bodyPr/>
                    <a:lstStyle/>
                    <a:p>
                      <a:r>
                        <a:rPr lang="en-US" sz="1000" dirty="0" smtClean="0"/>
                        <a:t>Density</a:t>
                      </a:r>
                      <a:endParaRPr lang="en-US" sz="1000" dirty="0"/>
                    </a:p>
                  </a:txBody>
                  <a:tcPr/>
                </a:tc>
                <a:tc>
                  <a:txBody>
                    <a:bodyPr/>
                    <a:lstStyle/>
                    <a:p>
                      <a:r>
                        <a:rPr lang="en-US" sz="1000" dirty="0" smtClean="0"/>
                        <a:t>21 kg/m^3</a:t>
                      </a:r>
                    </a:p>
                  </a:txBody>
                  <a:tcPr/>
                </a:tc>
              </a:tr>
              <a:tr h="292664">
                <a:tc>
                  <a:txBody>
                    <a:bodyPr/>
                    <a:lstStyle/>
                    <a:p>
                      <a:r>
                        <a:rPr lang="en-US" sz="1000" dirty="0" smtClean="0"/>
                        <a:t>Height</a:t>
                      </a:r>
                      <a:endParaRPr lang="en-US" sz="1000" dirty="0"/>
                    </a:p>
                  </a:txBody>
                  <a:tcPr/>
                </a:tc>
                <a:tc>
                  <a:txBody>
                    <a:bodyPr/>
                    <a:lstStyle/>
                    <a:p>
                      <a:r>
                        <a:rPr lang="en-US" sz="900" dirty="0" smtClean="0"/>
                        <a:t>0.7154</a:t>
                      </a:r>
                      <a:r>
                        <a:rPr lang="en-US" sz="900" baseline="0" dirty="0" smtClean="0"/>
                        <a:t> m</a:t>
                      </a:r>
                      <a:endParaRPr lang="en-US" sz="900" dirty="0"/>
                    </a:p>
                  </a:txBody>
                  <a:tcPr/>
                </a:tc>
              </a:tr>
              <a:tr h="292664">
                <a:tc>
                  <a:txBody>
                    <a:bodyPr/>
                    <a:lstStyle/>
                    <a:p>
                      <a:r>
                        <a:rPr lang="en-US" sz="1000" dirty="0" smtClean="0"/>
                        <a:t>Volume</a:t>
                      </a:r>
                      <a:endParaRPr lang="en-US" sz="1000" dirty="0"/>
                    </a:p>
                  </a:txBody>
                  <a:tcPr/>
                </a:tc>
                <a:tc>
                  <a:txBody>
                    <a:bodyPr/>
                    <a:lstStyle/>
                    <a:p>
                      <a:r>
                        <a:rPr lang="en-US" sz="900" dirty="0" smtClean="0"/>
                        <a:t>0.011</a:t>
                      </a:r>
                      <a:r>
                        <a:rPr lang="en-US" sz="900" baseline="0" dirty="0" smtClean="0"/>
                        <a:t> m^3</a:t>
                      </a:r>
                      <a:endParaRPr lang="en-US" sz="900" dirty="0"/>
                    </a:p>
                  </a:txBody>
                  <a:tcPr/>
                </a:tc>
              </a:tr>
              <a:tr h="292664">
                <a:tc>
                  <a:txBody>
                    <a:bodyPr/>
                    <a:lstStyle/>
                    <a:p>
                      <a:r>
                        <a:rPr lang="en-US" sz="1000" dirty="0" smtClean="0"/>
                        <a:t>Mass</a:t>
                      </a:r>
                      <a:endParaRPr lang="en-US" sz="1000" dirty="0"/>
                    </a:p>
                  </a:txBody>
                  <a:tcPr/>
                </a:tc>
                <a:tc>
                  <a:txBody>
                    <a:bodyPr/>
                    <a:lstStyle/>
                    <a:p>
                      <a:r>
                        <a:rPr lang="en-US" sz="900" dirty="0" smtClean="0"/>
                        <a:t>.24213 kg</a:t>
                      </a:r>
                      <a:endParaRPr lang="en-US" sz="900" dirty="0"/>
                    </a:p>
                  </a:txBody>
                  <a:tcPr/>
                </a:tc>
              </a:tr>
              <a:tr h="408927">
                <a:tc>
                  <a:txBody>
                    <a:bodyPr/>
                    <a:lstStyle/>
                    <a:p>
                      <a:r>
                        <a:rPr lang="en-US" sz="1000" dirty="0" smtClean="0"/>
                        <a:t>Mass * 2</a:t>
                      </a:r>
                      <a:endParaRPr lang="en-US" sz="1000" dirty="0"/>
                    </a:p>
                  </a:txBody>
                  <a:tcPr/>
                </a:tc>
                <a:tc>
                  <a:txBody>
                    <a:bodyPr/>
                    <a:lstStyle/>
                    <a:p>
                      <a:r>
                        <a:rPr lang="en-US" sz="1000" dirty="0" smtClean="0"/>
                        <a:t>.48426 kg</a:t>
                      </a:r>
                      <a:endParaRPr lang="en-US" sz="1000" dirty="0"/>
                    </a:p>
                  </a:txBody>
                  <a:tcPr/>
                </a:tc>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145545" y="2985905"/>
            <a:ext cx="1235381" cy="1291296"/>
          </a:xfrm>
          <a:prstGeom prst="rect">
            <a:avLst/>
          </a:prstGeom>
        </p:spPr>
      </p:pic>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172321549"/>
                  </p:ext>
                </p:extLst>
              </p:nvPr>
            </p:nvGraphicFramePr>
            <p:xfrm>
              <a:off x="3463117" y="1711756"/>
              <a:ext cx="1306394" cy="1331945"/>
            </p:xfrm>
            <a:graphic>
              <a:graphicData uri="http://schemas.openxmlformats.org/drawingml/2006/table">
                <a:tbl>
                  <a:tblPr firstRow="1" bandRow="1">
                    <a:tableStyleId>{5C22544A-7EE6-4342-B048-85BDC9FD1C3A}</a:tableStyleId>
                  </a:tblPr>
                  <a:tblGrid>
                    <a:gridCol w="653197"/>
                    <a:gridCol w="653197"/>
                  </a:tblGrid>
                  <a:tr h="379450">
                    <a:tc>
                      <a:txBody>
                        <a:bodyPr/>
                        <a:lstStyle/>
                        <a:p>
                          <a:r>
                            <a:rPr lang="en-US" sz="900" dirty="0" smtClean="0"/>
                            <a:t>Half Cone</a:t>
                          </a:r>
                          <a:endParaRPr lang="en-US" sz="900" dirty="0"/>
                        </a:p>
                      </a:txBody>
                      <a:tcPr/>
                    </a:tc>
                    <a:tc>
                      <a:txBody>
                        <a:bodyPr/>
                        <a:lstStyle/>
                        <a:p>
                          <a:endParaRPr lang="en-US" dirty="0"/>
                        </a:p>
                      </a:txBody>
                      <a:tcPr/>
                    </a:tc>
                  </a:tr>
                  <a:tr h="272523">
                    <a:tc>
                      <a:txBody>
                        <a:bodyPr/>
                        <a:lstStyle/>
                        <a:p>
                          <a:r>
                            <a:rPr lang="en-US" sz="1000" dirty="0" smtClean="0"/>
                            <a:t>radius</a:t>
                          </a:r>
                          <a:endParaRPr lang="en-US" sz="1000" dirty="0"/>
                        </a:p>
                      </a:txBody>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0.101</m:t>
                                </m:r>
                                <m:r>
                                  <a:rPr lang="en-US" sz="1000" i="1" dirty="0" smtClean="0">
                                    <a:latin typeface="Cambria Math" panose="02040503050406030204" pitchFamily="18" charset="0"/>
                                  </a:rPr>
                                  <m:t>𝑚</m:t>
                                </m:r>
                              </m:oMath>
                            </m:oMathPara>
                          </a14:m>
                          <a:endParaRPr lang="en-US" sz="1000" dirty="0"/>
                        </a:p>
                      </a:txBody>
                      <a:tcPr/>
                    </a:tc>
                  </a:tr>
                  <a:tr h="272523">
                    <a:tc>
                      <a:txBody>
                        <a:bodyPr/>
                        <a:lstStyle/>
                        <a:p>
                          <a:r>
                            <a:rPr lang="en-US" sz="1000" dirty="0" smtClean="0"/>
                            <a:t>Height</a:t>
                          </a:r>
                          <a:endParaRPr lang="en-US" sz="1000" dirty="0"/>
                        </a:p>
                      </a:txBody>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0.203</m:t>
                                </m:r>
                                <m:r>
                                  <a:rPr lang="en-US" sz="1000" i="1" dirty="0" smtClean="0">
                                    <a:latin typeface="Cambria Math" panose="02040503050406030204" pitchFamily="18" charset="0"/>
                                  </a:rPr>
                                  <m:t>𝑚</m:t>
                                </m:r>
                              </m:oMath>
                            </m:oMathPara>
                          </a14:m>
                          <a:endParaRPr lang="en-US" sz="1000" dirty="0"/>
                        </a:p>
                      </a:txBody>
                      <a:tcPr/>
                    </a:tc>
                  </a:tr>
                  <a:tr h="407449">
                    <a:tc>
                      <a:txBody>
                        <a:bodyPr/>
                        <a:lstStyle/>
                        <a:p>
                          <a:r>
                            <a:rPr lang="en-US" sz="1000" dirty="0" smtClean="0"/>
                            <a:t>Volume</a:t>
                          </a:r>
                          <a:endParaRPr lang="en-US" sz="1000" dirty="0"/>
                        </a:p>
                      </a:txBody>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1.083 ∗ </m:t>
                                </m:r>
                                <m:sSup>
                                  <m:sSupPr>
                                    <m:ctrlPr>
                                      <a:rPr lang="en-US" sz="1000" i="1" dirty="0" smtClean="0">
                                        <a:latin typeface="Cambria Math" panose="02040503050406030204" pitchFamily="18" charset="0"/>
                                      </a:rPr>
                                    </m:ctrlPr>
                                  </m:sSupPr>
                                  <m:e>
                                    <m:r>
                                      <a:rPr lang="en-US" sz="1000" i="1" dirty="0" smtClean="0">
                                        <a:latin typeface="Cambria Math" panose="02040503050406030204" pitchFamily="18" charset="0"/>
                                      </a:rPr>
                                      <m:t>10</m:t>
                                    </m:r>
                                  </m:e>
                                  <m:sup>
                                    <m:r>
                                      <a:rPr lang="en-US" sz="1000" i="1" dirty="0" smtClean="0">
                                        <a:latin typeface="Cambria Math" panose="02040503050406030204" pitchFamily="18" charset="0"/>
                                      </a:rPr>
                                      <m:t>−3</m:t>
                                    </m:r>
                                  </m:sup>
                                </m:sSup>
                                <m:r>
                                  <a:rPr lang="en-US" sz="1000" i="1" dirty="0" smtClean="0">
                                    <a:latin typeface="Cambria Math" panose="02040503050406030204" pitchFamily="18" charset="0"/>
                                  </a:rPr>
                                  <m:t> </m:t>
                                </m:r>
                                <m:sSup>
                                  <m:sSupPr>
                                    <m:ctrlPr>
                                      <a:rPr lang="en-US" sz="1000" i="1" dirty="0" smtClean="0">
                                        <a:latin typeface="Cambria Math" panose="02040503050406030204" pitchFamily="18" charset="0"/>
                                      </a:rPr>
                                    </m:ctrlPr>
                                  </m:sSupPr>
                                  <m:e>
                                    <m:r>
                                      <a:rPr lang="en-US" sz="1000" i="1" dirty="0" smtClean="0">
                                        <a:latin typeface="Cambria Math" panose="02040503050406030204" pitchFamily="18" charset="0"/>
                                      </a:rPr>
                                      <m:t>𝑚</m:t>
                                    </m:r>
                                  </m:e>
                                  <m:sup>
                                    <m:r>
                                      <a:rPr lang="en-US" sz="1000" i="1" dirty="0" smtClean="0">
                                        <a:latin typeface="Cambria Math" panose="02040503050406030204" pitchFamily="18" charset="0"/>
                                      </a:rPr>
                                      <m:t>3</m:t>
                                    </m:r>
                                  </m:sup>
                                </m:sSup>
                              </m:oMath>
                            </m:oMathPara>
                          </a14:m>
                          <a:endParaRPr lang="en-US" sz="1000"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172321549"/>
                  </p:ext>
                </p:extLst>
              </p:nvPr>
            </p:nvGraphicFramePr>
            <p:xfrm>
              <a:off x="3463117" y="1711756"/>
              <a:ext cx="1306394" cy="1331945"/>
            </p:xfrm>
            <a:graphic>
              <a:graphicData uri="http://schemas.openxmlformats.org/drawingml/2006/table">
                <a:tbl>
                  <a:tblPr firstRow="1" bandRow="1">
                    <a:tableStyleId>{5C22544A-7EE6-4342-B048-85BDC9FD1C3A}</a:tableStyleId>
                  </a:tblPr>
                  <a:tblGrid>
                    <a:gridCol w="653197"/>
                    <a:gridCol w="653197"/>
                  </a:tblGrid>
                  <a:tr h="379450">
                    <a:tc>
                      <a:txBody>
                        <a:bodyPr/>
                        <a:lstStyle/>
                        <a:p>
                          <a:r>
                            <a:rPr lang="en-US" sz="900" dirty="0" smtClean="0"/>
                            <a:t>Half Cone</a:t>
                          </a:r>
                          <a:endParaRPr lang="en-US" sz="900" dirty="0"/>
                        </a:p>
                      </a:txBody>
                      <a:tcPr/>
                    </a:tc>
                    <a:tc>
                      <a:txBody>
                        <a:bodyPr/>
                        <a:lstStyle/>
                        <a:p>
                          <a:endParaRPr lang="en-US" dirty="0"/>
                        </a:p>
                      </a:txBody>
                      <a:tcPr/>
                    </a:tc>
                  </a:tr>
                  <a:tr h="272523">
                    <a:tc>
                      <a:txBody>
                        <a:bodyPr/>
                        <a:lstStyle/>
                        <a:p>
                          <a:r>
                            <a:rPr lang="en-US" sz="1000" dirty="0" smtClean="0"/>
                            <a:t>radius</a:t>
                          </a:r>
                          <a:endParaRPr lang="en-US" sz="1000" dirty="0"/>
                        </a:p>
                      </a:txBody>
                      <a:tcPr/>
                    </a:tc>
                    <a:tc>
                      <a:txBody>
                        <a:bodyPr/>
                        <a:lstStyle/>
                        <a:p>
                          <a:endParaRPr lang="en-US"/>
                        </a:p>
                      </a:txBody>
                      <a:tcPr>
                        <a:blipFill rotWithShape="0">
                          <a:blip r:embed="rId5"/>
                          <a:stretch>
                            <a:fillRect l="-101869" t="-142222" r="-3738" b="-253333"/>
                          </a:stretch>
                        </a:blipFill>
                      </a:tcPr>
                    </a:tc>
                  </a:tr>
                  <a:tr h="272523">
                    <a:tc>
                      <a:txBody>
                        <a:bodyPr/>
                        <a:lstStyle/>
                        <a:p>
                          <a:r>
                            <a:rPr lang="en-US" sz="1000" dirty="0" smtClean="0"/>
                            <a:t>Height</a:t>
                          </a:r>
                          <a:endParaRPr lang="en-US" sz="1000" dirty="0"/>
                        </a:p>
                      </a:txBody>
                      <a:tcPr/>
                    </a:tc>
                    <a:tc>
                      <a:txBody>
                        <a:bodyPr/>
                        <a:lstStyle/>
                        <a:p>
                          <a:endParaRPr lang="en-US"/>
                        </a:p>
                      </a:txBody>
                      <a:tcPr>
                        <a:blipFill rotWithShape="0">
                          <a:blip r:embed="rId5"/>
                          <a:stretch>
                            <a:fillRect l="-101869" t="-242222" r="-3738" b="-153333"/>
                          </a:stretch>
                        </a:blipFill>
                      </a:tcPr>
                    </a:tc>
                  </a:tr>
                  <a:tr h="407449">
                    <a:tc>
                      <a:txBody>
                        <a:bodyPr/>
                        <a:lstStyle/>
                        <a:p>
                          <a:r>
                            <a:rPr lang="en-US" sz="1000" dirty="0" smtClean="0"/>
                            <a:t>Volume</a:t>
                          </a:r>
                          <a:endParaRPr lang="en-US" sz="1000" dirty="0"/>
                        </a:p>
                      </a:txBody>
                      <a:tcPr/>
                    </a:tc>
                    <a:tc>
                      <a:txBody>
                        <a:bodyPr/>
                        <a:lstStyle/>
                        <a:p>
                          <a:endParaRPr lang="en-US"/>
                        </a:p>
                      </a:txBody>
                      <a:tcPr>
                        <a:blipFill rotWithShape="0">
                          <a:blip r:embed="rId5"/>
                          <a:stretch>
                            <a:fillRect l="-101869" t="-229851" r="-3738" b="-298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880182091"/>
                  </p:ext>
                </p:extLst>
              </p:nvPr>
            </p:nvGraphicFramePr>
            <p:xfrm>
              <a:off x="4981651" y="1704968"/>
              <a:ext cx="1287474" cy="2617788"/>
            </p:xfrm>
            <a:graphic>
              <a:graphicData uri="http://schemas.openxmlformats.org/drawingml/2006/table">
                <a:tbl>
                  <a:tblPr firstRow="1" bandRow="1">
                    <a:tableStyleId>{5C22544A-7EE6-4342-B048-85BDC9FD1C3A}</a:tableStyleId>
                  </a:tblPr>
                  <a:tblGrid>
                    <a:gridCol w="643737"/>
                    <a:gridCol w="643737"/>
                  </a:tblGrid>
                  <a:tr h="502074">
                    <a:tc>
                      <a:txBody>
                        <a:bodyPr/>
                        <a:lstStyle/>
                        <a:p>
                          <a:r>
                            <a:rPr lang="en-US" sz="1000" dirty="0" smtClean="0"/>
                            <a:t>Tri-</a:t>
                          </a:r>
                          <a:r>
                            <a:rPr lang="en-US" sz="1000" dirty="0" err="1" smtClean="0"/>
                            <a:t>angluar</a:t>
                          </a:r>
                          <a:r>
                            <a:rPr lang="en-US" sz="1000" dirty="0" smtClean="0"/>
                            <a:t> piece</a:t>
                          </a:r>
                          <a:endParaRPr lang="en-US" sz="1000" dirty="0"/>
                        </a:p>
                      </a:txBody>
                      <a:tcPr/>
                    </a:tc>
                    <a:tc>
                      <a:txBody>
                        <a:bodyPr/>
                        <a:lstStyle/>
                        <a:p>
                          <a:endParaRPr lang="en-US"/>
                        </a:p>
                      </a:txBody>
                      <a:tcPr/>
                    </a:tc>
                  </a:tr>
                  <a:tr h="188277">
                    <a:tc>
                      <a:txBody>
                        <a:bodyPr/>
                        <a:lstStyle/>
                        <a:p>
                          <a:r>
                            <a:rPr lang="en-US" sz="1000" dirty="0" smtClean="0"/>
                            <a:t>Length</a:t>
                          </a:r>
                          <a:endParaRPr lang="en-US" sz="1000" dirty="0"/>
                        </a:p>
                      </a:txBody>
                      <a:tcPr/>
                    </a:tc>
                    <a:tc>
                      <a:txBody>
                        <a:bodyPr/>
                        <a:lstStyle/>
                        <a:p>
                          <a:r>
                            <a:rPr lang="en-US" sz="1000" dirty="0" smtClean="0"/>
                            <a:t>0.101 m</a:t>
                          </a:r>
                          <a:endParaRPr lang="en-US" sz="1000" dirty="0"/>
                        </a:p>
                      </a:txBody>
                      <a:tcPr/>
                    </a:tc>
                  </a:tr>
                  <a:tr h="188277">
                    <a:tc>
                      <a:txBody>
                        <a:bodyPr/>
                        <a:lstStyle/>
                        <a:p>
                          <a:r>
                            <a:rPr lang="en-US" sz="1000" dirty="0" smtClean="0"/>
                            <a:t>height</a:t>
                          </a:r>
                          <a:endParaRPr lang="en-US" sz="1000" dirty="0"/>
                        </a:p>
                      </a:txBody>
                      <a:tcPr/>
                    </a:tc>
                    <a:tc>
                      <a:txBody>
                        <a:bodyPr/>
                        <a:lstStyle/>
                        <a:p>
                          <a:r>
                            <a:rPr lang="en-US" sz="1000" dirty="0" smtClean="0"/>
                            <a:t>0.203</a:t>
                          </a:r>
                          <a:r>
                            <a:rPr lang="en-US" sz="1000" baseline="0" dirty="0" smtClean="0"/>
                            <a:t> m</a:t>
                          </a:r>
                          <a:endParaRPr lang="en-US" sz="1000" dirty="0"/>
                        </a:p>
                      </a:txBody>
                      <a:tcPr/>
                    </a:tc>
                  </a:tr>
                  <a:tr h="188277">
                    <a:tc>
                      <a:txBody>
                        <a:bodyPr/>
                        <a:lstStyle/>
                        <a:p>
                          <a:r>
                            <a:rPr lang="en-US" sz="1000" dirty="0" smtClean="0"/>
                            <a:t>Width</a:t>
                          </a:r>
                          <a:endParaRPr lang="en-US" sz="1000" dirty="0"/>
                        </a:p>
                      </a:txBody>
                      <a:tcPr/>
                    </a:tc>
                    <a:tc>
                      <a:txBody>
                        <a:bodyPr/>
                        <a:lstStyle/>
                        <a:p>
                          <a:r>
                            <a:rPr lang="en-US" sz="1000" dirty="0" smtClean="0"/>
                            <a:t>0.203 m</a:t>
                          </a:r>
                          <a:endParaRPr lang="en-US" sz="1000" dirty="0"/>
                        </a:p>
                      </a:txBody>
                      <a:tcPr/>
                    </a:tc>
                  </a:tr>
                  <a:tr h="293927">
                    <a:tc>
                      <a:txBody>
                        <a:bodyPr/>
                        <a:lstStyle/>
                        <a:p>
                          <a:r>
                            <a:rPr lang="en-US" sz="1000" dirty="0" smtClean="0"/>
                            <a:t>Volume</a:t>
                          </a:r>
                          <a:endParaRPr lang="en-US" sz="1000" dirty="0"/>
                        </a:p>
                      </a:txBody>
                      <a:tcPr/>
                    </a:tc>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3.16 ∗</m:t>
                                </m:r>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10</m:t>
                                    </m:r>
                                  </m:e>
                                  <m:sup>
                                    <m:r>
                                      <a:rPr lang="en-US" sz="1000" b="0" i="1" smtClean="0">
                                        <a:latin typeface="Cambria Math" panose="02040503050406030204" pitchFamily="18" charset="0"/>
                                      </a:rPr>
                                      <m:t>−3</m:t>
                                    </m:r>
                                  </m:sup>
                                </m:sSup>
                                <m:r>
                                  <a:rPr lang="en-US" sz="1000" b="0" i="0" smtClean="0">
                                    <a:latin typeface="Cambria Math" panose="02040503050406030204" pitchFamily="18" charset="0"/>
                                  </a:rPr>
                                  <m:t> </m:t>
                                </m:r>
                                <m:sSup>
                                  <m:sSupPr>
                                    <m:ctrlPr>
                                      <a:rPr lang="en-US" sz="1000" b="0" i="1" smtClean="0">
                                        <a:latin typeface="Cambria Math" panose="02040503050406030204" pitchFamily="18" charset="0"/>
                                      </a:rPr>
                                    </m:ctrlPr>
                                  </m:sSupPr>
                                  <m:e>
                                    <m:r>
                                      <m:rPr>
                                        <m:sty m:val="p"/>
                                      </m:rPr>
                                      <a:rPr lang="en-US" sz="1000" b="0" i="0" smtClean="0">
                                        <a:latin typeface="Cambria Math" panose="02040503050406030204" pitchFamily="18" charset="0"/>
                                      </a:rPr>
                                      <m:t>m</m:t>
                                    </m:r>
                                  </m:e>
                                  <m:sup>
                                    <m:r>
                                      <a:rPr lang="en-US" sz="1000" b="0" i="0" smtClean="0">
                                        <a:latin typeface="Cambria Math" panose="02040503050406030204" pitchFamily="18" charset="0"/>
                                      </a:rPr>
                                      <m:t>3</m:t>
                                    </m:r>
                                  </m:sup>
                                </m:sSup>
                              </m:oMath>
                            </m:oMathPara>
                          </a14:m>
                          <a:endParaRPr lang="en-US" sz="1000" b="0" dirty="0" smtClean="0"/>
                        </a:p>
                      </a:txBody>
                      <a:tcPr/>
                    </a:tc>
                  </a:tr>
                  <a:tr h="296540">
                    <a:tc>
                      <a:txBody>
                        <a:bodyPr/>
                        <a:lstStyle/>
                        <a:p>
                          <a:r>
                            <a:rPr lang="en-US" sz="1000" dirty="0" smtClean="0"/>
                            <a:t>Mass</a:t>
                          </a:r>
                          <a:endParaRPr lang="en-US" sz="1000" dirty="0"/>
                        </a:p>
                      </a:txBody>
                      <a:tcPr/>
                    </a:tc>
                    <a:tc>
                      <a:txBody>
                        <a:bodyPr/>
                        <a:lstStyle/>
                        <a:p>
                          <a:r>
                            <a:rPr lang="en-US" sz="1000" dirty="0" smtClean="0"/>
                            <a:t>0.06635 kg</a:t>
                          </a:r>
                          <a:endParaRPr lang="en-US" sz="1000" dirty="0"/>
                        </a:p>
                      </a:txBody>
                      <a:tcPr/>
                    </a:tc>
                  </a:tr>
                  <a:tr h="410594">
                    <a:tc>
                      <a:txBody>
                        <a:bodyPr/>
                        <a:lstStyle/>
                        <a:p>
                          <a:r>
                            <a:rPr lang="en-US" sz="1000" dirty="0" smtClean="0"/>
                            <a:t>Total mass * 2</a:t>
                          </a:r>
                          <a:endParaRPr lang="en-US" sz="1000" dirty="0"/>
                        </a:p>
                      </a:txBody>
                      <a:tcPr/>
                    </a:tc>
                    <a:tc>
                      <a:txBody>
                        <a:bodyPr/>
                        <a:lstStyle/>
                        <a:p>
                          <a:r>
                            <a:rPr lang="en-US" sz="1000" dirty="0" smtClean="0"/>
                            <a:t>0.1327 kg</a:t>
                          </a:r>
                          <a:endParaRPr lang="en-US" sz="1000"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880182091"/>
                  </p:ext>
                </p:extLst>
              </p:nvPr>
            </p:nvGraphicFramePr>
            <p:xfrm>
              <a:off x="4981651" y="1704968"/>
              <a:ext cx="1287474" cy="2617788"/>
            </p:xfrm>
            <a:graphic>
              <a:graphicData uri="http://schemas.openxmlformats.org/drawingml/2006/table">
                <a:tbl>
                  <a:tblPr firstRow="1" bandRow="1">
                    <a:tableStyleId>{5C22544A-7EE6-4342-B048-85BDC9FD1C3A}</a:tableStyleId>
                  </a:tblPr>
                  <a:tblGrid>
                    <a:gridCol w="643737"/>
                    <a:gridCol w="643737"/>
                  </a:tblGrid>
                  <a:tr h="548640">
                    <a:tc>
                      <a:txBody>
                        <a:bodyPr/>
                        <a:lstStyle/>
                        <a:p>
                          <a:r>
                            <a:rPr lang="en-US" sz="1000" dirty="0" smtClean="0"/>
                            <a:t>Tri-</a:t>
                          </a:r>
                          <a:r>
                            <a:rPr lang="en-US" sz="1000" dirty="0" err="1" smtClean="0"/>
                            <a:t>angluar</a:t>
                          </a:r>
                          <a:r>
                            <a:rPr lang="en-US" sz="1000" dirty="0" smtClean="0"/>
                            <a:t> piece</a:t>
                          </a:r>
                          <a:endParaRPr lang="en-US" sz="1000" dirty="0"/>
                        </a:p>
                      </a:txBody>
                      <a:tcPr/>
                    </a:tc>
                    <a:tc>
                      <a:txBody>
                        <a:bodyPr/>
                        <a:lstStyle/>
                        <a:p>
                          <a:endParaRPr lang="en-US"/>
                        </a:p>
                      </a:txBody>
                      <a:tcPr/>
                    </a:tc>
                  </a:tr>
                  <a:tr h="243840">
                    <a:tc>
                      <a:txBody>
                        <a:bodyPr/>
                        <a:lstStyle/>
                        <a:p>
                          <a:r>
                            <a:rPr lang="en-US" sz="1000" dirty="0" smtClean="0"/>
                            <a:t>Length</a:t>
                          </a:r>
                          <a:endParaRPr lang="en-US" sz="1000" dirty="0"/>
                        </a:p>
                      </a:txBody>
                      <a:tcPr/>
                    </a:tc>
                    <a:tc>
                      <a:txBody>
                        <a:bodyPr/>
                        <a:lstStyle/>
                        <a:p>
                          <a:r>
                            <a:rPr lang="en-US" sz="1000" dirty="0" smtClean="0"/>
                            <a:t>0.101 m</a:t>
                          </a:r>
                          <a:endParaRPr lang="en-US" sz="1000" dirty="0"/>
                        </a:p>
                      </a:txBody>
                      <a:tcPr/>
                    </a:tc>
                  </a:tr>
                  <a:tr h="243840">
                    <a:tc>
                      <a:txBody>
                        <a:bodyPr/>
                        <a:lstStyle/>
                        <a:p>
                          <a:r>
                            <a:rPr lang="en-US" sz="1000" dirty="0" smtClean="0"/>
                            <a:t>height</a:t>
                          </a:r>
                          <a:endParaRPr lang="en-US" sz="1000" dirty="0"/>
                        </a:p>
                      </a:txBody>
                      <a:tcPr/>
                    </a:tc>
                    <a:tc>
                      <a:txBody>
                        <a:bodyPr/>
                        <a:lstStyle/>
                        <a:p>
                          <a:r>
                            <a:rPr lang="en-US" sz="1000" dirty="0" smtClean="0"/>
                            <a:t>0.203</a:t>
                          </a:r>
                          <a:r>
                            <a:rPr lang="en-US" sz="1000" baseline="0" dirty="0" smtClean="0"/>
                            <a:t> m</a:t>
                          </a:r>
                          <a:endParaRPr lang="en-US" sz="1000" dirty="0"/>
                        </a:p>
                      </a:txBody>
                      <a:tcPr/>
                    </a:tc>
                  </a:tr>
                  <a:tr h="243840">
                    <a:tc>
                      <a:txBody>
                        <a:bodyPr/>
                        <a:lstStyle/>
                        <a:p>
                          <a:r>
                            <a:rPr lang="en-US" sz="1000" dirty="0" smtClean="0"/>
                            <a:t>Width</a:t>
                          </a:r>
                          <a:endParaRPr lang="en-US" sz="1000" dirty="0"/>
                        </a:p>
                      </a:txBody>
                      <a:tcPr/>
                    </a:tc>
                    <a:tc>
                      <a:txBody>
                        <a:bodyPr/>
                        <a:lstStyle/>
                        <a:p>
                          <a:r>
                            <a:rPr lang="en-US" sz="1000" dirty="0" smtClean="0"/>
                            <a:t>0.203 m</a:t>
                          </a:r>
                          <a:endParaRPr lang="en-US" sz="1000" dirty="0"/>
                        </a:p>
                      </a:txBody>
                      <a:tcPr/>
                    </a:tc>
                  </a:tr>
                  <a:tr h="392748">
                    <a:tc>
                      <a:txBody>
                        <a:bodyPr/>
                        <a:lstStyle/>
                        <a:p>
                          <a:r>
                            <a:rPr lang="en-US" sz="1000" dirty="0" smtClean="0"/>
                            <a:t>Volume</a:t>
                          </a:r>
                          <a:endParaRPr lang="en-US" sz="1000" dirty="0"/>
                        </a:p>
                      </a:txBody>
                      <a:tcPr/>
                    </a:tc>
                    <a:tc>
                      <a:txBody>
                        <a:bodyPr/>
                        <a:lstStyle/>
                        <a:p>
                          <a:endParaRPr lang="en-US"/>
                        </a:p>
                      </a:txBody>
                      <a:tcPr>
                        <a:blipFill rotWithShape="0">
                          <a:blip r:embed="rId6"/>
                          <a:stretch>
                            <a:fillRect l="-100943" t="-331250" r="-3774" b="-250000"/>
                          </a:stretch>
                        </a:blipFill>
                      </a:tcPr>
                    </a:tc>
                  </a:tr>
                  <a:tr h="396240">
                    <a:tc>
                      <a:txBody>
                        <a:bodyPr/>
                        <a:lstStyle/>
                        <a:p>
                          <a:r>
                            <a:rPr lang="en-US" sz="1000" dirty="0" smtClean="0"/>
                            <a:t>Mass</a:t>
                          </a:r>
                          <a:endParaRPr lang="en-US" sz="1000" dirty="0"/>
                        </a:p>
                      </a:txBody>
                      <a:tcPr/>
                    </a:tc>
                    <a:tc>
                      <a:txBody>
                        <a:bodyPr/>
                        <a:lstStyle/>
                        <a:p>
                          <a:r>
                            <a:rPr lang="en-US" sz="1000" dirty="0" smtClean="0"/>
                            <a:t>0.06635 kg</a:t>
                          </a:r>
                          <a:endParaRPr lang="en-US" sz="1000" dirty="0"/>
                        </a:p>
                      </a:txBody>
                      <a:tcPr/>
                    </a:tc>
                  </a:tr>
                  <a:tr h="548640">
                    <a:tc>
                      <a:txBody>
                        <a:bodyPr/>
                        <a:lstStyle/>
                        <a:p>
                          <a:r>
                            <a:rPr lang="en-US" sz="1000" dirty="0" smtClean="0"/>
                            <a:t>Total mass * 2</a:t>
                          </a:r>
                          <a:endParaRPr lang="en-US" sz="1000" dirty="0"/>
                        </a:p>
                      </a:txBody>
                      <a:tcPr/>
                    </a:tc>
                    <a:tc>
                      <a:txBody>
                        <a:bodyPr/>
                        <a:lstStyle/>
                        <a:p>
                          <a:r>
                            <a:rPr lang="en-US" sz="1000" dirty="0" smtClean="0"/>
                            <a:t>0.1327 kg</a:t>
                          </a:r>
                          <a:endParaRPr lang="en-US" sz="1000" dirty="0"/>
                        </a:p>
                      </a:txBody>
                      <a:tcPr/>
                    </a:tc>
                  </a:tr>
                </a:tbl>
              </a:graphicData>
            </a:graphic>
          </p:graphicFrame>
        </mc:Fallback>
      </mc:AlternateContent>
      <p:sp>
        <p:nvSpPr>
          <p:cNvPr id="9" name="Curved Down Arrow 8"/>
          <p:cNvSpPr/>
          <p:nvPr/>
        </p:nvSpPr>
        <p:spPr>
          <a:xfrm>
            <a:off x="1653235" y="1459651"/>
            <a:ext cx="731520" cy="166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Up Arrow 9"/>
          <p:cNvSpPr/>
          <p:nvPr/>
        </p:nvSpPr>
        <p:spPr>
          <a:xfrm>
            <a:off x="3672230" y="3438144"/>
            <a:ext cx="738836" cy="25603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341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6" y="197511"/>
            <a:ext cx="6447501" cy="471830"/>
          </a:xfrm>
        </p:spPr>
        <p:txBody>
          <a:bodyPr/>
          <a:lstStyle/>
          <a:p>
            <a:r>
              <a:rPr lang="en-US" sz="1800" dirty="0" smtClean="0"/>
              <a:t>Continued</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474" y="844948"/>
            <a:ext cx="1341376" cy="1447705"/>
          </a:xfrm>
          <a:prstGeom prst="rect">
            <a:avLst/>
          </a:prstGeom>
        </p:spPr>
      </p:pic>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987617245"/>
                  </p:ext>
                </p:extLst>
              </p:nvPr>
            </p:nvGraphicFramePr>
            <p:xfrm>
              <a:off x="580339" y="840386"/>
              <a:ext cx="1328928" cy="1560111"/>
            </p:xfrm>
            <a:graphic>
              <a:graphicData uri="http://schemas.openxmlformats.org/drawingml/2006/table">
                <a:tbl>
                  <a:tblPr firstRow="1" bandRow="1">
                    <a:tableStyleId>{5C22544A-7EE6-4342-B048-85BDC9FD1C3A}</a:tableStyleId>
                  </a:tblPr>
                  <a:tblGrid>
                    <a:gridCol w="664464"/>
                    <a:gridCol w="664464"/>
                  </a:tblGrid>
                  <a:tr h="263544">
                    <a:tc>
                      <a:txBody>
                        <a:bodyPr/>
                        <a:lstStyle/>
                        <a:p>
                          <a:r>
                            <a:rPr lang="en-US" sz="1000" dirty="0" smtClean="0"/>
                            <a:t>Wooden Cube</a:t>
                          </a:r>
                          <a:endParaRPr lang="en-US" sz="1000" dirty="0"/>
                        </a:p>
                      </a:txBody>
                      <a:tcPr/>
                    </a:tc>
                    <a:tc>
                      <a:txBody>
                        <a:bodyPr/>
                        <a:lstStyle/>
                        <a:p>
                          <a:endParaRPr lang="en-US"/>
                        </a:p>
                      </a:txBody>
                      <a:tcPr/>
                    </a:tc>
                  </a:tr>
                  <a:tr h="257041">
                    <a:tc>
                      <a:txBody>
                        <a:bodyPr/>
                        <a:lstStyle/>
                        <a:p>
                          <a:r>
                            <a:rPr lang="en-US" sz="1000" dirty="0" smtClean="0"/>
                            <a:t>Length</a:t>
                          </a:r>
                          <a:endParaRPr lang="en-US" sz="1000" dirty="0"/>
                        </a:p>
                      </a:txBody>
                      <a:tcPr/>
                    </a:tc>
                    <a:tc>
                      <a:txBody>
                        <a:bodyPr/>
                        <a:lstStyle/>
                        <a:p>
                          <a:r>
                            <a:rPr lang="en-US" sz="1000" dirty="0" smtClean="0"/>
                            <a:t>0.076 m</a:t>
                          </a:r>
                          <a:endParaRPr lang="en-US" sz="1000" dirty="0"/>
                        </a:p>
                      </a:txBody>
                      <a:tcPr/>
                    </a:tc>
                  </a:tr>
                  <a:tr h="257041">
                    <a:tc>
                      <a:txBody>
                        <a:bodyPr/>
                        <a:lstStyle/>
                        <a:p>
                          <a:r>
                            <a:rPr lang="en-US" sz="1000" dirty="0" smtClean="0"/>
                            <a:t>Width</a:t>
                          </a:r>
                          <a:endParaRPr lang="en-US" sz="1000" dirty="0"/>
                        </a:p>
                      </a:txBody>
                      <a:tcPr/>
                    </a:tc>
                    <a:tc>
                      <a:txBody>
                        <a:bodyPr/>
                        <a:lstStyle/>
                        <a:p>
                          <a:r>
                            <a:rPr lang="en-US" sz="1000" dirty="0" smtClean="0"/>
                            <a:t>0.076 m</a:t>
                          </a:r>
                        </a:p>
                      </a:txBody>
                      <a:tcPr/>
                    </a:tc>
                  </a:tr>
                  <a:tr h="257041">
                    <a:tc>
                      <a:txBody>
                        <a:bodyPr/>
                        <a:lstStyle/>
                        <a:p>
                          <a:r>
                            <a:rPr lang="en-US" sz="1000" dirty="0" smtClean="0"/>
                            <a:t>Height</a:t>
                          </a:r>
                          <a:endParaRPr lang="en-US" sz="1000" dirty="0"/>
                        </a:p>
                      </a:txBody>
                      <a:tcPr/>
                    </a:tc>
                    <a:tc>
                      <a:txBody>
                        <a:bodyPr/>
                        <a:lstStyle/>
                        <a:p>
                          <a:r>
                            <a:rPr lang="en-US" sz="1000" dirty="0" smtClean="0"/>
                            <a:t>0.076 m</a:t>
                          </a:r>
                          <a:endParaRPr lang="en-US" sz="1000" dirty="0"/>
                        </a:p>
                      </a:txBody>
                      <a:tcPr/>
                    </a:tc>
                  </a:tr>
                  <a:tr h="261221">
                    <a:tc>
                      <a:txBody>
                        <a:bodyPr/>
                        <a:lstStyle/>
                        <a:p>
                          <a:r>
                            <a:rPr lang="en-US" sz="1000" dirty="0" smtClean="0"/>
                            <a:t>Volume</a:t>
                          </a:r>
                          <a:endParaRPr lang="en-US" sz="1000" dirty="0"/>
                        </a:p>
                      </a:txBody>
                      <a:tcPr/>
                    </a:tc>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4.38 ∗</m:t>
                                </m:r>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10</m:t>
                                    </m:r>
                                  </m:e>
                                  <m:sup>
                                    <m:r>
                                      <a:rPr lang="en-US" sz="1000" b="0" i="1" smtClean="0">
                                        <a:latin typeface="Cambria Math" panose="02040503050406030204" pitchFamily="18" charset="0"/>
                                      </a:rPr>
                                      <m:t>−4</m:t>
                                    </m:r>
                                  </m:sup>
                                </m:sSup>
                                <m:r>
                                  <a:rPr lang="en-US" sz="1000" b="0" i="1" smtClean="0">
                                    <a:latin typeface="Cambria Math" panose="02040503050406030204" pitchFamily="18" charset="0"/>
                                  </a:rPr>
                                  <m:t> </m:t>
                                </m:r>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𝑚</m:t>
                                    </m:r>
                                  </m:e>
                                  <m:sup>
                                    <m:r>
                                      <a:rPr lang="en-US" sz="1000" b="0" i="1" smtClean="0">
                                        <a:latin typeface="Cambria Math" panose="02040503050406030204" pitchFamily="18" charset="0"/>
                                      </a:rPr>
                                      <m:t>3</m:t>
                                    </m:r>
                                  </m:sup>
                                </m:sSup>
                              </m:oMath>
                            </m:oMathPara>
                          </a14:m>
                          <a:endParaRPr lang="en-US" sz="1000"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987617245"/>
                  </p:ext>
                </p:extLst>
              </p:nvPr>
            </p:nvGraphicFramePr>
            <p:xfrm>
              <a:off x="580339" y="840386"/>
              <a:ext cx="1328928" cy="1560111"/>
            </p:xfrm>
            <a:graphic>
              <a:graphicData uri="http://schemas.openxmlformats.org/drawingml/2006/table">
                <a:tbl>
                  <a:tblPr firstRow="1" bandRow="1">
                    <a:tableStyleId>{5C22544A-7EE6-4342-B048-85BDC9FD1C3A}</a:tableStyleId>
                  </a:tblPr>
                  <a:tblGrid>
                    <a:gridCol w="664464"/>
                    <a:gridCol w="664464"/>
                  </a:tblGrid>
                  <a:tr h="396240">
                    <a:tc>
                      <a:txBody>
                        <a:bodyPr/>
                        <a:lstStyle/>
                        <a:p>
                          <a:r>
                            <a:rPr lang="en-US" sz="1000" dirty="0" smtClean="0"/>
                            <a:t>Wooden Cube</a:t>
                          </a:r>
                          <a:endParaRPr lang="en-US" sz="1000" dirty="0"/>
                        </a:p>
                      </a:txBody>
                      <a:tcPr/>
                    </a:tc>
                    <a:tc>
                      <a:txBody>
                        <a:bodyPr/>
                        <a:lstStyle/>
                        <a:p>
                          <a:endParaRPr lang="en-US"/>
                        </a:p>
                      </a:txBody>
                      <a:tcPr/>
                    </a:tc>
                  </a:tr>
                  <a:tr h="257041">
                    <a:tc>
                      <a:txBody>
                        <a:bodyPr/>
                        <a:lstStyle/>
                        <a:p>
                          <a:r>
                            <a:rPr lang="en-US" sz="1000" dirty="0" smtClean="0"/>
                            <a:t>Length</a:t>
                          </a:r>
                          <a:endParaRPr lang="en-US" sz="1000" dirty="0"/>
                        </a:p>
                      </a:txBody>
                      <a:tcPr/>
                    </a:tc>
                    <a:tc>
                      <a:txBody>
                        <a:bodyPr/>
                        <a:lstStyle/>
                        <a:p>
                          <a:r>
                            <a:rPr lang="en-US" sz="1000" dirty="0" smtClean="0"/>
                            <a:t>0.076 m</a:t>
                          </a:r>
                          <a:endParaRPr lang="en-US" sz="1000" dirty="0"/>
                        </a:p>
                      </a:txBody>
                      <a:tcPr/>
                    </a:tc>
                  </a:tr>
                  <a:tr h="257041">
                    <a:tc>
                      <a:txBody>
                        <a:bodyPr/>
                        <a:lstStyle/>
                        <a:p>
                          <a:r>
                            <a:rPr lang="en-US" sz="1000" dirty="0" smtClean="0"/>
                            <a:t>Width</a:t>
                          </a:r>
                          <a:endParaRPr lang="en-US" sz="1000" dirty="0"/>
                        </a:p>
                      </a:txBody>
                      <a:tcPr/>
                    </a:tc>
                    <a:tc>
                      <a:txBody>
                        <a:bodyPr/>
                        <a:lstStyle/>
                        <a:p>
                          <a:r>
                            <a:rPr lang="en-US" sz="1000" dirty="0" smtClean="0"/>
                            <a:t>0.076 m</a:t>
                          </a:r>
                        </a:p>
                      </a:txBody>
                      <a:tcPr/>
                    </a:tc>
                  </a:tr>
                  <a:tr h="257041">
                    <a:tc>
                      <a:txBody>
                        <a:bodyPr/>
                        <a:lstStyle/>
                        <a:p>
                          <a:r>
                            <a:rPr lang="en-US" sz="1000" dirty="0" smtClean="0"/>
                            <a:t>Height</a:t>
                          </a:r>
                          <a:endParaRPr lang="en-US" sz="1000" dirty="0"/>
                        </a:p>
                      </a:txBody>
                      <a:tcPr/>
                    </a:tc>
                    <a:tc>
                      <a:txBody>
                        <a:bodyPr/>
                        <a:lstStyle/>
                        <a:p>
                          <a:r>
                            <a:rPr lang="en-US" sz="1000" dirty="0" smtClean="0"/>
                            <a:t>0.076 m</a:t>
                          </a:r>
                          <a:endParaRPr lang="en-US" sz="1000" dirty="0"/>
                        </a:p>
                      </a:txBody>
                      <a:tcPr/>
                    </a:tc>
                  </a:tr>
                  <a:tr h="392748">
                    <a:tc>
                      <a:txBody>
                        <a:bodyPr/>
                        <a:lstStyle/>
                        <a:p>
                          <a:r>
                            <a:rPr lang="en-US" sz="1000" dirty="0" smtClean="0"/>
                            <a:t>Volume</a:t>
                          </a:r>
                          <a:endParaRPr lang="en-US" sz="1000" dirty="0"/>
                        </a:p>
                      </a:txBody>
                      <a:tcPr/>
                    </a:tc>
                    <a:tc>
                      <a:txBody>
                        <a:bodyPr/>
                        <a:lstStyle/>
                        <a:p>
                          <a:endParaRPr lang="en-US"/>
                        </a:p>
                      </a:txBody>
                      <a:tcPr>
                        <a:blipFill rotWithShape="0">
                          <a:blip r:embed="rId3"/>
                          <a:stretch>
                            <a:fillRect l="-101835" t="-296923" r="-3670" b="-3077"/>
                          </a:stretch>
                        </a:blipFill>
                      </a:tcPr>
                    </a:tc>
                  </a:tr>
                </a:tbl>
              </a:graphicData>
            </a:graphic>
          </p:graphicFrame>
        </mc:Fallback>
      </mc:AlternateContent>
      <p:graphicFrame>
        <p:nvGraphicFramePr>
          <p:cNvPr id="6" name="Table 5"/>
          <p:cNvGraphicFramePr>
            <a:graphicFrameLocks noGrp="1"/>
          </p:cNvGraphicFramePr>
          <p:nvPr>
            <p:extLst>
              <p:ext uri="{D42A27DB-BD31-4B8C-83A1-F6EECF244321}">
                <p14:modId xmlns:p14="http://schemas.microsoft.com/office/powerpoint/2010/main" val="3351782319"/>
              </p:ext>
            </p:extLst>
          </p:nvPr>
        </p:nvGraphicFramePr>
        <p:xfrm>
          <a:off x="580337" y="2412441"/>
          <a:ext cx="1321616" cy="2244565"/>
        </p:xfrm>
        <a:graphic>
          <a:graphicData uri="http://schemas.openxmlformats.org/drawingml/2006/table">
            <a:tbl>
              <a:tblPr firstRow="1" bandRow="1">
                <a:tableStyleId>{5C22544A-7EE6-4342-B048-85BDC9FD1C3A}</a:tableStyleId>
              </a:tblPr>
              <a:tblGrid>
                <a:gridCol w="660808"/>
                <a:gridCol w="660808"/>
              </a:tblGrid>
              <a:tr h="348515">
                <a:tc>
                  <a:txBody>
                    <a:bodyPr/>
                    <a:lstStyle/>
                    <a:p>
                      <a:r>
                        <a:rPr lang="en-US" sz="1000" dirty="0" smtClean="0"/>
                        <a:t>Inner circle</a:t>
                      </a:r>
                      <a:endParaRPr lang="en-US" sz="1000" dirty="0"/>
                    </a:p>
                  </a:txBody>
                  <a:tcPr/>
                </a:tc>
                <a:tc>
                  <a:txBody>
                    <a:bodyPr/>
                    <a:lstStyle/>
                    <a:p>
                      <a:endParaRPr lang="en-US" sz="1000"/>
                    </a:p>
                  </a:txBody>
                  <a:tcPr/>
                </a:tc>
              </a:tr>
              <a:tr h="263365">
                <a:tc>
                  <a:txBody>
                    <a:bodyPr/>
                    <a:lstStyle/>
                    <a:p>
                      <a:r>
                        <a:rPr lang="en-US" sz="1000" dirty="0" smtClean="0"/>
                        <a:t>Height</a:t>
                      </a:r>
                      <a:endParaRPr lang="en-US" sz="1000" dirty="0"/>
                    </a:p>
                  </a:txBody>
                  <a:tcPr/>
                </a:tc>
                <a:tc>
                  <a:txBody>
                    <a:bodyPr/>
                    <a:lstStyle/>
                    <a:p>
                      <a:r>
                        <a:rPr lang="en-US" sz="1000" dirty="0" smtClean="0"/>
                        <a:t>0.025 m</a:t>
                      </a:r>
                      <a:endParaRPr lang="en-US" sz="1000" dirty="0"/>
                    </a:p>
                  </a:txBody>
                  <a:tcPr/>
                </a:tc>
              </a:tr>
              <a:tr h="348515">
                <a:tc>
                  <a:txBody>
                    <a:bodyPr/>
                    <a:lstStyle/>
                    <a:p>
                      <a:r>
                        <a:rPr lang="en-US" sz="1000" dirty="0" smtClean="0"/>
                        <a:t>Radius</a:t>
                      </a:r>
                      <a:endParaRPr lang="en-US" sz="1000" dirty="0"/>
                    </a:p>
                  </a:txBody>
                  <a:tcPr/>
                </a:tc>
                <a:tc>
                  <a:txBody>
                    <a:bodyPr/>
                    <a:lstStyle/>
                    <a:p>
                      <a:r>
                        <a:rPr lang="en-US" sz="1000" dirty="0" smtClean="0"/>
                        <a:t>0.0125 m</a:t>
                      </a:r>
                      <a:endParaRPr lang="en-US" sz="1000" dirty="0"/>
                    </a:p>
                  </a:txBody>
                  <a:tcPr/>
                </a:tc>
              </a:tr>
              <a:tr h="348515">
                <a:tc>
                  <a:txBody>
                    <a:bodyPr/>
                    <a:lstStyle/>
                    <a:p>
                      <a:r>
                        <a:rPr lang="en-US" sz="1000" dirty="0" smtClean="0"/>
                        <a:t>Volume</a:t>
                      </a:r>
                      <a:endParaRPr lang="en-US" sz="1000" dirty="0"/>
                    </a:p>
                  </a:txBody>
                  <a:tcPr/>
                </a:tc>
                <a:tc>
                  <a:txBody>
                    <a:bodyPr/>
                    <a:lstStyle/>
                    <a:p>
                      <a:r>
                        <a:rPr lang="en-US" sz="1000" dirty="0" smtClean="0"/>
                        <a:t>0.000678 m^3</a:t>
                      </a:r>
                      <a:endParaRPr lang="en-US" sz="1000" dirty="0"/>
                    </a:p>
                  </a:txBody>
                  <a:tcPr/>
                </a:tc>
              </a:tr>
              <a:tr h="348515">
                <a:tc>
                  <a:txBody>
                    <a:bodyPr/>
                    <a:lstStyle/>
                    <a:p>
                      <a:r>
                        <a:rPr lang="en-US" sz="1000" dirty="0" smtClean="0"/>
                        <a:t>Over all Mass</a:t>
                      </a:r>
                      <a:endParaRPr lang="en-US" sz="1000" dirty="0"/>
                    </a:p>
                  </a:txBody>
                  <a:tcPr/>
                </a:tc>
                <a:tc>
                  <a:txBody>
                    <a:bodyPr/>
                    <a:lstStyle/>
                    <a:p>
                      <a:r>
                        <a:rPr lang="en-US" sz="1000" dirty="0" smtClean="0"/>
                        <a:t>0.23052 kg</a:t>
                      </a:r>
                      <a:endParaRPr lang="en-US" sz="1000" dirty="0"/>
                    </a:p>
                  </a:txBody>
                  <a:tcPr/>
                </a:tc>
              </a:tr>
              <a:tr h="348515">
                <a:tc>
                  <a:txBody>
                    <a:bodyPr/>
                    <a:lstStyle/>
                    <a:p>
                      <a:r>
                        <a:rPr lang="en-US" sz="1000" dirty="0" smtClean="0"/>
                        <a:t>Mass *4</a:t>
                      </a:r>
                      <a:endParaRPr lang="en-US" sz="1000" dirty="0"/>
                    </a:p>
                  </a:txBody>
                  <a:tcPr/>
                </a:tc>
                <a:tc>
                  <a:txBody>
                    <a:bodyPr/>
                    <a:lstStyle/>
                    <a:p>
                      <a:r>
                        <a:rPr lang="en-US" sz="1000" dirty="0" smtClean="0"/>
                        <a:t>0.092208 kg</a:t>
                      </a:r>
                      <a:endParaRPr lang="en-US" sz="1000" dirty="0"/>
                    </a:p>
                  </a:txBody>
                  <a:tcPr/>
                </a:tc>
              </a:tr>
            </a:tbl>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474" y="2359495"/>
            <a:ext cx="1341376" cy="228565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429390076"/>
              </p:ext>
            </p:extLst>
          </p:nvPr>
        </p:nvGraphicFramePr>
        <p:xfrm>
          <a:off x="3374746" y="844948"/>
          <a:ext cx="1321612" cy="1584918"/>
        </p:xfrm>
        <a:graphic>
          <a:graphicData uri="http://schemas.openxmlformats.org/drawingml/2006/table">
            <a:tbl>
              <a:tblPr firstRow="1" bandRow="1">
                <a:tableStyleId>{5C22544A-7EE6-4342-B048-85BDC9FD1C3A}</a:tableStyleId>
              </a:tblPr>
              <a:tblGrid>
                <a:gridCol w="660806"/>
                <a:gridCol w="660806"/>
              </a:tblGrid>
              <a:tr h="457158">
                <a:tc>
                  <a:txBody>
                    <a:bodyPr/>
                    <a:lstStyle/>
                    <a:p>
                      <a:r>
                        <a:rPr lang="en-US" sz="800" dirty="0" smtClean="0"/>
                        <a:t>Outside</a:t>
                      </a:r>
                      <a:r>
                        <a:rPr lang="en-US" sz="800" baseline="0" dirty="0" smtClean="0"/>
                        <a:t> rectangle</a:t>
                      </a:r>
                      <a:endParaRPr lang="en-US" sz="800" dirty="0"/>
                    </a:p>
                  </a:txBody>
                  <a:tcPr/>
                </a:tc>
                <a:tc>
                  <a:txBody>
                    <a:bodyPr/>
                    <a:lstStyle/>
                    <a:p>
                      <a:endParaRPr lang="en-US" sz="1000" dirty="0"/>
                    </a:p>
                  </a:txBody>
                  <a:tcPr/>
                </a:tc>
              </a:tr>
              <a:tr h="195243">
                <a:tc>
                  <a:txBody>
                    <a:bodyPr/>
                    <a:lstStyle/>
                    <a:p>
                      <a:r>
                        <a:rPr lang="en-US" sz="1000" dirty="0" smtClean="0"/>
                        <a:t>Length</a:t>
                      </a:r>
                      <a:endParaRPr lang="en-US" sz="1000" dirty="0"/>
                    </a:p>
                  </a:txBody>
                  <a:tcPr/>
                </a:tc>
                <a:tc>
                  <a:txBody>
                    <a:bodyPr/>
                    <a:lstStyle/>
                    <a:p>
                      <a:r>
                        <a:rPr lang="en-US" sz="1000" dirty="0" smtClean="0"/>
                        <a:t>0.711 m</a:t>
                      </a:r>
                      <a:endParaRPr lang="en-US" sz="1000" dirty="0"/>
                    </a:p>
                  </a:txBody>
                  <a:tcPr/>
                </a:tc>
              </a:tr>
              <a:tr h="195243">
                <a:tc>
                  <a:txBody>
                    <a:bodyPr/>
                    <a:lstStyle/>
                    <a:p>
                      <a:r>
                        <a:rPr lang="en-US" sz="1000" dirty="0" smtClean="0"/>
                        <a:t>Width</a:t>
                      </a:r>
                      <a:endParaRPr lang="en-US" sz="1000" dirty="0"/>
                    </a:p>
                  </a:txBody>
                  <a:tcPr/>
                </a:tc>
                <a:tc>
                  <a:txBody>
                    <a:bodyPr/>
                    <a:lstStyle/>
                    <a:p>
                      <a:r>
                        <a:rPr lang="en-US" sz="1000" dirty="0" smtClean="0"/>
                        <a:t>0.203 m</a:t>
                      </a:r>
                      <a:endParaRPr lang="en-US" sz="1000" dirty="0"/>
                    </a:p>
                  </a:txBody>
                  <a:tcPr/>
                </a:tc>
              </a:tr>
              <a:tr h="195243">
                <a:tc>
                  <a:txBody>
                    <a:bodyPr/>
                    <a:lstStyle/>
                    <a:p>
                      <a:r>
                        <a:rPr lang="en-US" sz="1000" dirty="0" smtClean="0"/>
                        <a:t>Height</a:t>
                      </a:r>
                      <a:endParaRPr lang="en-US" sz="1000" dirty="0"/>
                    </a:p>
                  </a:txBody>
                  <a:tcPr/>
                </a:tc>
                <a:tc>
                  <a:txBody>
                    <a:bodyPr/>
                    <a:lstStyle/>
                    <a:p>
                      <a:r>
                        <a:rPr lang="en-US" sz="1000" dirty="0" smtClean="0"/>
                        <a:t>0.101 m</a:t>
                      </a:r>
                      <a:endParaRPr lang="en-US" sz="1000" dirty="0"/>
                    </a:p>
                  </a:txBody>
                  <a:tcPr/>
                </a:tc>
              </a:tr>
              <a:tr h="317270">
                <a:tc>
                  <a:txBody>
                    <a:bodyPr/>
                    <a:lstStyle/>
                    <a:p>
                      <a:r>
                        <a:rPr lang="en-US" sz="1000" dirty="0" smtClean="0"/>
                        <a:t>Volume</a:t>
                      </a:r>
                      <a:endParaRPr lang="en-US" sz="1000" dirty="0"/>
                    </a:p>
                  </a:txBody>
                  <a:tcPr/>
                </a:tc>
                <a:tc>
                  <a:txBody>
                    <a:bodyPr/>
                    <a:lstStyle/>
                    <a:p>
                      <a:r>
                        <a:rPr lang="en-US" sz="1000" dirty="0" smtClean="0"/>
                        <a:t>0.0145</a:t>
                      </a:r>
                      <a:r>
                        <a:rPr lang="en-US" sz="1000" baseline="0" dirty="0" smtClean="0"/>
                        <a:t> m^3</a:t>
                      </a:r>
                      <a:endParaRPr lang="en-US" sz="1000" dirty="0"/>
                    </a:p>
                  </a:txBody>
                  <a:tcPr/>
                </a:tc>
              </a:tr>
            </a:tbl>
          </a:graphicData>
        </a:graphic>
      </p:graphicFrame>
      <p:sp>
        <p:nvSpPr>
          <p:cNvPr id="9" name="Curved Down Arrow 8"/>
          <p:cNvSpPr/>
          <p:nvPr/>
        </p:nvSpPr>
        <p:spPr>
          <a:xfrm>
            <a:off x="1389888" y="570586"/>
            <a:ext cx="760781" cy="1975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Up Arrow 9"/>
          <p:cNvSpPr/>
          <p:nvPr/>
        </p:nvSpPr>
        <p:spPr>
          <a:xfrm>
            <a:off x="3006547" y="4747565"/>
            <a:ext cx="914400" cy="2779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564275729"/>
              </p:ext>
            </p:extLst>
          </p:nvPr>
        </p:nvGraphicFramePr>
        <p:xfrm>
          <a:off x="3382061" y="2444488"/>
          <a:ext cx="1306982" cy="2200664"/>
        </p:xfrm>
        <a:graphic>
          <a:graphicData uri="http://schemas.openxmlformats.org/drawingml/2006/table">
            <a:tbl>
              <a:tblPr firstRow="1" bandRow="1">
                <a:tableStyleId>{5C22544A-7EE6-4342-B048-85BDC9FD1C3A}</a:tableStyleId>
              </a:tblPr>
              <a:tblGrid>
                <a:gridCol w="653491"/>
                <a:gridCol w="653491"/>
              </a:tblGrid>
              <a:tr h="550166">
                <a:tc>
                  <a:txBody>
                    <a:bodyPr/>
                    <a:lstStyle/>
                    <a:p>
                      <a:r>
                        <a:rPr lang="en-US" sz="1000" dirty="0" smtClean="0"/>
                        <a:t>Total volume</a:t>
                      </a:r>
                      <a:endParaRPr lang="en-US" sz="1000" dirty="0"/>
                    </a:p>
                  </a:txBody>
                  <a:tcPr/>
                </a:tc>
                <a:tc>
                  <a:txBody>
                    <a:bodyPr/>
                    <a:lstStyle/>
                    <a:p>
                      <a:endParaRPr lang="en-US" sz="1000"/>
                    </a:p>
                  </a:txBody>
                  <a:tcPr/>
                </a:tc>
              </a:tr>
              <a:tr h="550166">
                <a:tc>
                  <a:txBody>
                    <a:bodyPr/>
                    <a:lstStyle/>
                    <a:p>
                      <a:r>
                        <a:rPr lang="en-US" sz="1000" dirty="0" smtClean="0"/>
                        <a:t>Volume</a:t>
                      </a:r>
                      <a:endParaRPr lang="en-US" sz="1000" dirty="0"/>
                    </a:p>
                  </a:txBody>
                  <a:tcPr/>
                </a:tc>
                <a:tc>
                  <a:txBody>
                    <a:bodyPr/>
                    <a:lstStyle/>
                    <a:p>
                      <a:r>
                        <a:rPr lang="en-US" sz="1000" dirty="0" smtClean="0"/>
                        <a:t>0.0272 m^3</a:t>
                      </a:r>
                      <a:endParaRPr lang="en-US" sz="1000" dirty="0"/>
                    </a:p>
                  </a:txBody>
                  <a:tcPr/>
                </a:tc>
              </a:tr>
              <a:tr h="550166">
                <a:tc>
                  <a:txBody>
                    <a:bodyPr/>
                    <a:lstStyle/>
                    <a:p>
                      <a:r>
                        <a:rPr lang="en-US" sz="1000" dirty="0" smtClean="0"/>
                        <a:t>Mass</a:t>
                      </a:r>
                      <a:endParaRPr lang="en-US" sz="1000" dirty="0"/>
                    </a:p>
                  </a:txBody>
                  <a:tcPr/>
                </a:tc>
                <a:tc>
                  <a:txBody>
                    <a:bodyPr/>
                    <a:lstStyle/>
                    <a:p>
                      <a:r>
                        <a:rPr lang="en-US" sz="1000" dirty="0" smtClean="0"/>
                        <a:t>0.2856 kg</a:t>
                      </a:r>
                      <a:endParaRPr lang="en-US" sz="1000" dirty="0"/>
                    </a:p>
                  </a:txBody>
                  <a:tcPr/>
                </a:tc>
              </a:tr>
              <a:tr h="550166">
                <a:tc>
                  <a:txBody>
                    <a:bodyPr/>
                    <a:lstStyle/>
                    <a:p>
                      <a:r>
                        <a:rPr lang="en-US" sz="1000" dirty="0" smtClean="0"/>
                        <a:t>Mass *2</a:t>
                      </a:r>
                      <a:endParaRPr lang="en-US" sz="1000" dirty="0"/>
                    </a:p>
                  </a:txBody>
                  <a:tcPr/>
                </a:tc>
                <a:tc>
                  <a:txBody>
                    <a:bodyPr/>
                    <a:lstStyle/>
                    <a:p>
                      <a:r>
                        <a:rPr lang="en-US" sz="1000" dirty="0" smtClean="0"/>
                        <a:t>0.5712 kg</a:t>
                      </a:r>
                      <a:endParaRPr lang="en-US" sz="1000" dirty="0"/>
                    </a:p>
                  </a:txBody>
                  <a:tcPr/>
                </a:tc>
              </a:tr>
            </a:tbl>
          </a:graphicData>
        </a:graphic>
      </p:graphicFrame>
    </p:spTree>
    <p:extLst>
      <p:ext uri="{BB962C8B-B14F-4D97-AF65-F5344CB8AC3E}">
        <p14:creationId xmlns:p14="http://schemas.microsoft.com/office/powerpoint/2010/main" val="3218997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Volume table</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88683616"/>
                  </p:ext>
                </p:extLst>
              </p:nvPr>
            </p:nvGraphicFramePr>
            <p:xfrm>
              <a:off x="508001" y="1159583"/>
              <a:ext cx="6232552" cy="2910585"/>
            </p:xfrm>
            <a:graphic>
              <a:graphicData uri="http://schemas.openxmlformats.org/drawingml/2006/table">
                <a:tbl>
                  <a:tblPr firstRow="1" firstCol="1" bandRow="1">
                    <a:tableStyleId>{5C22544A-7EE6-4342-B048-85BDC9FD1C3A}</a:tableStyleId>
                  </a:tblPr>
                  <a:tblGrid>
                    <a:gridCol w="3116276"/>
                    <a:gridCol w="3116276"/>
                  </a:tblGrid>
                  <a:tr h="218184">
                    <a:tc>
                      <a:txBody>
                        <a:bodyPr/>
                        <a:lstStyle/>
                        <a:p>
                          <a:pPr algn="just"/>
                          <a:r>
                            <a:rPr lang="en-US" sz="1000">
                              <a:effectLst/>
                            </a:rPr>
                            <a:t>Parts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Volume</a:t>
                          </a:r>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Half Cylinder</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0.48426 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Front Cone</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0.00632 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Wooden Cubes</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0.000678 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Rectangular blocks</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0.0272 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PVC 18.5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0.000104 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PVC 4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0.004468 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PVC Elbow</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0.0000616 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Aluminum Angle Bar 28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0.0004452 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Aluminum Angle Bar 12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0.0001992 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Aluminum Box Bar 12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0.000276 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38367">
                    <a:tc>
                      <a:txBody>
                        <a:bodyPr/>
                        <a:lstStyle/>
                        <a:p>
                          <a:pPr algn="just"/>
                          <a:r>
                            <a:rPr lang="en-US" sz="1000">
                              <a:effectLst/>
                            </a:rPr>
                            <a:t>Aluminum Mesh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1.04∗</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10</m:t>
                                    </m:r>
                                  </m:e>
                                  <m:sup>
                                    <m:r>
                                      <a:rPr lang="en-US" sz="1000">
                                        <a:effectLst/>
                                        <a:latin typeface="Cambria Math" panose="02040503050406030204" pitchFamily="18" charset="0"/>
                                      </a:rPr>
                                      <m:t>−6</m:t>
                                    </m:r>
                                  </m:sup>
                                </m:sSup>
                                <m:r>
                                  <a:rPr lang="en-US" sz="1000">
                                    <a:effectLst/>
                                    <a:latin typeface="Cambria Math" panose="02040503050406030204" pitchFamily="18" charset="0"/>
                                  </a:rPr>
                                  <m:t>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Total Volume</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0.5241304 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dirty="0">
                            <a:effectLst/>
                            <a:latin typeface="Times New Roman" panose="02020603050405020304" pitchFamily="18" charset="0"/>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88683616"/>
                  </p:ext>
                </p:extLst>
              </p:nvPr>
            </p:nvGraphicFramePr>
            <p:xfrm>
              <a:off x="508001" y="1159583"/>
              <a:ext cx="6232552" cy="2910585"/>
            </p:xfrm>
            <a:graphic>
              <a:graphicData uri="http://schemas.openxmlformats.org/drawingml/2006/table">
                <a:tbl>
                  <a:tblPr firstRow="1" firstCol="1" bandRow="1">
                    <a:tableStyleId>{5C22544A-7EE6-4342-B048-85BDC9FD1C3A}</a:tableStyleId>
                  </a:tblPr>
                  <a:tblGrid>
                    <a:gridCol w="3116276"/>
                    <a:gridCol w="3116276"/>
                  </a:tblGrid>
                  <a:tr h="218184">
                    <a:tc>
                      <a:txBody>
                        <a:bodyPr/>
                        <a:lstStyle/>
                        <a:p>
                          <a:pPr algn="just"/>
                          <a:r>
                            <a:rPr lang="en-US" sz="1000">
                              <a:effectLst/>
                            </a:rPr>
                            <a:t>Parts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Volume</a:t>
                          </a:r>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Half Cylinder</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122222" r="-783" b="-1133333"/>
                          </a:stretch>
                        </a:blipFill>
                      </a:tcPr>
                    </a:tc>
                  </a:tr>
                  <a:tr h="223094">
                    <a:tc>
                      <a:txBody>
                        <a:bodyPr/>
                        <a:lstStyle/>
                        <a:p>
                          <a:pPr algn="just"/>
                          <a:r>
                            <a:rPr lang="en-US" sz="1000">
                              <a:effectLst/>
                            </a:rPr>
                            <a:t>Front Cone</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216216" r="-783" b="-1002703"/>
                          </a:stretch>
                        </a:blipFill>
                      </a:tcPr>
                    </a:tc>
                  </a:tr>
                  <a:tr h="223094">
                    <a:tc>
                      <a:txBody>
                        <a:bodyPr/>
                        <a:lstStyle/>
                        <a:p>
                          <a:pPr algn="just"/>
                          <a:r>
                            <a:rPr lang="en-US" sz="1000">
                              <a:effectLst/>
                            </a:rPr>
                            <a:t>Wooden Cubes</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316216" r="-783" b="-902703"/>
                          </a:stretch>
                        </a:blipFill>
                      </a:tcPr>
                    </a:tc>
                  </a:tr>
                  <a:tr h="223094">
                    <a:tc>
                      <a:txBody>
                        <a:bodyPr/>
                        <a:lstStyle/>
                        <a:p>
                          <a:pPr algn="just"/>
                          <a:r>
                            <a:rPr lang="en-US" sz="1000">
                              <a:effectLst/>
                            </a:rPr>
                            <a:t>Rectangular blocks</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427778" r="-783" b="-827778"/>
                          </a:stretch>
                        </a:blipFill>
                      </a:tcPr>
                    </a:tc>
                  </a:tr>
                  <a:tr h="223094">
                    <a:tc>
                      <a:txBody>
                        <a:bodyPr/>
                        <a:lstStyle/>
                        <a:p>
                          <a:pPr algn="just"/>
                          <a:r>
                            <a:rPr lang="en-US" sz="1000">
                              <a:effectLst/>
                            </a:rPr>
                            <a:t>PVC 18.5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513514" r="-783" b="-705405"/>
                          </a:stretch>
                        </a:blipFill>
                      </a:tcPr>
                    </a:tc>
                  </a:tr>
                  <a:tr h="223094">
                    <a:tc>
                      <a:txBody>
                        <a:bodyPr/>
                        <a:lstStyle/>
                        <a:p>
                          <a:pPr algn="just"/>
                          <a:r>
                            <a:rPr lang="en-US" sz="1000">
                              <a:effectLst/>
                            </a:rPr>
                            <a:t>PVC 4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613514" r="-783" b="-605405"/>
                          </a:stretch>
                        </a:blipFill>
                      </a:tcPr>
                    </a:tc>
                  </a:tr>
                  <a:tr h="223094">
                    <a:tc>
                      <a:txBody>
                        <a:bodyPr/>
                        <a:lstStyle/>
                        <a:p>
                          <a:pPr algn="just"/>
                          <a:r>
                            <a:rPr lang="en-US" sz="1000">
                              <a:effectLst/>
                            </a:rPr>
                            <a:t>PVC Elbow</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733333" r="-783" b="-522222"/>
                          </a:stretch>
                        </a:blipFill>
                      </a:tcPr>
                    </a:tc>
                  </a:tr>
                  <a:tr h="223094">
                    <a:tc>
                      <a:txBody>
                        <a:bodyPr/>
                        <a:lstStyle/>
                        <a:p>
                          <a:pPr algn="just"/>
                          <a:r>
                            <a:rPr lang="en-US" sz="1000">
                              <a:effectLst/>
                            </a:rPr>
                            <a:t>Aluminum Angle Bar 28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810811" r="-783" b="-408108"/>
                          </a:stretch>
                        </a:blipFill>
                      </a:tcPr>
                    </a:tc>
                  </a:tr>
                  <a:tr h="223094">
                    <a:tc>
                      <a:txBody>
                        <a:bodyPr/>
                        <a:lstStyle/>
                        <a:p>
                          <a:pPr algn="just"/>
                          <a:r>
                            <a:rPr lang="en-US" sz="1000">
                              <a:effectLst/>
                            </a:rPr>
                            <a:t>Aluminum Angle Bar 12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910811" r="-783" b="-308108"/>
                          </a:stretch>
                        </a:blipFill>
                      </a:tcPr>
                    </a:tc>
                  </a:tr>
                  <a:tr h="223094">
                    <a:tc>
                      <a:txBody>
                        <a:bodyPr/>
                        <a:lstStyle/>
                        <a:p>
                          <a:pPr algn="just"/>
                          <a:r>
                            <a:rPr lang="en-US" sz="1000">
                              <a:effectLst/>
                            </a:rPr>
                            <a:t>Aluminum Box Bar 12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1038889" r="-783" b="-216667"/>
                          </a:stretch>
                        </a:blipFill>
                      </a:tcPr>
                    </a:tc>
                  </a:tr>
                  <a:tr h="238367">
                    <a:tc>
                      <a:txBody>
                        <a:bodyPr/>
                        <a:lstStyle/>
                        <a:p>
                          <a:pPr algn="just"/>
                          <a:r>
                            <a:rPr lang="en-US" sz="1000">
                              <a:effectLst/>
                            </a:rPr>
                            <a:t>Aluminum Mesh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1051282" r="-783" b="-100000"/>
                          </a:stretch>
                        </a:blipFill>
                      </a:tcPr>
                    </a:tc>
                  </a:tr>
                  <a:tr h="223094">
                    <a:tc>
                      <a:txBody>
                        <a:bodyPr/>
                        <a:lstStyle/>
                        <a:p>
                          <a:pPr algn="just"/>
                          <a:r>
                            <a:rPr lang="en-US" sz="1000">
                              <a:effectLst/>
                            </a:rPr>
                            <a:t>Total Volume</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1213514" r="-783" b="-5405"/>
                          </a:stretch>
                        </a:blipFill>
                      </a:tcPr>
                    </a:tc>
                  </a:tr>
                </a:tbl>
              </a:graphicData>
            </a:graphic>
          </p:graphicFrame>
        </mc:Fallback>
      </mc:AlternateContent>
    </p:spTree>
    <p:extLst>
      <p:ext uri="{BB962C8B-B14F-4D97-AF65-F5344CB8AC3E}">
        <p14:creationId xmlns:p14="http://schemas.microsoft.com/office/powerpoint/2010/main" val="262611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Mass table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89372324"/>
              </p:ext>
            </p:extLst>
          </p:nvPr>
        </p:nvGraphicFramePr>
        <p:xfrm>
          <a:off x="636423" y="1009502"/>
          <a:ext cx="6056306" cy="2957514"/>
        </p:xfrm>
        <a:graphic>
          <a:graphicData uri="http://schemas.openxmlformats.org/drawingml/2006/table">
            <a:tbl>
              <a:tblPr firstRow="1" firstCol="1" bandRow="1">
                <a:tableStyleId>{5C22544A-7EE6-4342-B048-85BDC9FD1C3A}</a:tableStyleId>
              </a:tblPr>
              <a:tblGrid>
                <a:gridCol w="3028153"/>
                <a:gridCol w="3028153"/>
              </a:tblGrid>
              <a:tr h="211251">
                <a:tc>
                  <a:txBody>
                    <a:bodyPr/>
                    <a:lstStyle/>
                    <a:p>
                      <a:pPr algn="just"/>
                      <a:r>
                        <a:rPr lang="en-US" sz="1000">
                          <a:effectLst/>
                        </a:rPr>
                        <a:t>Parts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Mass</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Half Cylinder</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0.48426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Front Cone</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0.13272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Wooden Cubes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0.92208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Rectangular blocks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0.5712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PVC 18.5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0.1352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PVC 4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0.058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PVC Elbow</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0.08008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Aluminum Angle Bar 28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0.120204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Aluminum Angle Bar 12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0.538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Aluminum Box Bar 12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0.752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Aluminum Mesh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2.85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Screws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0.117 kg</a:t>
                      </a:r>
                      <a:endParaRPr lang="en-US" sz="1000">
                        <a:effectLst/>
                        <a:latin typeface="Times New Roman" panose="02020603050405020304" pitchFamily="18" charset="0"/>
                      </a:endParaRPr>
                    </a:p>
                  </a:txBody>
                  <a:tcPr marL="68580" marR="68580" marT="0" marB="0"/>
                </a:tc>
              </a:tr>
              <a:tr h="211251">
                <a:tc>
                  <a:txBody>
                    <a:bodyPr/>
                    <a:lstStyle/>
                    <a:p>
                      <a:pPr algn="just"/>
                      <a:r>
                        <a:rPr lang="en-US" sz="1000">
                          <a:effectLst/>
                        </a:rPr>
                        <a:t>Total Mass</a:t>
                      </a:r>
                      <a:endParaRPr lang="en-US" sz="1000">
                        <a:effectLst/>
                        <a:latin typeface="Times New Roman" panose="02020603050405020304" pitchFamily="18" charset="0"/>
                      </a:endParaRPr>
                    </a:p>
                  </a:txBody>
                  <a:tcPr marL="68580" marR="68580" marT="0" marB="0"/>
                </a:tc>
                <a:tc>
                  <a:txBody>
                    <a:bodyPr/>
                    <a:lstStyle/>
                    <a:p>
                      <a:pPr algn="just"/>
                      <a:r>
                        <a:rPr lang="en-US" sz="1000" dirty="0">
                          <a:effectLst/>
                        </a:rPr>
                        <a:t>6.760744 kg</a:t>
                      </a:r>
                      <a:endParaRPr lang="en-US" sz="1000" dirty="0">
                        <a:effectLst/>
                        <a:latin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45660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Ship weight </a:t>
            </a:r>
            <a:endParaRPr/>
          </a:p>
        </p:txBody>
      </p:sp>
      <p:sp>
        <p:nvSpPr>
          <p:cNvPr id="526" name="Google Shape;526;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Three types of different weights need to be known and are as following:</a:t>
            </a:r>
            <a:endParaRPr/>
          </a:p>
          <a:p>
            <a:pPr marL="457200" lvl="0" indent="-342900" algn="l" rtl="0">
              <a:spcBef>
                <a:spcPts val="0"/>
              </a:spcBef>
              <a:spcAft>
                <a:spcPts val="0"/>
              </a:spcAft>
              <a:buSzPts val="1800"/>
              <a:buChar char="●"/>
            </a:pPr>
            <a:r>
              <a:rPr lang="en-US"/>
              <a:t>Light weight:</a:t>
            </a:r>
            <a:endParaRPr/>
          </a:p>
          <a:p>
            <a:pPr marL="457200" lvl="0" indent="0" algn="l" rtl="0">
              <a:spcBef>
                <a:spcPts val="0"/>
              </a:spcBef>
              <a:spcAft>
                <a:spcPts val="0"/>
              </a:spcAft>
              <a:buNone/>
            </a:pPr>
            <a:r>
              <a:rPr lang="en-US"/>
              <a:t>This is the weight of the unrigged vessel without gear, fuel oil, water, ice, boxes, crew, provisions, catch, etc.</a:t>
            </a:r>
            <a:endParaRPr/>
          </a:p>
          <a:p>
            <a:pPr marL="457200" lvl="0" indent="-342900" algn="l" rtl="0">
              <a:spcBef>
                <a:spcPts val="0"/>
              </a:spcBef>
              <a:spcAft>
                <a:spcPts val="0"/>
              </a:spcAft>
              <a:buSzPts val="1800"/>
              <a:buChar char="●"/>
            </a:pPr>
            <a:r>
              <a:rPr lang="en-US"/>
              <a:t>Dead Weight:</a:t>
            </a:r>
            <a:endParaRPr/>
          </a:p>
          <a:p>
            <a:pPr marL="457200" lvl="0" indent="0" algn="l" rtl="0">
              <a:spcBef>
                <a:spcPts val="0"/>
              </a:spcBef>
              <a:spcAft>
                <a:spcPts val="0"/>
              </a:spcAft>
              <a:buNone/>
            </a:pPr>
            <a:r>
              <a:rPr lang="en-US"/>
              <a:t>All unnecessary weight and payload weight.</a:t>
            </a:r>
            <a:endParaRPr/>
          </a:p>
          <a:p>
            <a:pPr marL="457200" lvl="0" indent="-342900" algn="l" rtl="0">
              <a:spcBef>
                <a:spcPts val="0"/>
              </a:spcBef>
              <a:spcAft>
                <a:spcPts val="0"/>
              </a:spcAft>
              <a:buSzPts val="1800"/>
              <a:buChar char="●"/>
            </a:pPr>
            <a:r>
              <a:rPr lang="en-US"/>
              <a:t>Displacement:</a:t>
            </a:r>
            <a:endParaRPr/>
          </a:p>
          <a:p>
            <a:pPr marL="457200" lvl="0" indent="0" algn="l" rtl="0">
              <a:spcBef>
                <a:spcPts val="0"/>
              </a:spcBef>
              <a:spcAft>
                <a:spcPts val="0"/>
              </a:spcAft>
              <a:buNone/>
            </a:pPr>
            <a:r>
              <a:rPr lang="en-US"/>
              <a:t>Displacement is the term for the vessel’s total weight. That means displacement = lightweight + deadweight.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Text Placeholder 2"/>
          <p:cNvSpPr>
            <a:spLocks noGrp="1"/>
          </p:cNvSpPr>
          <p:nvPr>
            <p:ph type="body" idx="1"/>
          </p:nvPr>
        </p:nvSpPr>
        <p:spPr>
          <a:xfrm>
            <a:off x="508001" y="1144954"/>
            <a:ext cx="6447501" cy="2910580"/>
          </a:xfrm>
        </p:spPr>
        <p:txBody>
          <a:bodyPr/>
          <a:lstStyle/>
          <a:p>
            <a:pPr marL="160020" indent="0">
              <a:buNone/>
            </a:pPr>
            <a:r>
              <a:rPr lang="en-US" dirty="0"/>
              <a:t>The principle objective of this project is to design an autonomous marine vessel, use machine learning and target recognition to collect floating plastic bottles in a pond, lake and streams. The motivation behind this project is to find a cheaper and efficient solution for clearing certain water bodies (lakes, ponds, streams). By utilizing autonomous control, the vessel can operate freely and through machine learning, it can target plastic bottles and collect it. The mechanical design stages of any floating body consists of “Imagining and analyzing”, “Concept Design”, “Principle Design and GA drawings”, “CAD design and analysis”. The electrical design stages for components and control system consists of “…….</a:t>
            </a:r>
            <a:r>
              <a:rPr lang="en-US" dirty="0" err="1"/>
              <a:t>Temmi</a:t>
            </a:r>
            <a:r>
              <a:rPr lang="en-US" dirty="0"/>
              <a:t>……” Most of the time in each task will be spend on research. Mechanical design will require the weight calculations, Hydrostatics study, Flow analysis, FEM analysis using a CAD software (Solid Works). This will further help improve our design. The goal for Mechanical design is to ensure the body will float and will be stable under applied force. “</a:t>
            </a:r>
            <a:r>
              <a:rPr lang="en-US" dirty="0" err="1"/>
              <a:t>Temmi</a:t>
            </a:r>
            <a:r>
              <a:rPr lang="en-US" dirty="0"/>
              <a:t>”  </a:t>
            </a:r>
          </a:p>
          <a:p>
            <a:endParaRPr lang="en-US" dirty="0"/>
          </a:p>
        </p:txBody>
      </p:sp>
    </p:spTree>
    <p:extLst>
      <p:ext uri="{BB962C8B-B14F-4D97-AF65-F5344CB8AC3E}">
        <p14:creationId xmlns:p14="http://schemas.microsoft.com/office/powerpoint/2010/main" val="100895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99" y="376733"/>
            <a:ext cx="6447501" cy="990600"/>
          </a:xfrm>
        </p:spPr>
        <p:txBody>
          <a:bodyPr/>
          <a:lstStyle/>
          <a:p>
            <a:r>
              <a:rPr lang="en-US" dirty="0" smtClean="0"/>
              <a:t>Implementation of task 4</a:t>
            </a:r>
            <a:br>
              <a:rPr lang="en-US" dirty="0" smtClean="0"/>
            </a:br>
            <a:r>
              <a:rPr lang="en-US" dirty="0" smtClean="0"/>
              <a:t>&gt;&gt;Mass breakdown</a:t>
            </a:r>
            <a:endParaRPr lang="en-US" dirty="0"/>
          </a:p>
        </p:txBody>
      </p:sp>
      <p:sp>
        <p:nvSpPr>
          <p:cNvPr id="3" name="Text Placeholder 2"/>
          <p:cNvSpPr>
            <a:spLocks noGrp="1"/>
          </p:cNvSpPr>
          <p:nvPr>
            <p:ph type="body" idx="1"/>
          </p:nvPr>
        </p:nvSpPr>
        <p:spPr>
          <a:xfrm>
            <a:off x="303174" y="1674572"/>
            <a:ext cx="6447501" cy="2910580"/>
          </a:xfrm>
        </p:spPr>
        <p:txBody>
          <a:bodyPr/>
          <a:lstStyle/>
          <a:p>
            <a:r>
              <a:rPr lang="en-US" dirty="0"/>
              <a:t>Total weight of the building materials = 6.760744 kg =&gt;14.8736368 pounds</a:t>
            </a:r>
          </a:p>
          <a:p>
            <a:r>
              <a:rPr lang="en-US" dirty="0"/>
              <a:t>The mass of electronics = 10.17 pounds</a:t>
            </a:r>
          </a:p>
          <a:p>
            <a:r>
              <a:rPr lang="en-US" dirty="0"/>
              <a:t>Maximum Mass of the payload = 25 pounds</a:t>
            </a:r>
          </a:p>
          <a:p>
            <a:r>
              <a:rPr lang="en-US" dirty="0"/>
              <a:t>Total weight of the boat including dead weight and payload weight = 50 pounds =&gt; 22.72727 kg</a:t>
            </a:r>
          </a:p>
          <a:p>
            <a:pPr marL="160020" indent="0">
              <a:buNone/>
            </a:pPr>
            <a:endParaRPr lang="en-US" dirty="0"/>
          </a:p>
        </p:txBody>
      </p:sp>
    </p:spTree>
    <p:extLst>
      <p:ext uri="{BB962C8B-B14F-4D97-AF65-F5344CB8AC3E}">
        <p14:creationId xmlns:p14="http://schemas.microsoft.com/office/powerpoint/2010/main" val="108689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Total Water Displacement</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lvl="0"/>
                <a14:m>
                  <m:oMath xmlns:m="http://schemas.openxmlformats.org/officeDocument/2006/math">
                    <m:r>
                      <a:rPr lang="en-US" b="1" i="1">
                        <a:latin typeface="Cambria Math" panose="02040503050406030204" pitchFamily="18" charset="0"/>
                      </a:rPr>
                      <m:t>𝑻𝒐𝒕𝒂𝒍</m:t>
                    </m:r>
                    <m:r>
                      <a:rPr lang="en-US" b="1">
                        <a:latin typeface="Cambria Math" panose="02040503050406030204" pitchFamily="18" charset="0"/>
                      </a:rPr>
                      <m:t> </m:t>
                    </m:r>
                    <m:r>
                      <a:rPr lang="en-US" b="1" i="1">
                        <a:latin typeface="Cambria Math" panose="02040503050406030204" pitchFamily="18" charset="0"/>
                      </a:rPr>
                      <m:t>𝒎𝒂𝒔𝒔</m:t>
                    </m:r>
                    <m:r>
                      <a:rPr lang="en-US" b="1">
                        <a:latin typeface="Cambria Math" panose="02040503050406030204" pitchFamily="18" charset="0"/>
                      </a:rPr>
                      <m:t>              =</m:t>
                    </m:r>
                    <m:r>
                      <a:rPr lang="en-US" b="1" i="1">
                        <a:latin typeface="Cambria Math" panose="02040503050406030204" pitchFamily="18" charset="0"/>
                      </a:rPr>
                      <m:t>𝟐𝟐</m:t>
                    </m:r>
                    <m:r>
                      <a:rPr lang="en-US" b="1">
                        <a:latin typeface="Cambria Math" panose="02040503050406030204" pitchFamily="18" charset="0"/>
                      </a:rPr>
                      <m:t>.</m:t>
                    </m:r>
                    <m:r>
                      <a:rPr lang="en-US" b="1" i="1">
                        <a:latin typeface="Cambria Math" panose="02040503050406030204" pitchFamily="18" charset="0"/>
                      </a:rPr>
                      <m:t>𝟕𝟐𝟕𝟐𝟕</m:t>
                    </m:r>
                    <m:r>
                      <a:rPr lang="en-US" b="1" i="1">
                        <a:latin typeface="Cambria Math" panose="02040503050406030204" pitchFamily="18" charset="0"/>
                      </a:rPr>
                      <m:t>𝒌𝒈</m:t>
                    </m:r>
                  </m:oMath>
                </a14:m>
                <a:endParaRPr lang="en-US" b="1" dirty="0"/>
              </a:p>
              <a:p>
                <a:pPr lvl="0"/>
                <a14:m>
                  <m:oMath xmlns:m="http://schemas.openxmlformats.org/officeDocument/2006/math">
                    <m:r>
                      <a:rPr lang="en-US" b="1" i="1">
                        <a:latin typeface="Cambria Math" panose="02040503050406030204" pitchFamily="18" charset="0"/>
                      </a:rPr>
                      <m:t>𝒗</m:t>
                    </m:r>
                    <m:r>
                      <a:rPr lang="en-US" b="1">
                        <a:latin typeface="Cambria Math" panose="02040503050406030204" pitchFamily="18" charset="0"/>
                      </a:rPr>
                      <m:t>                         =</m:t>
                    </m:r>
                    <m:f>
                      <m:fPr>
                        <m:ctrlPr>
                          <a:rPr lang="en-US" b="1" i="1">
                            <a:latin typeface="Cambria Math" panose="02040503050406030204" pitchFamily="18" charset="0"/>
                          </a:rPr>
                        </m:ctrlPr>
                      </m:fPr>
                      <m:num>
                        <m:r>
                          <a:rPr lang="en-US" b="1" i="1">
                            <a:latin typeface="Cambria Math" panose="02040503050406030204" pitchFamily="18" charset="0"/>
                          </a:rPr>
                          <m:t>𝟐𝟐</m:t>
                        </m:r>
                        <m:r>
                          <a:rPr lang="en-US" b="1">
                            <a:latin typeface="Cambria Math" panose="02040503050406030204" pitchFamily="18" charset="0"/>
                          </a:rPr>
                          <m:t>.</m:t>
                        </m:r>
                        <m:r>
                          <a:rPr lang="en-US" b="1" i="1">
                            <a:latin typeface="Cambria Math" panose="02040503050406030204" pitchFamily="18" charset="0"/>
                          </a:rPr>
                          <m:t>𝟕𝟐𝟕𝟐𝟕</m:t>
                        </m:r>
                      </m:num>
                      <m:den>
                        <m:r>
                          <a:rPr lang="en-US" b="1" i="1">
                            <a:latin typeface="Cambria Math" panose="02040503050406030204" pitchFamily="18" charset="0"/>
                          </a:rPr>
                          <m:t>𝟏𝟎𝟎𝟎</m:t>
                        </m:r>
                      </m:den>
                    </m:f>
                  </m:oMath>
                </a14:m>
                <a:endParaRPr lang="en-US" b="1" dirty="0"/>
              </a:p>
              <a:p>
                <a:pPr lvl="0"/>
                <a14:m>
                  <m:oMath xmlns:m="http://schemas.openxmlformats.org/officeDocument/2006/math">
                    <m:r>
                      <a:rPr lang="en-US" b="1" i="1">
                        <a:latin typeface="Cambria Math" panose="02040503050406030204" pitchFamily="18" charset="0"/>
                      </a:rPr>
                      <m:t>𝒗</m:t>
                    </m:r>
                    <m:r>
                      <a:rPr lang="en-US" b="1">
                        <a:latin typeface="Cambria Math" panose="02040503050406030204" pitchFamily="18" charset="0"/>
                      </a:rPr>
                      <m:t>                         =</m:t>
                    </m:r>
                    <m:r>
                      <a:rPr lang="en-US" b="1" i="1">
                        <a:latin typeface="Cambria Math" panose="02040503050406030204" pitchFamily="18" charset="0"/>
                      </a:rPr>
                      <m:t>𝟐</m:t>
                    </m:r>
                    <m:r>
                      <a:rPr lang="en-US" b="1">
                        <a:latin typeface="Cambria Math" panose="02040503050406030204" pitchFamily="18" charset="0"/>
                      </a:rPr>
                      <m:t>.</m:t>
                    </m:r>
                    <m:r>
                      <a:rPr lang="en-US" b="1" i="1">
                        <a:latin typeface="Cambria Math" panose="02040503050406030204" pitchFamily="18" charset="0"/>
                      </a:rPr>
                      <m:t>𝟐𝟕𝟐𝟕𝟐𝟕</m:t>
                    </m:r>
                    <m:r>
                      <a:rPr lang="en-US" b="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𝟏𝟎</m:t>
                        </m:r>
                      </m:e>
                      <m:sup>
                        <m:r>
                          <a:rPr lang="en-US" b="1" i="1">
                            <a:latin typeface="Cambria Math" panose="02040503050406030204" pitchFamily="18" charset="0"/>
                          </a:rPr>
                          <m:t>−</m:t>
                        </m:r>
                        <m:r>
                          <a:rPr lang="en-US" b="1" i="1">
                            <a:latin typeface="Cambria Math" panose="02040503050406030204" pitchFamily="18" charset="0"/>
                          </a:rPr>
                          <m:t>𝟐</m:t>
                        </m:r>
                      </m:sup>
                    </m:sSup>
                    <m:sSup>
                      <m:sSupPr>
                        <m:ctrlPr>
                          <a:rPr lang="en-US" b="1" i="1">
                            <a:latin typeface="Cambria Math" panose="02040503050406030204" pitchFamily="18" charset="0"/>
                          </a:rPr>
                        </m:ctrlPr>
                      </m:sSupPr>
                      <m:e>
                        <m:r>
                          <a:rPr lang="en-US" b="1" i="1">
                            <a:latin typeface="Cambria Math" panose="02040503050406030204" pitchFamily="18" charset="0"/>
                          </a:rPr>
                          <m:t>𝒎</m:t>
                        </m:r>
                      </m:e>
                      <m:sup>
                        <m:r>
                          <a:rPr lang="en-US" b="1" i="1">
                            <a:latin typeface="Cambria Math" panose="02040503050406030204" pitchFamily="18" charset="0"/>
                          </a:rPr>
                          <m:t>𝟑</m:t>
                        </m:r>
                      </m:sup>
                    </m:sSup>
                  </m:oMath>
                </a14:m>
                <a:endParaRPr lang="en-US" b="1" dirty="0"/>
              </a:p>
              <a:p>
                <a:pPr lvl="1"/>
                <a:r>
                  <a:rPr lang="en-US" b="1" dirty="0"/>
                  <a:t>Total water displacement should be 0.0227 cubic meters.</a:t>
                </a:r>
              </a:p>
              <a:p>
                <a:pPr lvl="1"/>
                <a:r>
                  <a:rPr lang="en-US" b="1" dirty="0"/>
                  <a:t>But, 0.0227&lt;V1+V2. Hence, both cylindrical and conical parts are not fully submerged in water due to the 22.727 kg weight. </a:t>
                </a:r>
              </a:p>
              <a:p>
                <a:pPr lvl="1"/>
                <a14:m>
                  <m:oMath xmlns:m="http://schemas.openxmlformats.org/officeDocument/2006/math">
                    <m:r>
                      <a:rPr lang="en-US" b="1" i="1">
                        <a:latin typeface="Cambria Math" panose="02040503050406030204" pitchFamily="18" charset="0"/>
                      </a:rPr>
                      <m:t>𝑽𝒐𝒍𝒖𝒎𝒆</m:t>
                    </m:r>
                    <m:r>
                      <a:rPr lang="en-US" b="1">
                        <a:latin typeface="Cambria Math" panose="02040503050406030204" pitchFamily="18" charset="0"/>
                      </a:rPr>
                      <m:t> </m:t>
                    </m:r>
                    <m:r>
                      <a:rPr lang="en-US" b="1" i="1">
                        <a:latin typeface="Cambria Math" panose="02040503050406030204" pitchFamily="18" charset="0"/>
                      </a:rPr>
                      <m:t>𝒐𝒇</m:t>
                    </m:r>
                    <m:r>
                      <a:rPr lang="en-US" b="1">
                        <a:latin typeface="Cambria Math" panose="02040503050406030204" pitchFamily="18" charset="0"/>
                      </a:rPr>
                      <m:t> </m:t>
                    </m:r>
                    <m:r>
                      <a:rPr lang="en-US" b="1" i="1">
                        <a:latin typeface="Cambria Math" panose="02040503050406030204" pitchFamily="18" charset="0"/>
                      </a:rPr>
                      <m:t>𝒆𝒙𝒄𝒆𝒔𝒔𝒊𝒗𝒆𝒍𝒚</m:t>
                    </m:r>
                    <m:r>
                      <a:rPr lang="en-US" b="1">
                        <a:latin typeface="Cambria Math" panose="02040503050406030204" pitchFamily="18" charset="0"/>
                      </a:rPr>
                      <m:t> </m:t>
                    </m:r>
                    <m:r>
                      <a:rPr lang="en-US" b="1" i="1">
                        <a:latin typeface="Cambria Math" panose="02040503050406030204" pitchFamily="18" charset="0"/>
                      </a:rPr>
                      <m:t>𝒅𝒊𝒔𝒑𝒍𝒂𝒄𝒆𝒅</m:t>
                    </m:r>
                    <m:r>
                      <a:rPr lang="en-US" b="1">
                        <a:latin typeface="Cambria Math" panose="02040503050406030204" pitchFamily="18" charset="0"/>
                      </a:rPr>
                      <m:t> </m:t>
                    </m:r>
                    <m:r>
                      <a:rPr lang="en-US" b="1" i="1">
                        <a:latin typeface="Cambria Math" panose="02040503050406030204" pitchFamily="18" charset="0"/>
                      </a:rPr>
                      <m:t>𝒘𝒂𝒕𝒆𝒓</m:t>
                    </m:r>
                    <m:r>
                      <a:rPr lang="en-US" b="1">
                        <a:latin typeface="Cambria Math" panose="02040503050406030204" pitchFamily="18" charset="0"/>
                      </a:rPr>
                      <m:t>=</m:t>
                    </m:r>
                    <m:r>
                      <a:rPr lang="en-US" b="1" i="1">
                        <a:latin typeface="Cambria Math" panose="02040503050406030204" pitchFamily="18" charset="0"/>
                      </a:rPr>
                      <m:t>𝟎</m:t>
                    </m:r>
                    <m:r>
                      <a:rPr lang="en-US" b="1">
                        <a:latin typeface="Cambria Math" panose="02040503050406030204" pitchFamily="18" charset="0"/>
                      </a:rPr>
                      <m:t>.</m:t>
                    </m:r>
                    <m:r>
                      <a:rPr lang="en-US" b="1" i="1">
                        <a:latin typeface="Cambria Math" panose="02040503050406030204" pitchFamily="18" charset="0"/>
                      </a:rPr>
                      <m:t>𝟎𝟐𝟓𝟑𝟗𝟒</m:t>
                    </m:r>
                    <m:r>
                      <a:rPr lang="en-US" b="1" i="1">
                        <a:latin typeface="Cambria Math" panose="02040503050406030204" pitchFamily="18" charset="0"/>
                      </a:rPr>
                      <m:t>−</m:t>
                    </m:r>
                    <m:r>
                      <a:rPr lang="en-US" b="1" i="1">
                        <a:latin typeface="Cambria Math" panose="02040503050406030204" pitchFamily="18" charset="0"/>
                      </a:rPr>
                      <m:t>𝟎</m:t>
                    </m:r>
                    <m:r>
                      <a:rPr lang="en-US" b="1">
                        <a:latin typeface="Cambria Math" panose="02040503050406030204" pitchFamily="18" charset="0"/>
                      </a:rPr>
                      <m:t>.</m:t>
                    </m:r>
                    <m:r>
                      <a:rPr lang="en-US" b="1" i="1">
                        <a:latin typeface="Cambria Math" panose="02040503050406030204" pitchFamily="18" charset="0"/>
                      </a:rPr>
                      <m:t>𝟎𝟐𝟐𝟕</m:t>
                    </m:r>
                    <m:r>
                      <a:rPr lang="en-US" b="1">
                        <a:latin typeface="Cambria Math" panose="02040503050406030204" pitchFamily="18" charset="0"/>
                      </a:rPr>
                      <m:t>=</m:t>
                    </m:r>
                    <m:r>
                      <a:rPr lang="en-US" b="1" i="1">
                        <a:latin typeface="Cambria Math" panose="02040503050406030204" pitchFamily="18" charset="0"/>
                      </a:rPr>
                      <m:t>𝟎</m:t>
                    </m:r>
                    <m:r>
                      <a:rPr lang="en-US" b="1">
                        <a:latin typeface="Cambria Math" panose="02040503050406030204" pitchFamily="18" charset="0"/>
                      </a:rPr>
                      <m:t>.</m:t>
                    </m:r>
                    <m:r>
                      <a:rPr lang="en-US" b="1" i="1">
                        <a:latin typeface="Cambria Math" panose="02040503050406030204" pitchFamily="18" charset="0"/>
                      </a:rPr>
                      <m:t>𝟎𝟎𝟐𝟔𝟔𝟕</m:t>
                    </m:r>
                    <m:r>
                      <a:rPr lang="en-US" b="1">
                        <a:latin typeface="Cambria Math" panose="02040503050406030204" pitchFamily="18" charset="0"/>
                      </a:rPr>
                      <m:t> </m:t>
                    </m:r>
                    <m:r>
                      <a:rPr lang="en-US" b="1" i="1">
                        <a:latin typeface="Cambria Math" panose="02040503050406030204" pitchFamily="18" charset="0"/>
                      </a:rPr>
                      <m:t>𝒄𝒖𝒃𝒊𝒄</m:t>
                    </m:r>
                    <m:r>
                      <a:rPr lang="en-US" b="1">
                        <a:latin typeface="Cambria Math" panose="02040503050406030204" pitchFamily="18" charset="0"/>
                      </a:rPr>
                      <m:t> </m:t>
                    </m:r>
                    <m:r>
                      <a:rPr lang="en-US" b="1" i="1">
                        <a:latin typeface="Cambria Math" panose="02040503050406030204" pitchFamily="18" charset="0"/>
                      </a:rPr>
                      <m:t>𝒎𝒆𝒕𝒆𝒓𝒔</m:t>
                    </m:r>
                    <m:r>
                      <a:rPr lang="en-US" b="1">
                        <a:latin typeface="Cambria Math" panose="02040503050406030204" pitchFamily="18" charset="0"/>
                      </a:rPr>
                      <m:t> </m:t>
                    </m:r>
                  </m:oMath>
                </a14:m>
                <a:endParaRPr lang="en-US" b="1" dirty="0"/>
              </a:p>
              <a:p>
                <a:pPr marL="160020" indent="0">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r="-662"/>
                </a:stretch>
              </a:blipFill>
            </p:spPr>
            <p:txBody>
              <a:bodyPr/>
              <a:lstStyle/>
              <a:p>
                <a:r>
                  <a:rPr lang="en-US">
                    <a:noFill/>
                  </a:rPr>
                  <a:t> </a:t>
                </a:r>
              </a:p>
            </p:txBody>
          </p:sp>
        </mc:Fallback>
      </mc:AlternateContent>
    </p:spTree>
    <p:extLst>
      <p:ext uri="{BB962C8B-B14F-4D97-AF65-F5344CB8AC3E}">
        <p14:creationId xmlns:p14="http://schemas.microsoft.com/office/powerpoint/2010/main" val="26363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of the boat submerged in water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27231460"/>
              </p:ext>
            </p:extLst>
          </p:nvPr>
        </p:nvGraphicFramePr>
        <p:xfrm>
          <a:off x="508001" y="1671523"/>
          <a:ext cx="1276350" cy="241300"/>
        </p:xfrm>
        <a:graphic>
          <a:graphicData uri="http://schemas.openxmlformats.org/presentationml/2006/ole">
            <mc:AlternateContent xmlns:mc="http://schemas.openxmlformats.org/markup-compatibility/2006">
              <mc:Choice xmlns:v="urn:schemas-microsoft-com:vml" Requires="v">
                <p:oleObj spid="_x0000_s3106" name="Equation" r:id="rId3" imgW="1282700" imgH="241300" progId="Equation.3">
                  <p:embed/>
                </p:oleObj>
              </mc:Choice>
              <mc:Fallback>
                <p:oleObj name="Equation" r:id="rId3" imgW="12827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1" y="1671523"/>
                        <a:ext cx="127635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56198292"/>
              </p:ext>
            </p:extLst>
          </p:nvPr>
        </p:nvGraphicFramePr>
        <p:xfrm>
          <a:off x="508001" y="1912823"/>
          <a:ext cx="2724150" cy="450850"/>
        </p:xfrm>
        <a:graphic>
          <a:graphicData uri="http://schemas.openxmlformats.org/presentationml/2006/ole">
            <mc:AlternateContent xmlns:mc="http://schemas.openxmlformats.org/markup-compatibility/2006">
              <mc:Choice xmlns:v="urn:schemas-microsoft-com:vml" Requires="v">
                <p:oleObj spid="_x0000_s3107" name="Equation" r:id="rId5" imgW="2730500" imgH="457200" progId="Equation.3">
                  <p:embed/>
                </p:oleObj>
              </mc:Choice>
              <mc:Fallback>
                <p:oleObj name="Equation" r:id="rId5" imgW="27305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1" y="1912823"/>
                        <a:ext cx="27241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55735930"/>
              </p:ext>
            </p:extLst>
          </p:nvPr>
        </p:nvGraphicFramePr>
        <p:xfrm>
          <a:off x="508001" y="2363673"/>
          <a:ext cx="4508500" cy="577850"/>
        </p:xfrm>
        <a:graphic>
          <a:graphicData uri="http://schemas.openxmlformats.org/presentationml/2006/ole">
            <mc:AlternateContent xmlns:mc="http://schemas.openxmlformats.org/markup-compatibility/2006">
              <mc:Choice xmlns:v="urn:schemas-microsoft-com:vml" Requires="v">
                <p:oleObj spid="_x0000_s3108" name="Equation" r:id="rId7" imgW="4521200" imgH="584200" progId="Equation.3">
                  <p:embed/>
                </p:oleObj>
              </mc:Choice>
              <mc:Fallback>
                <p:oleObj name="Equation" r:id="rId7" imgW="4521200" imgH="5842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1" y="2363673"/>
                        <a:ext cx="45085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46221433"/>
              </p:ext>
            </p:extLst>
          </p:nvPr>
        </p:nvGraphicFramePr>
        <p:xfrm>
          <a:off x="508001" y="2941523"/>
          <a:ext cx="914400" cy="177800"/>
        </p:xfrm>
        <a:graphic>
          <a:graphicData uri="http://schemas.openxmlformats.org/presentationml/2006/ole">
            <mc:AlternateContent xmlns:mc="http://schemas.openxmlformats.org/markup-compatibility/2006">
              <mc:Choice xmlns:v="urn:schemas-microsoft-com:vml" Requires="v">
                <p:oleObj spid="_x0000_s3109" name="Equation" r:id="rId9" imgW="914003" imgH="177723" progId="Equation.3">
                  <p:embed/>
                </p:oleObj>
              </mc:Choice>
              <mc:Fallback>
                <p:oleObj name="Equation" r:id="rId9" imgW="914003" imgH="177723"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001" y="2941523"/>
                        <a:ext cx="9144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
          <p:cNvSpPr>
            <a:spLocks noChangeArrowheads="1"/>
          </p:cNvSpPr>
          <p:nvPr/>
        </p:nvSpPr>
        <p:spPr bwMode="auto">
          <a:xfrm>
            <a:off x="508001" y="121432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1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If height of excessively displaced water is h,</a:t>
            </a:r>
            <a:endParaRPr kumimoji="0" lang="en-US" altLang="zh-CN"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08001" y="1912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7"/>
          <p:cNvSpPr>
            <a:spLocks noChangeArrowheads="1"/>
          </p:cNvSpPr>
          <p:nvPr/>
        </p:nvSpPr>
        <p:spPr bwMode="auto">
          <a:xfrm>
            <a:off x="508001" y="23636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p:cNvSpPr>
            <a:spLocks noChangeArrowheads="1"/>
          </p:cNvSpPr>
          <p:nvPr/>
        </p:nvSpPr>
        <p:spPr bwMode="auto">
          <a:xfrm>
            <a:off x="508001" y="29415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9"/>
          <p:cNvSpPr>
            <a:spLocks noChangeArrowheads="1"/>
          </p:cNvSpPr>
          <p:nvPr/>
        </p:nvSpPr>
        <p:spPr bwMode="auto">
          <a:xfrm>
            <a:off x="508001" y="311932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10493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Centre of gravity G</a:t>
            </a:r>
            <a:endParaRPr/>
          </a:p>
        </p:txBody>
      </p:sp>
      <p:sp>
        <p:nvSpPr>
          <p:cNvPr id="539" name="Google Shape;539;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a:t>The centre of gravity is a rather theoretical concept. It is composed of all weights on board, including the vessel’s own weight (lightweight). </a:t>
            </a:r>
            <a:endParaRPr/>
          </a:p>
          <a:p>
            <a:pPr marL="457200" lvl="0" indent="0" algn="l" rtl="0">
              <a:spcBef>
                <a:spcPts val="0"/>
              </a:spcBef>
              <a:spcAft>
                <a:spcPts val="0"/>
              </a:spcAft>
              <a:buNone/>
            </a:pPr>
            <a:endParaRPr/>
          </a:p>
        </p:txBody>
      </p:sp>
      <p:pic>
        <p:nvPicPr>
          <p:cNvPr id="540" name="Google Shape;540;p74"/>
          <p:cNvPicPr preferRelativeResize="0"/>
          <p:nvPr/>
        </p:nvPicPr>
        <p:blipFill>
          <a:blip r:embed="rId3">
            <a:alphaModFix/>
          </a:blip>
          <a:stretch>
            <a:fillRect/>
          </a:stretch>
        </p:blipFill>
        <p:spPr>
          <a:xfrm>
            <a:off x="3681400" y="2279513"/>
            <a:ext cx="1781175" cy="1514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Center of </a:t>
            </a:r>
            <a:r>
              <a:rPr lang="en-US" b="1" dirty="0" smtClean="0"/>
              <a:t>mass (continued)</a:t>
            </a:r>
            <a:r>
              <a:rPr lang="en-US" b="1" dirty="0"/>
              <a:t/>
            </a:r>
            <a:br>
              <a:rPr lang="en-US" b="1" dirty="0"/>
            </a:br>
            <a:r>
              <a:rPr lang="en-US" dirty="0"/>
              <a:t/>
            </a:r>
            <a:br>
              <a:rPr lang="en-US" dirty="0"/>
            </a:br>
            <a:r>
              <a:rPr lang="en-US" b="1" dirty="0"/>
              <a:t> </a:t>
            </a:r>
            <a:br>
              <a:rPr lang="en-US" b="1" dirty="0"/>
            </a:br>
            <a:endParaRPr lang="en-US" dirty="0"/>
          </a:p>
        </p:txBody>
      </p:sp>
      <p:sp>
        <p:nvSpPr>
          <p:cNvPr id="3" name="Text Placeholder 2"/>
          <p:cNvSpPr>
            <a:spLocks noGrp="1"/>
          </p:cNvSpPr>
          <p:nvPr>
            <p:ph type="body" idx="1"/>
          </p:nvPr>
        </p:nvSpPr>
        <p:spPr>
          <a:xfrm>
            <a:off x="190196" y="1229213"/>
            <a:ext cx="6447501" cy="2910580"/>
          </a:xfrm>
        </p:spPr>
        <p:txBody>
          <a:bodyPr/>
          <a:lstStyle/>
          <a:p>
            <a:r>
              <a:rPr lang="en-US" dirty="0"/>
              <a:t>Since the density of the Styrofoam is extremely low whereas the volume of the PVC parts is negligible, one can assume that the center of mass of the boat is the one of the container</a:t>
            </a:r>
            <a:r>
              <a:rPr lang="en-US" dirty="0" smtClean="0"/>
              <a:t>.</a:t>
            </a:r>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0758486"/>
              </p:ext>
            </p:extLst>
          </p:nvPr>
        </p:nvGraphicFramePr>
        <p:xfrm>
          <a:off x="768832" y="2223262"/>
          <a:ext cx="1822450" cy="425450"/>
        </p:xfrm>
        <a:graphic>
          <a:graphicData uri="http://schemas.openxmlformats.org/presentationml/2006/ole">
            <mc:AlternateContent xmlns:mc="http://schemas.openxmlformats.org/markup-compatibility/2006">
              <mc:Choice xmlns:v="urn:schemas-microsoft-com:vml" Requires="v">
                <p:oleObj spid="_x0000_s4126" name="Equation" r:id="rId3" imgW="1828800" imgH="431800" progId="Equation.3">
                  <p:embed/>
                </p:oleObj>
              </mc:Choice>
              <mc:Fallback>
                <p:oleObj name="Equation" r:id="rId3" imgW="18288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32" y="2223262"/>
                        <a:ext cx="18224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65904995"/>
              </p:ext>
            </p:extLst>
          </p:nvPr>
        </p:nvGraphicFramePr>
        <p:xfrm>
          <a:off x="768832" y="2860675"/>
          <a:ext cx="1466850" cy="425450"/>
        </p:xfrm>
        <a:graphic>
          <a:graphicData uri="http://schemas.openxmlformats.org/presentationml/2006/ole">
            <mc:AlternateContent xmlns:mc="http://schemas.openxmlformats.org/markup-compatibility/2006">
              <mc:Choice xmlns:v="urn:schemas-microsoft-com:vml" Requires="v">
                <p:oleObj spid="_x0000_s4127" name="Equation" r:id="rId5" imgW="1473200" imgH="431800" progId="Equation.3">
                  <p:embed/>
                </p:oleObj>
              </mc:Choice>
              <mc:Fallback>
                <p:oleObj name="Equation" r:id="rId5" imgW="14732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832" y="2860675"/>
                        <a:ext cx="14668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7228052"/>
              </p:ext>
            </p:extLst>
          </p:nvPr>
        </p:nvGraphicFramePr>
        <p:xfrm>
          <a:off x="768832" y="3266132"/>
          <a:ext cx="1263650" cy="425450"/>
        </p:xfrm>
        <a:graphic>
          <a:graphicData uri="http://schemas.openxmlformats.org/presentationml/2006/ole">
            <mc:AlternateContent xmlns:mc="http://schemas.openxmlformats.org/markup-compatibility/2006">
              <mc:Choice xmlns:v="urn:schemas-microsoft-com:vml" Requires="v">
                <p:oleObj spid="_x0000_s4128" name="Equation" r:id="rId7" imgW="1269449" imgH="431613" progId="Equation.3">
                  <p:embed/>
                </p:oleObj>
              </mc:Choice>
              <mc:Fallback>
                <p:oleObj name="Equation" r:id="rId7" imgW="1269449" imgH="431613"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832" y="3266132"/>
                        <a:ext cx="12636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30106451"/>
              </p:ext>
            </p:extLst>
          </p:nvPr>
        </p:nvGraphicFramePr>
        <p:xfrm>
          <a:off x="768832" y="3975099"/>
          <a:ext cx="977900" cy="177800"/>
        </p:xfrm>
        <a:graphic>
          <a:graphicData uri="http://schemas.openxmlformats.org/presentationml/2006/ole">
            <mc:AlternateContent xmlns:mc="http://schemas.openxmlformats.org/markup-compatibility/2006">
              <mc:Choice xmlns:v="urn:schemas-microsoft-com:vml" Requires="v">
                <p:oleObj spid="_x0000_s4129" name="Equation" r:id="rId9" imgW="977476" imgH="177723" progId="Equation.3">
                  <p:embed/>
                </p:oleObj>
              </mc:Choice>
              <mc:Fallback>
                <p:oleObj name="Equation" r:id="rId9" imgW="977476" imgH="177723"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832" y="3975099"/>
                        <a:ext cx="9779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
          <p:cNvSpPr>
            <a:spLocks noChangeArrowheads="1"/>
          </p:cNvSpPr>
          <p:nvPr/>
        </p:nvSpPr>
        <p:spPr bwMode="auto">
          <a:xfrm>
            <a:off x="402336" y="20390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distance between the center of mass of semicircle and the center of mass of the respective circle is the following: </a:t>
            </a:r>
            <a:endParaRPr kumimoji="0" lang="en-US" altLang="zh-CN" sz="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402336" y="27820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One can calculate the x and z coordinates of the center of mass of the cone part as follows </a:t>
            </a:r>
            <a:endParaRPr kumimoji="0" lang="en-US" altLang="zh-CN" sz="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263347" y="275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402336" y="37464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Where,</a:t>
            </a:r>
            <a:endParaRPr kumimoji="0" lang="en-US" altLang="zh-CN" sz="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263347" y="3816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1572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Centre of buoyancy B</a:t>
            </a:r>
            <a:endParaRPr/>
          </a:p>
        </p:txBody>
      </p:sp>
      <p:sp>
        <p:nvSpPr>
          <p:cNvPr id="546" name="Google Shape;546;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a:t>Weight under water affects the overall buoyancy.</a:t>
            </a:r>
            <a:endParaRPr/>
          </a:p>
          <a:p>
            <a:pPr marL="457200" lvl="0" indent="-342900" algn="l" rtl="0">
              <a:spcBef>
                <a:spcPts val="0"/>
              </a:spcBef>
              <a:spcAft>
                <a:spcPts val="0"/>
              </a:spcAft>
              <a:buSzPts val="1800"/>
              <a:buChar char="●"/>
            </a:pPr>
            <a:r>
              <a:rPr lang="en-US"/>
              <a:t> buoyant force can be merged in one single point called the centre of buoyancy and this is indicated by the letter B.</a:t>
            </a:r>
            <a:endParaRPr/>
          </a:p>
          <a:p>
            <a:pPr marL="457200" lvl="0" indent="-342900" algn="l" rtl="0">
              <a:spcBef>
                <a:spcPts val="0"/>
              </a:spcBef>
              <a:spcAft>
                <a:spcPts val="0"/>
              </a:spcAft>
              <a:buSzPts val="1800"/>
              <a:buChar char="●"/>
            </a:pPr>
            <a:r>
              <a:rPr lang="en-US"/>
              <a:t>B is not fixed; it changes all the time depending on the vessel’s draft, heel and trim.</a:t>
            </a:r>
            <a:endParaRPr/>
          </a:p>
        </p:txBody>
      </p:sp>
      <p:pic>
        <p:nvPicPr>
          <p:cNvPr id="547" name="Google Shape;547;p75"/>
          <p:cNvPicPr preferRelativeResize="0"/>
          <p:nvPr/>
        </p:nvPicPr>
        <p:blipFill>
          <a:blip r:embed="rId3">
            <a:alphaModFix/>
          </a:blip>
          <a:stretch>
            <a:fillRect/>
          </a:stretch>
        </p:blipFill>
        <p:spPr>
          <a:xfrm>
            <a:off x="3633775" y="2601963"/>
            <a:ext cx="1876425" cy="1628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Center of </a:t>
            </a:r>
            <a:r>
              <a:rPr lang="en-US" b="1" dirty="0" smtClean="0"/>
              <a:t>buoyancy (</a:t>
            </a:r>
            <a:r>
              <a:rPr lang="en-US" b="1" dirty="0"/>
              <a:t>continued</a:t>
            </a:r>
            <a:r>
              <a:rPr lang="en-US" b="1" dirty="0" smtClean="0"/>
              <a:t>)</a:t>
            </a:r>
            <a:r>
              <a:rPr lang="en-US" b="1" dirty="0"/>
              <a:t/>
            </a:r>
            <a:br>
              <a:rPr lang="en-US" b="1" dirty="0"/>
            </a:br>
            <a:endParaRPr lang="en-US" dirty="0"/>
          </a:p>
        </p:txBody>
      </p:sp>
      <p:graphicFrame>
        <p:nvGraphicFramePr>
          <p:cNvPr id="64" name="Table 63"/>
          <p:cNvGraphicFramePr>
            <a:graphicFrameLocks noGrp="1"/>
          </p:cNvGraphicFramePr>
          <p:nvPr>
            <p:extLst>
              <p:ext uri="{D42A27DB-BD31-4B8C-83A1-F6EECF244321}">
                <p14:modId xmlns:p14="http://schemas.microsoft.com/office/powerpoint/2010/main" val="3693998182"/>
              </p:ext>
            </p:extLst>
          </p:nvPr>
        </p:nvGraphicFramePr>
        <p:xfrm>
          <a:off x="1268939" y="1260031"/>
          <a:ext cx="6080760" cy="2011680"/>
        </p:xfrm>
        <a:graphic>
          <a:graphicData uri="http://schemas.openxmlformats.org/drawingml/2006/table">
            <a:tbl>
              <a:tblPr firstRow="1" firstCol="1" bandRow="1">
                <a:tableStyleId>{5C22544A-7EE6-4342-B048-85BDC9FD1C3A}</a:tableStyleId>
              </a:tblPr>
              <a:tblGrid>
                <a:gridCol w="1329055"/>
                <a:gridCol w="1102995"/>
                <a:gridCol w="1216025"/>
                <a:gridCol w="1216025"/>
                <a:gridCol w="1216660"/>
              </a:tblGrid>
              <a:tr h="0">
                <a:tc>
                  <a:txBody>
                    <a:bodyPr/>
                    <a:lstStyle/>
                    <a:p>
                      <a:pPr marL="0" marR="0" algn="ctr">
                        <a:spcBef>
                          <a:spcPts val="0"/>
                        </a:spcBef>
                        <a:spcAft>
                          <a:spcPts val="0"/>
                        </a:spcAft>
                      </a:pPr>
                      <a:r>
                        <a:rPr lang="en-US" sz="1200" kern="100" dirty="0">
                          <a:effectLst/>
                        </a:rPr>
                        <a:t>Part</a:t>
                      </a:r>
                      <a:endParaRPr lang="en-US" sz="1050" kern="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cubic meters</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dirty="0">
                          <a:effectLst/>
                        </a:rPr>
                        <a:t>, meters</a:t>
                      </a:r>
                      <a:endParaRPr lang="en-US" sz="1050" kern="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meters</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meters</a:t>
                      </a:r>
                      <a:endParaRPr lang="en-US" sz="1050" kern="100">
                        <a:effectLst/>
                        <a:latin typeface="Times New Roman" panose="02020603050405020304" pitchFamily="18" charset="0"/>
                        <a:ea typeface="SimSun" panose="02010600030101010101" pitchFamily="2" charset="-122"/>
                      </a:endParaRPr>
                    </a:p>
                  </a:txBody>
                  <a:tcPr marL="68580" marR="68580" marT="0" marB="0"/>
                </a:tc>
              </a:tr>
              <a:tr h="0">
                <a:tc>
                  <a:txBody>
                    <a:bodyPr/>
                    <a:lstStyle/>
                    <a:p>
                      <a:pPr marL="0" marR="0" algn="ctr">
                        <a:spcBef>
                          <a:spcPts val="0"/>
                        </a:spcBef>
                        <a:spcAft>
                          <a:spcPts val="0"/>
                        </a:spcAft>
                      </a:pPr>
                      <a:r>
                        <a:rPr lang="en-US" sz="1200" kern="100">
                          <a:effectLst/>
                        </a:rPr>
                        <a:t>Left semi-cone</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0.000931</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0.4295</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-0.0389</a:t>
                      </a:r>
                      <a:endParaRPr lang="en-US" sz="1050" kern="100">
                        <a:effectLst/>
                        <a:latin typeface="Times New Roman" panose="02020603050405020304" pitchFamily="18" charset="0"/>
                        <a:ea typeface="SimSun" panose="02010600030101010101" pitchFamily="2" charset="-122"/>
                      </a:endParaRPr>
                    </a:p>
                  </a:txBody>
                  <a:tcPr marL="68580" marR="68580" marT="0" marB="0"/>
                </a:tc>
              </a:tr>
              <a:tr h="0">
                <a:tc>
                  <a:txBody>
                    <a:bodyPr/>
                    <a:lstStyle/>
                    <a:p>
                      <a:pPr marL="0" marR="0" algn="ctr">
                        <a:spcBef>
                          <a:spcPts val="0"/>
                        </a:spcBef>
                        <a:spcAft>
                          <a:spcPts val="0"/>
                        </a:spcAft>
                      </a:pPr>
                      <a:r>
                        <a:rPr lang="en-US" sz="1200" kern="100">
                          <a:effectLst/>
                        </a:rPr>
                        <a:t>Right semi-cone</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0.000931</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0.4295</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-0.0389</a:t>
                      </a:r>
                      <a:endParaRPr lang="en-US" sz="1050" kern="100">
                        <a:effectLst/>
                        <a:latin typeface="Times New Roman" panose="02020603050405020304" pitchFamily="18" charset="0"/>
                        <a:ea typeface="SimSun" panose="02010600030101010101" pitchFamily="2" charset="-122"/>
                      </a:endParaRPr>
                    </a:p>
                  </a:txBody>
                  <a:tcPr marL="68580" marR="68580" marT="0" marB="0"/>
                </a:tc>
              </a:tr>
              <a:tr h="0">
                <a:tc>
                  <a:txBody>
                    <a:bodyPr/>
                    <a:lstStyle/>
                    <a:p>
                      <a:pPr marL="0" marR="0" algn="ctr">
                        <a:spcBef>
                          <a:spcPts val="0"/>
                        </a:spcBef>
                        <a:spcAft>
                          <a:spcPts val="0"/>
                        </a:spcAft>
                      </a:pPr>
                      <a:r>
                        <a:rPr lang="en-US" sz="1200" kern="100">
                          <a:effectLst/>
                        </a:rPr>
                        <a:t>Left semi-cylinder</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0.01043</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-0.0475</a:t>
                      </a:r>
                      <a:endParaRPr lang="en-US" sz="1050" kern="100">
                        <a:effectLst/>
                        <a:latin typeface="Times New Roman" panose="02020603050405020304" pitchFamily="18" charset="0"/>
                        <a:ea typeface="SimSun" panose="02010600030101010101" pitchFamily="2" charset="-122"/>
                      </a:endParaRPr>
                    </a:p>
                  </a:txBody>
                  <a:tcPr marL="68580" marR="68580" marT="0" marB="0"/>
                </a:tc>
              </a:tr>
              <a:tr h="0">
                <a:tc>
                  <a:txBody>
                    <a:bodyPr/>
                    <a:lstStyle/>
                    <a:p>
                      <a:pPr marL="0" marR="0" algn="ctr">
                        <a:spcBef>
                          <a:spcPts val="0"/>
                        </a:spcBef>
                        <a:spcAft>
                          <a:spcPts val="0"/>
                        </a:spcAft>
                      </a:pPr>
                      <a:r>
                        <a:rPr lang="en-US" sz="1200" kern="100">
                          <a:effectLst/>
                        </a:rPr>
                        <a:t>Right semi-cylinder</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0.01043</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-0.0475</a:t>
                      </a:r>
                      <a:endParaRPr lang="en-US" sz="1050" kern="100">
                        <a:effectLst/>
                        <a:latin typeface="Times New Roman" panose="02020603050405020304" pitchFamily="18" charset="0"/>
                        <a:ea typeface="SimSun" panose="02010600030101010101" pitchFamily="2" charset="-122"/>
                      </a:endParaRPr>
                    </a:p>
                  </a:txBody>
                  <a:tcPr marL="68580" marR="68580" marT="0" marB="0"/>
                </a:tc>
              </a:tr>
              <a:tr h="0">
                <a:tc>
                  <a:txBody>
                    <a:bodyPr/>
                    <a:lstStyle/>
                    <a:p>
                      <a:pPr marL="0" marR="0" algn="ctr">
                        <a:spcBef>
                          <a:spcPts val="0"/>
                        </a:spcBef>
                        <a:spcAft>
                          <a:spcPts val="0"/>
                        </a:spcAft>
                      </a:pPr>
                      <a:r>
                        <a:rPr lang="en-US" sz="1200" kern="100">
                          <a:effectLst/>
                        </a:rPr>
                        <a:t>Center of the buoyancy</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0.035203</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-0.0468</a:t>
                      </a:r>
                      <a:endParaRPr lang="en-US" sz="1050" kern="100">
                        <a:effectLst/>
                        <a:latin typeface="Times New Roman" panose="02020603050405020304" pitchFamily="18" charset="0"/>
                        <a:ea typeface="SimSun" panose="02010600030101010101" pitchFamily="2" charset="-122"/>
                      </a:endParaRPr>
                    </a:p>
                  </a:txBody>
                  <a:tcPr marL="68580" marR="68580" marT="0" marB="0"/>
                </a:tc>
              </a:tr>
              <a:tr h="0">
                <a:tc>
                  <a:txBody>
                    <a:bodyPr/>
                    <a:lstStyle/>
                    <a:p>
                      <a:pPr marL="0" marR="0" algn="just">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dirty="0">
                          <a:effectLst/>
                        </a:rPr>
                        <a:t> </a:t>
                      </a:r>
                      <a:endParaRPr lang="en-US" sz="1050" kern="1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graphicFrame>
        <p:nvGraphicFramePr>
          <p:cNvPr id="65" name="Object 64"/>
          <p:cNvGraphicFramePr>
            <a:graphicFrameLocks noChangeAspect="1"/>
          </p:cNvGraphicFramePr>
          <p:nvPr>
            <p:extLst>
              <p:ext uri="{D42A27DB-BD31-4B8C-83A1-F6EECF244321}">
                <p14:modId xmlns:p14="http://schemas.microsoft.com/office/powerpoint/2010/main" val="2370909498"/>
              </p:ext>
            </p:extLst>
          </p:nvPr>
        </p:nvGraphicFramePr>
        <p:xfrm>
          <a:off x="595465" y="1082231"/>
          <a:ext cx="152400" cy="177800"/>
        </p:xfrm>
        <a:graphic>
          <a:graphicData uri="http://schemas.openxmlformats.org/presentationml/2006/ole">
            <mc:AlternateContent xmlns:mc="http://schemas.openxmlformats.org/markup-compatibility/2006">
              <mc:Choice xmlns:v="urn:schemas-microsoft-com:vml" Requires="v">
                <p:oleObj spid="_x0000_s5204" name="Equation" r:id="rId3" imgW="152202" imgH="177569" progId="Equation.3">
                  <p:embed/>
                </p:oleObj>
              </mc:Choice>
              <mc:Fallback>
                <p:oleObj name="Equation" r:id="rId3" imgW="152202" imgH="177569" progId="Equation.3">
                  <p:embed/>
                  <p:pic>
                    <p:nvPicPr>
                      <p:cNvPr id="0"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65" y="1082231"/>
                        <a:ext cx="1524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65"/>
          <p:cNvGraphicFramePr>
            <a:graphicFrameLocks noChangeAspect="1"/>
          </p:cNvGraphicFramePr>
          <p:nvPr>
            <p:extLst>
              <p:ext uri="{D42A27DB-BD31-4B8C-83A1-F6EECF244321}">
                <p14:modId xmlns:p14="http://schemas.microsoft.com/office/powerpoint/2010/main" val="3674748818"/>
              </p:ext>
            </p:extLst>
          </p:nvPr>
        </p:nvGraphicFramePr>
        <p:xfrm>
          <a:off x="595465" y="1082231"/>
          <a:ext cx="177800" cy="228600"/>
        </p:xfrm>
        <a:graphic>
          <a:graphicData uri="http://schemas.openxmlformats.org/presentationml/2006/ole">
            <mc:AlternateContent xmlns:mc="http://schemas.openxmlformats.org/markup-compatibility/2006">
              <mc:Choice xmlns:v="urn:schemas-microsoft-com:vml" Requires="v">
                <p:oleObj spid="_x0000_s5205" name="Equation" r:id="rId5" imgW="177646" imgH="228402" progId="Equation.3">
                  <p:embed/>
                </p:oleObj>
              </mc:Choice>
              <mc:Fallback>
                <p:oleObj name="Equation" r:id="rId5" imgW="177646" imgH="228402" progId="Equation.3">
                  <p:embed/>
                  <p:pic>
                    <p:nvPicPr>
                      <p:cNvPr id="0" name="Object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465" y="1082231"/>
                        <a:ext cx="1778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66"/>
          <p:cNvGraphicFramePr>
            <a:graphicFrameLocks noChangeAspect="1"/>
          </p:cNvGraphicFramePr>
          <p:nvPr>
            <p:extLst>
              <p:ext uri="{D42A27DB-BD31-4B8C-83A1-F6EECF244321}">
                <p14:modId xmlns:p14="http://schemas.microsoft.com/office/powerpoint/2010/main" val="503138379"/>
              </p:ext>
            </p:extLst>
          </p:nvPr>
        </p:nvGraphicFramePr>
        <p:xfrm>
          <a:off x="595465" y="1082231"/>
          <a:ext cx="190500" cy="228600"/>
        </p:xfrm>
        <a:graphic>
          <a:graphicData uri="http://schemas.openxmlformats.org/presentationml/2006/ole">
            <mc:AlternateContent xmlns:mc="http://schemas.openxmlformats.org/markup-compatibility/2006">
              <mc:Choice xmlns:v="urn:schemas-microsoft-com:vml" Requires="v">
                <p:oleObj spid="_x0000_s5206" name="Equation" r:id="rId7" imgW="190500" imgH="228600" progId="Equation.3">
                  <p:embed/>
                </p:oleObj>
              </mc:Choice>
              <mc:Fallback>
                <p:oleObj name="Equation" r:id="rId7" imgW="190500" imgH="228600" progId="Equation.3">
                  <p:embed/>
                  <p:pic>
                    <p:nvPicPr>
                      <p:cNvPr id="0" name="Object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465" y="1082231"/>
                        <a:ext cx="1905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75191885"/>
              </p:ext>
            </p:extLst>
          </p:nvPr>
        </p:nvGraphicFramePr>
        <p:xfrm>
          <a:off x="595465" y="1082231"/>
          <a:ext cx="177800" cy="228600"/>
        </p:xfrm>
        <a:graphic>
          <a:graphicData uri="http://schemas.openxmlformats.org/presentationml/2006/ole">
            <mc:AlternateContent xmlns:mc="http://schemas.openxmlformats.org/markup-compatibility/2006">
              <mc:Choice xmlns:v="urn:schemas-microsoft-com:vml" Requires="v">
                <p:oleObj spid="_x0000_s5207" name="Equation" r:id="rId9" imgW="177646" imgH="228402" progId="Equation.3">
                  <p:embed/>
                </p:oleObj>
              </mc:Choice>
              <mc:Fallback>
                <p:oleObj name="Equation" r:id="rId9" imgW="177646" imgH="228402" progId="Equation.3">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465" y="1082231"/>
                        <a:ext cx="1778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45613" y="3503177"/>
            <a:ext cx="3123589" cy="1346801"/>
          </a:xfrm>
          <a:prstGeom prst="rect">
            <a:avLst/>
          </a:prstGeom>
        </p:spPr>
      </p:pic>
    </p:spTree>
    <p:extLst>
      <p:ext uri="{BB962C8B-B14F-4D97-AF65-F5344CB8AC3E}">
        <p14:creationId xmlns:p14="http://schemas.microsoft.com/office/powerpoint/2010/main" val="2297354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Metacentric radius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1" y="1597887"/>
            <a:ext cx="6495963" cy="22113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1" y="3523514"/>
            <a:ext cx="5531134" cy="285765"/>
          </a:xfrm>
          <a:prstGeom prst="rect">
            <a:avLst/>
          </a:prstGeom>
        </p:spPr>
      </p:pic>
    </p:spTree>
    <p:extLst>
      <p:ext uri="{BB962C8B-B14F-4D97-AF65-F5344CB8AC3E}">
        <p14:creationId xmlns:p14="http://schemas.microsoft.com/office/powerpoint/2010/main" val="271188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Metacentric height GM</a:t>
            </a:r>
            <a:endParaRPr/>
          </a:p>
        </p:txBody>
      </p:sp>
      <p:sp>
        <p:nvSpPr>
          <p:cNvPr id="553" name="Google Shape;553;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a:t>Under a light small heeling, the vertical line of buoyancy intersects with the vessel’s centre line at a point called meta centre.</a:t>
            </a:r>
            <a:endParaRPr/>
          </a:p>
          <a:p>
            <a:pPr marL="457200" lvl="0" indent="-342900" algn="l" rtl="0">
              <a:spcBef>
                <a:spcPts val="0"/>
              </a:spcBef>
              <a:spcAft>
                <a:spcPts val="0"/>
              </a:spcAft>
              <a:buSzPts val="1800"/>
              <a:buChar char="●"/>
            </a:pPr>
            <a:r>
              <a:rPr lang="en-US"/>
              <a:t>The distance between the centre of gravity G and meta centre M is called the metacentric height GM.</a:t>
            </a:r>
            <a:endParaRPr/>
          </a:p>
          <a:p>
            <a:pPr marL="457200" lvl="0" indent="0" algn="l" rtl="0">
              <a:spcBef>
                <a:spcPts val="0"/>
              </a:spcBef>
              <a:spcAft>
                <a:spcPts val="0"/>
              </a:spcAft>
              <a:buNone/>
            </a:pPr>
            <a:endParaRPr/>
          </a:p>
        </p:txBody>
      </p:sp>
      <p:pic>
        <p:nvPicPr>
          <p:cNvPr id="554" name="Google Shape;554;p76"/>
          <p:cNvPicPr preferRelativeResize="0"/>
          <p:nvPr/>
        </p:nvPicPr>
        <p:blipFill>
          <a:blip r:embed="rId3">
            <a:alphaModFix/>
          </a:blip>
          <a:stretch>
            <a:fillRect/>
          </a:stretch>
        </p:blipFill>
        <p:spPr>
          <a:xfrm>
            <a:off x="3690925" y="2582988"/>
            <a:ext cx="1762125" cy="1628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Metacentric height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1" y="1447799"/>
            <a:ext cx="4956453" cy="2828411"/>
          </a:xfrm>
          <a:prstGeom prst="rect">
            <a:avLst/>
          </a:prstGeom>
        </p:spPr>
      </p:pic>
    </p:spTree>
    <p:extLst>
      <p:ext uri="{BB962C8B-B14F-4D97-AF65-F5344CB8AC3E}">
        <p14:creationId xmlns:p14="http://schemas.microsoft.com/office/powerpoint/2010/main" val="426138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Outline</a:t>
            </a:r>
            <a:endParaRPr/>
          </a:p>
          <a:p>
            <a:pPr marL="0" marR="0" lvl="0" indent="0" algn="l" rtl="0">
              <a:spcBef>
                <a:spcPts val="0"/>
              </a:spcBef>
              <a:spcAft>
                <a:spcPts val="0"/>
              </a:spcAft>
              <a:buClr>
                <a:schemeClr val="accent1"/>
              </a:buClr>
              <a:buSzPts val="2800"/>
              <a:buFont typeface="Trebuchet MS"/>
              <a:buNone/>
            </a:pPr>
            <a:endParaRPr sz="2700" b="0" i="0" u="none" strike="noStrike" cap="none">
              <a:solidFill>
                <a:schemeClr val="accent1"/>
              </a:solidFill>
              <a:latin typeface="Trebuchet MS"/>
              <a:ea typeface="Trebuchet MS"/>
              <a:cs typeface="Trebuchet MS"/>
              <a:sym typeface="Trebuchet MS"/>
            </a:endParaRPr>
          </a:p>
        </p:txBody>
      </p:sp>
      <p:sp>
        <p:nvSpPr>
          <p:cNvPr id="293" name="Google Shape;293;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Back ground</a:t>
            </a:r>
            <a:endParaRPr sz="1350" b="0" i="0" u="none" strike="noStrike" cap="none" dirty="0">
              <a:solidFill>
                <a:srgbClr val="3F3F3F"/>
              </a:solidFill>
              <a:latin typeface="Trebuchet MS"/>
              <a:ea typeface="Trebuchet MS"/>
              <a:cs typeface="Trebuchet MS"/>
              <a:sym typeface="Trebuchet MS"/>
            </a:endParaRPr>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Project Objective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Design Requirements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Design Constraints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Design </a:t>
            </a:r>
            <a:r>
              <a:rPr lang="en-US" sz="1350" b="0" i="0" u="none" strike="noStrike" cap="none" dirty="0">
                <a:solidFill>
                  <a:srgbClr val="3F3F3F"/>
                </a:solidFill>
                <a:latin typeface="Trebuchet MS"/>
                <a:ea typeface="Trebuchet MS"/>
                <a:cs typeface="Trebuchet MS"/>
                <a:sym typeface="Trebuchet MS"/>
              </a:rPr>
              <a:t>Approach </a:t>
            </a:r>
            <a:endParaRPr lang="en-US" sz="1350" b="0" i="0" u="none" strike="noStrike" cap="none" dirty="0" smtClean="0">
              <a:solidFill>
                <a:srgbClr val="3F3F3F"/>
              </a:solidFill>
              <a:latin typeface="Trebuchet MS"/>
              <a:ea typeface="Trebuchet MS"/>
              <a:cs typeface="Trebuchet MS"/>
              <a:sym typeface="Trebuchet MS"/>
            </a:endParaRPr>
          </a:p>
          <a:p>
            <a:pPr marL="457200" marR="0" lvl="0" indent="-342900" algn="l" rtl="0">
              <a:spcBef>
                <a:spcPts val="0"/>
              </a:spcBef>
              <a:spcAft>
                <a:spcPts val="0"/>
              </a:spcAft>
              <a:buClr>
                <a:schemeClr val="accent1"/>
              </a:buClr>
              <a:buSzPts val="1800"/>
              <a:buFont typeface="Noto Sans Symbols"/>
              <a:buChar char="●"/>
            </a:pPr>
            <a:r>
              <a:rPr lang="en-US" dirty="0" smtClean="0"/>
              <a:t>Tasks</a:t>
            </a:r>
            <a:r>
              <a:rPr lang="en-US" sz="1350" b="0" i="0" u="none" strike="noStrike" cap="none" dirty="0" smtClean="0">
                <a:solidFill>
                  <a:srgbClr val="3F3F3F"/>
                </a:solidFill>
                <a:latin typeface="Trebuchet MS"/>
                <a:ea typeface="Trebuchet MS"/>
                <a:cs typeface="Trebuchet MS"/>
                <a:sym typeface="Trebuchet MS"/>
              </a:rPr>
              <a:t>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Design research</a:t>
            </a:r>
            <a:r>
              <a:rPr lang="en-US" sz="1350" b="0" i="0" u="none" strike="noStrike" cap="none" dirty="0">
                <a:solidFill>
                  <a:srgbClr val="3F3F3F"/>
                </a:solidFill>
                <a:latin typeface="Trebuchet MS"/>
                <a:ea typeface="Trebuchet MS"/>
                <a:cs typeface="Trebuchet MS"/>
                <a:sym typeface="Trebuchet MS"/>
              </a:rPr>
              <a:t>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Identifying a design</a:t>
            </a:r>
          </a:p>
          <a:p>
            <a:pPr marL="457200" marR="0" lvl="0" indent="-342900" algn="l" rtl="0">
              <a:spcBef>
                <a:spcPts val="0"/>
              </a:spcBef>
              <a:spcAft>
                <a:spcPts val="0"/>
              </a:spcAft>
              <a:buClr>
                <a:schemeClr val="accent1"/>
              </a:buClr>
              <a:buSzPts val="1800"/>
              <a:buFont typeface="Noto Sans Symbols"/>
              <a:buChar char="●"/>
            </a:pPr>
            <a:r>
              <a:rPr lang="en-US" dirty="0" smtClean="0"/>
              <a:t>Mass Calculations</a:t>
            </a:r>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Hydrostatic study</a:t>
            </a:r>
          </a:p>
          <a:p>
            <a:pPr marL="457200" marR="0" lvl="0" indent="-342900" algn="l" rtl="0">
              <a:spcBef>
                <a:spcPts val="0"/>
              </a:spcBef>
              <a:spcAft>
                <a:spcPts val="0"/>
              </a:spcAft>
              <a:buClr>
                <a:schemeClr val="accent1"/>
              </a:buClr>
              <a:buSzPts val="1800"/>
              <a:buFont typeface="Noto Sans Symbols"/>
              <a:buChar char="●"/>
            </a:pPr>
            <a:r>
              <a:rPr lang="en-US" dirty="0" smtClean="0"/>
              <a:t>Drag and lift</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Electric components </a:t>
            </a:r>
            <a:r>
              <a:rPr lang="en-US" sz="1350" b="0" i="0" u="none" strike="noStrike" cap="none" dirty="0" smtClean="0">
                <a:solidFill>
                  <a:srgbClr val="3F3F3F"/>
                </a:solidFill>
                <a:latin typeface="Trebuchet MS"/>
                <a:ea typeface="Trebuchet MS"/>
                <a:cs typeface="Trebuchet MS"/>
                <a:sym typeface="Trebuchet MS"/>
              </a:rPr>
              <a:t>layout</a:t>
            </a:r>
            <a:endParaRPr sz="1350" b="0" i="0" u="none" strike="noStrike" cap="none" dirty="0">
              <a:solidFill>
                <a:srgbClr val="3F3F3F"/>
              </a:solidFill>
              <a:latin typeface="Trebuchet MS"/>
              <a:ea typeface="Trebuchet MS"/>
              <a:cs typeface="Trebuchet MS"/>
              <a:sym typeface="Trebuchet MS"/>
            </a:endParaRPr>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Conclusion </a:t>
            </a:r>
            <a:endParaRPr dirty="0"/>
          </a:p>
          <a:p>
            <a:pPr marL="457200" marR="0" lvl="0" indent="-228600"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a:p>
            <a:pPr marL="257175" marR="0" lvl="0" indent="-257175"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Ship Stability</a:t>
            </a:r>
            <a:endParaRPr/>
          </a:p>
        </p:txBody>
      </p:sp>
      <p:sp>
        <p:nvSpPr>
          <p:cNvPr id="520" name="Google Shape;520;p71"/>
          <p:cNvSpPr txBox="1">
            <a:spLocks noGrp="1"/>
          </p:cNvSpPr>
          <p:nvPr>
            <p:ph type="body" idx="1"/>
          </p:nvPr>
        </p:nvSpPr>
        <p:spPr>
          <a:xfrm>
            <a:off x="311700" y="1152475"/>
            <a:ext cx="5716025"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Stability is a measure of the vessel’s ability to get back on an even keel after having suffered a heel</a:t>
            </a:r>
            <a:r>
              <a:rPr lang="en-US" dirty="0" smtClean="0"/>
              <a:t>.</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US" dirty="0"/>
              <a:t>The vessel’s own weight and the distribution of the weights on the vessel are essential for determining the vessel’s stability</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700"/>
              <a:buFont typeface="Trebuchet MS"/>
              <a:buNone/>
            </a:pPr>
            <a:r>
              <a:rPr lang="en-US" dirty="0" smtClean="0"/>
              <a:t>Stability of the boat (Continued)</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1" y="1120758"/>
            <a:ext cx="4915153" cy="6540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5281" y="1907937"/>
            <a:ext cx="3139718" cy="270807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based on 0-15 degrees tilt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89" y="1111300"/>
            <a:ext cx="5997407" cy="1544117"/>
          </a:xfrm>
          <a:prstGeom prst="rect">
            <a:avLst/>
          </a:prstGeom>
        </p:spPr>
      </p:pic>
    </p:spTree>
    <p:extLst>
      <p:ext uri="{BB962C8B-B14F-4D97-AF65-F5344CB8AC3E}">
        <p14:creationId xmlns:p14="http://schemas.microsoft.com/office/powerpoint/2010/main" val="2910381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Task 5</a:t>
            </a:r>
            <a:endParaRPr lang="en-US" dirty="0"/>
          </a:p>
        </p:txBody>
      </p:sp>
      <p:sp>
        <p:nvSpPr>
          <p:cNvPr id="3" name="Text Placeholder 2"/>
          <p:cNvSpPr>
            <a:spLocks noGrp="1"/>
          </p:cNvSpPr>
          <p:nvPr>
            <p:ph type="body" idx="1"/>
          </p:nvPr>
        </p:nvSpPr>
        <p:spPr/>
        <p:txBody>
          <a:bodyPr/>
          <a:lstStyle/>
          <a:p>
            <a:r>
              <a:rPr lang="en-US" dirty="0" smtClean="0"/>
              <a:t>To </a:t>
            </a:r>
            <a:r>
              <a:rPr lang="en-US" dirty="0"/>
              <a:t>finding out the Drag and Lift forces that will be applied to the design while moving at the velocity of 5mph.</a:t>
            </a:r>
          </a:p>
          <a:p>
            <a:r>
              <a:rPr lang="en-US" dirty="0"/>
              <a:t>This will compute the fluid dynamics of the design. </a:t>
            </a:r>
          </a:p>
          <a:p>
            <a:endParaRPr lang="en-US" dirty="0"/>
          </a:p>
        </p:txBody>
      </p:sp>
    </p:spTree>
    <p:extLst>
      <p:ext uri="{BB962C8B-B14F-4D97-AF65-F5344CB8AC3E}">
        <p14:creationId xmlns:p14="http://schemas.microsoft.com/office/powerpoint/2010/main" val="3597262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and lift forces</a:t>
            </a:r>
            <a:endParaRPr lang="en-US" dirty="0"/>
          </a:p>
        </p:txBody>
      </p:sp>
      <p:sp>
        <p:nvSpPr>
          <p:cNvPr id="3" name="Text Placeholder 2"/>
          <p:cNvSpPr>
            <a:spLocks noGrp="1"/>
          </p:cNvSpPr>
          <p:nvPr>
            <p:ph type="body" idx="1"/>
          </p:nvPr>
        </p:nvSpPr>
        <p:spPr/>
        <p:txBody>
          <a:bodyPr/>
          <a:lstStyle/>
          <a:p>
            <a:r>
              <a:rPr lang="en-US" dirty="0"/>
              <a:t>The drag force acts in a direction that is opposite of the relative flow velocity. – Affected by cross-section area (form drag) – Affected by surface smoothness (surface drag) </a:t>
            </a:r>
            <a:endParaRPr lang="en-US" dirty="0" smtClean="0"/>
          </a:p>
          <a:p>
            <a:r>
              <a:rPr lang="en-US" dirty="0" smtClean="0"/>
              <a:t>The </a:t>
            </a:r>
            <a:r>
              <a:rPr lang="en-US" dirty="0"/>
              <a:t>lift force acts in a direction that is perpendicular to the relative flow. – The lift force is not necessarily vertical.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359" y="3194125"/>
            <a:ext cx="2483415" cy="9591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116" y="3194124"/>
            <a:ext cx="2683336" cy="1154715"/>
          </a:xfrm>
          <a:prstGeom prst="rect">
            <a:avLst/>
          </a:prstGeom>
        </p:spPr>
      </p:pic>
    </p:spTree>
    <p:extLst>
      <p:ext uri="{BB962C8B-B14F-4D97-AF65-F5344CB8AC3E}">
        <p14:creationId xmlns:p14="http://schemas.microsoft.com/office/powerpoint/2010/main" val="2306732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and lift (continued)</a:t>
            </a:r>
            <a:endParaRPr lang="en-US" dirty="0"/>
          </a:p>
        </p:txBody>
      </p:sp>
      <p:sp>
        <p:nvSpPr>
          <p:cNvPr id="3" name="Text Placeholder 2"/>
          <p:cNvSpPr>
            <a:spLocks noGrp="1"/>
          </p:cNvSpPr>
          <p:nvPr>
            <p:ph type="body" idx="1"/>
          </p:nvPr>
        </p:nvSpPr>
        <p:spPr/>
        <p:txBody>
          <a:bodyPr/>
          <a:lstStyle/>
          <a:p>
            <a:r>
              <a:rPr lang="en-US" dirty="0" smtClean="0"/>
              <a:t>Drag force for the system:</a:t>
            </a:r>
          </a:p>
          <a:p>
            <a:pPr marL="16002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79" y="2125892"/>
            <a:ext cx="5708613" cy="866025"/>
          </a:xfrm>
          <a:prstGeom prst="rect">
            <a:avLst/>
          </a:prstGeom>
        </p:spPr>
      </p:pic>
    </p:spTree>
    <p:extLst>
      <p:ext uri="{BB962C8B-B14F-4D97-AF65-F5344CB8AC3E}">
        <p14:creationId xmlns:p14="http://schemas.microsoft.com/office/powerpoint/2010/main" val="1289251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lift (continued)</a:t>
            </a:r>
          </a:p>
        </p:txBody>
      </p:sp>
      <p:sp>
        <p:nvSpPr>
          <p:cNvPr id="3" name="Text Placeholder 2"/>
          <p:cNvSpPr>
            <a:spLocks noGrp="1"/>
          </p:cNvSpPr>
          <p:nvPr>
            <p:ph type="body" idx="1"/>
          </p:nvPr>
        </p:nvSpPr>
        <p:spPr/>
        <p:txBody>
          <a:bodyPr/>
          <a:lstStyle/>
          <a:p>
            <a:r>
              <a:rPr lang="en-US" dirty="0" smtClean="0"/>
              <a:t>Lift force for the system:</a:t>
            </a:r>
          </a:p>
          <a:p>
            <a:pPr marL="16002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440" y="2067370"/>
            <a:ext cx="5634022" cy="7855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268" y="2774828"/>
            <a:ext cx="3955632" cy="2081031"/>
          </a:xfrm>
          <a:prstGeom prst="rect">
            <a:avLst/>
          </a:prstGeom>
        </p:spPr>
      </p:pic>
    </p:spTree>
    <p:extLst>
      <p:ext uri="{BB962C8B-B14F-4D97-AF65-F5344CB8AC3E}">
        <p14:creationId xmlns:p14="http://schemas.microsoft.com/office/powerpoint/2010/main" val="220085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700"/>
              <a:buFont typeface="Trebuchet MS"/>
              <a:buNone/>
            </a:pPr>
            <a:r>
              <a:rPr lang="en-US" sz="2700" b="0" i="0" u="none" strike="noStrike" cap="none">
                <a:solidFill>
                  <a:schemeClr val="accent1"/>
                </a:solidFill>
                <a:latin typeface="Trebuchet MS"/>
                <a:ea typeface="Trebuchet MS"/>
                <a:cs typeface="Trebuchet MS"/>
                <a:sym typeface="Trebuchet MS"/>
              </a:rPr>
              <a:t>Background</a:t>
            </a:r>
            <a:endParaRPr/>
          </a:p>
        </p:txBody>
      </p:sp>
      <p:sp>
        <p:nvSpPr>
          <p:cNvPr id="299" name="Google Shape;299;p39"/>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accent1"/>
              </a:buClr>
              <a:buSzPts val="108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Motivation</a:t>
            </a:r>
          </a:p>
          <a:p>
            <a:pPr marL="457200" marR="0" lvl="0" indent="-342900" algn="l" rtl="0">
              <a:spcBef>
                <a:spcPts val="0"/>
              </a:spcBef>
              <a:spcAft>
                <a:spcPts val="0"/>
              </a:spcAft>
              <a:buClr>
                <a:schemeClr val="accent1"/>
              </a:buClr>
              <a:buSzPts val="108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Plastics and its harmful effects.</a:t>
            </a:r>
          </a:p>
          <a:p>
            <a:pPr marL="457200" marR="0" lvl="0" indent="-342900" algn="l" rtl="0">
              <a:spcBef>
                <a:spcPts val="0"/>
              </a:spcBef>
              <a:spcAft>
                <a:spcPts val="0"/>
              </a:spcAft>
              <a:buClr>
                <a:schemeClr val="accent1"/>
              </a:buClr>
              <a:buSzPts val="1080"/>
              <a:buFont typeface="Noto Sans Symbols"/>
              <a:buChar char="▶"/>
            </a:pPr>
            <a:r>
              <a:rPr lang="en-US" dirty="0" smtClean="0"/>
              <a:t>Innovating Existing products.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Project Objective </a:t>
            </a:r>
            <a:endParaRPr/>
          </a:p>
        </p:txBody>
      </p:sp>
      <p:sp>
        <p:nvSpPr>
          <p:cNvPr id="305" name="Google Shape;305;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The objective of this project is to design a Catamaran(Dual Hull) marine vessel capable of detecting </a:t>
            </a:r>
            <a:r>
              <a:rPr lang="en-US" sz="1800" dirty="0" smtClean="0">
                <a:solidFill>
                  <a:schemeClr val="dk1"/>
                </a:solidFill>
                <a:latin typeface="Times New Roman"/>
                <a:ea typeface="Times New Roman"/>
                <a:cs typeface="Times New Roman"/>
                <a:sym typeface="Times New Roman"/>
              </a:rPr>
              <a:t>500 ml plastic </a:t>
            </a:r>
            <a:r>
              <a:rPr lang="en-US" sz="1800" dirty="0">
                <a:solidFill>
                  <a:schemeClr val="dk1"/>
                </a:solidFill>
                <a:latin typeface="Times New Roman"/>
                <a:ea typeface="Times New Roman"/>
                <a:cs typeface="Times New Roman"/>
                <a:sym typeface="Times New Roman"/>
              </a:rPr>
              <a:t>bottles within 1 meter radius and collect them using machine learning.</a:t>
            </a:r>
            <a:endParaRPr sz="1800" b="0" i="0" u="none" strike="noStrike" cap="none" dirty="0">
              <a:solidFill>
                <a:srgbClr val="3F3F3F"/>
              </a:solidFill>
              <a:latin typeface="Trebuchet MS"/>
              <a:ea typeface="Trebuchet MS"/>
              <a:cs typeface="Trebuchet MS"/>
              <a:sym typeface="Trebuchet MS"/>
            </a:endParaRPr>
          </a:p>
          <a:p>
            <a:pPr marL="257175" marR="0" lvl="0" indent="-257175" algn="l" rtl="0">
              <a:spcBef>
                <a:spcPts val="30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a:p>
            <a:pPr marL="257175" marR="0" lvl="0" indent="-257175"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Design Requirements </a:t>
            </a:r>
            <a:endParaRPr/>
          </a:p>
        </p:txBody>
      </p:sp>
      <p:sp>
        <p:nvSpPr>
          <p:cNvPr id="311" name="Google Shape;311;p41"/>
          <p:cNvSpPr txBox="1">
            <a:spLocks noGrp="1"/>
          </p:cNvSpPr>
          <p:nvPr>
            <p:ph type="body" idx="1"/>
          </p:nvPr>
        </p:nvSpPr>
        <p:spPr>
          <a:xfrm>
            <a:off x="311700" y="1152475"/>
            <a:ext cx="8520600" cy="3916800"/>
          </a:xfrm>
          <a:prstGeom prst="rect">
            <a:avLst/>
          </a:prstGeom>
          <a:noFill/>
          <a:ln>
            <a:noFill/>
          </a:ln>
        </p:spPr>
        <p:txBody>
          <a:bodyPr spcFirstLastPara="1" wrap="square" lIns="91425" tIns="91425" rIns="91425" bIns="91425" anchor="t" anchorCtr="0">
            <a:noAutofit/>
          </a:bodyPr>
          <a:lstStyle/>
          <a:p>
            <a:pPr lvl="0"/>
            <a:r>
              <a:rPr lang="en-US" sz="1800" dirty="0"/>
              <a:t>The main frame of the vehicle should be able to support up to 60 lbs. of total load, including the Payload up to 20 lbs. and 25 lbs. of vehicle itself</a:t>
            </a:r>
            <a:r>
              <a:rPr lang="en-US" sz="1800" dirty="0" smtClean="0"/>
              <a:t>.</a:t>
            </a:r>
          </a:p>
          <a:p>
            <a:pPr marL="114300" lvl="0" indent="0">
              <a:buNone/>
            </a:pPr>
            <a:endParaRPr lang="en-US" sz="1800" dirty="0"/>
          </a:p>
          <a:p>
            <a:pPr lvl="0"/>
            <a:r>
              <a:rPr lang="en-US" sz="1800" dirty="0"/>
              <a:t>The motors should drive the vehicle with the velocity of 5 miles per hour. </a:t>
            </a:r>
            <a:endParaRPr lang="en-US" sz="1800" dirty="0" smtClean="0"/>
          </a:p>
          <a:p>
            <a:pPr marL="114300" lvl="0" indent="0">
              <a:buNone/>
            </a:pPr>
            <a:endParaRPr lang="en-US" sz="1800" dirty="0"/>
          </a:p>
          <a:p>
            <a:pPr lvl="0"/>
            <a:r>
              <a:rPr lang="en-US" sz="1800" dirty="0"/>
              <a:t>The Design must be cost efficient</a:t>
            </a:r>
            <a:r>
              <a:rPr lang="en-US" sz="1800" dirty="0" smtClean="0"/>
              <a:t>.</a:t>
            </a:r>
          </a:p>
          <a:p>
            <a:pPr marL="114300" lvl="0" indent="0">
              <a:buNone/>
            </a:pPr>
            <a:endParaRPr lang="en-US" sz="1800" dirty="0"/>
          </a:p>
          <a:p>
            <a:pPr lvl="0"/>
            <a:r>
              <a:rPr lang="en-US" sz="1800" dirty="0"/>
              <a:t>Recognize floating plastic bottles using machine learning</a:t>
            </a:r>
            <a:r>
              <a:rPr lang="en-US" sz="1800" dirty="0" smtClean="0"/>
              <a:t>.</a:t>
            </a:r>
          </a:p>
          <a:p>
            <a:pPr marL="114300" lvl="0" indent="0">
              <a:buNone/>
            </a:pPr>
            <a:endParaRPr lang="en-US" sz="1800" dirty="0"/>
          </a:p>
          <a:p>
            <a:pPr lvl="0"/>
            <a:r>
              <a:rPr lang="en-US" sz="1800" dirty="0"/>
              <a:t>Should recognize the target (Volume 500ml, height 23.50cm, diameter 6.58, max weight .54kg and function intelligently.</a:t>
            </a:r>
          </a:p>
          <a:p>
            <a:pPr marL="114300" marR="0" lvl="0" indent="-114300" algn="l" rtl="0">
              <a:spcBef>
                <a:spcPts val="0"/>
              </a:spcBef>
              <a:spcAft>
                <a:spcPts val="0"/>
              </a:spcAft>
              <a:buClr>
                <a:schemeClr val="accent1"/>
              </a:buClr>
              <a:buSzPts val="1800"/>
              <a:buFont typeface="Noto Sans Symbols"/>
              <a:buNone/>
            </a:pPr>
            <a:r>
              <a:rPr lang="en-US" sz="1350" b="0" i="0" u="none" strike="noStrike" cap="none" dirty="0" smtClean="0">
                <a:solidFill>
                  <a:srgbClr val="3F3F3F"/>
                </a:solidFill>
                <a:latin typeface="Trebuchet MS"/>
                <a:ea typeface="Trebuchet MS"/>
                <a:cs typeface="Trebuchet MS"/>
                <a:sym typeface="Trebuchet MS"/>
              </a:rPr>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Design Constraints </a:t>
            </a:r>
            <a:endParaRPr/>
          </a:p>
        </p:txBody>
      </p:sp>
      <p:sp>
        <p:nvSpPr>
          <p:cNvPr id="317" name="Google Shape;317;p42"/>
          <p:cNvSpPr txBox="1">
            <a:spLocks noGrp="1"/>
          </p:cNvSpPr>
          <p:nvPr>
            <p:ph type="body" idx="1"/>
          </p:nvPr>
        </p:nvSpPr>
        <p:spPr>
          <a:xfrm>
            <a:off x="311700" y="1174041"/>
            <a:ext cx="8520600" cy="3890700"/>
          </a:xfrm>
          <a:prstGeom prst="rect">
            <a:avLst/>
          </a:prstGeom>
          <a:noFill/>
          <a:ln>
            <a:noFill/>
          </a:ln>
        </p:spPr>
        <p:txBody>
          <a:bodyPr spcFirstLastPara="1" wrap="square" lIns="91425" tIns="91425" rIns="91425" bIns="91425" anchor="t" anchorCtr="0">
            <a:noAutofit/>
          </a:bodyPr>
          <a:lstStyle/>
          <a:p>
            <a:pPr lvl="0"/>
            <a:r>
              <a:rPr lang="en-US" sz="1800" dirty="0"/>
              <a:t>The main frame of the boat should be within 4ft * 3ft * 2ft (L*W*H</a:t>
            </a:r>
            <a:r>
              <a:rPr lang="en-US" sz="1800" dirty="0" smtClean="0"/>
              <a:t>).</a:t>
            </a:r>
          </a:p>
          <a:p>
            <a:pPr marL="114300" lvl="0" indent="0">
              <a:buNone/>
            </a:pPr>
            <a:endParaRPr lang="en-US" sz="1800" dirty="0"/>
          </a:p>
          <a:p>
            <a:pPr lvl="0"/>
            <a:r>
              <a:rPr lang="en-US" sz="1800" dirty="0"/>
              <a:t>Due to lack of funding, the overall budget for the mechanical design should be under 100</a:t>
            </a:r>
            <a:r>
              <a:rPr lang="en-US" sz="1800" dirty="0" smtClean="0"/>
              <a:t>$.</a:t>
            </a:r>
          </a:p>
          <a:p>
            <a:pPr marL="114300" lvl="0" indent="0">
              <a:buNone/>
            </a:pPr>
            <a:endParaRPr lang="en-US" sz="1800" dirty="0"/>
          </a:p>
          <a:p>
            <a:pPr lvl="0"/>
            <a:r>
              <a:rPr lang="en-US" sz="1800" dirty="0"/>
              <a:t>Limited Resources</a:t>
            </a:r>
            <a:r>
              <a:rPr lang="en-US" sz="1800" dirty="0" smtClean="0"/>
              <a:t>.</a:t>
            </a:r>
          </a:p>
          <a:p>
            <a:pPr marL="114300" lvl="0" indent="0">
              <a:buNone/>
            </a:pPr>
            <a:endParaRPr lang="en-US" sz="1800" dirty="0"/>
          </a:p>
          <a:p>
            <a:pPr lvl="0"/>
            <a:r>
              <a:rPr lang="en-US" sz="1800" dirty="0"/>
              <a:t>Easy to assemble.</a:t>
            </a:r>
          </a:p>
          <a:p>
            <a:pPr marL="114300" marR="0" lvl="0" indent="-114300"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a:p>
            <a:pPr marL="257175" marR="0" lvl="0" indent="-257175"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430" b="0" i="0" u="none" strike="noStrike" cap="none">
                <a:solidFill>
                  <a:schemeClr val="accent1"/>
                </a:solidFill>
                <a:latin typeface="Trebuchet MS"/>
                <a:ea typeface="Trebuchet MS"/>
                <a:cs typeface="Trebuchet MS"/>
                <a:sym typeface="Trebuchet MS"/>
              </a:rPr>
              <a:t>Tasks</a:t>
            </a:r>
            <a:endParaRPr/>
          </a:p>
        </p:txBody>
      </p:sp>
      <p:sp>
        <p:nvSpPr>
          <p:cNvPr id="323" name="Google Shape;323;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257175" indent="-257175">
              <a:buNone/>
            </a:pP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Task 1: </a:t>
            </a:r>
            <a:r>
              <a:rPr lang="en-US" sz="1600" dirty="0" smtClean="0">
                <a:latin typeface="Times New Roman" panose="02020603050405020304" pitchFamily="18" charset="0"/>
                <a:cs typeface="Times New Roman" panose="02020603050405020304" pitchFamily="18" charset="0"/>
              </a:rPr>
              <a:t>Research Various Boat designs</a:t>
            </a:r>
            <a:endParaRPr sz="1600" dirty="0" smtClean="0">
              <a:latin typeface="Times New Roman" panose="02020603050405020304" pitchFamily="18" charset="0"/>
              <a:cs typeface="Times New Roman" panose="02020603050405020304" pitchFamily="18" charset="0"/>
            </a:endParaRP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2: </a:t>
            </a:r>
            <a:r>
              <a:rPr lang="en-US" sz="1800" dirty="0" smtClean="0">
                <a:latin typeface="Times New Roman" panose="02020603050405020304" pitchFamily="18" charset="0"/>
                <a:cs typeface="Times New Roman" panose="02020603050405020304" pitchFamily="18" charset="0"/>
              </a:rPr>
              <a:t>Preliminary boat design</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3: </a:t>
            </a:r>
            <a:r>
              <a:rPr lang="en-US" sz="1800" dirty="0">
                <a:latin typeface="Times New Roman" panose="02020603050405020304" pitchFamily="18" charset="0"/>
                <a:cs typeface="Times New Roman" panose="02020603050405020304" pitchFamily="18" charset="0"/>
              </a:rPr>
              <a:t>Weight </a:t>
            </a:r>
            <a:r>
              <a:rPr lang="en-US" sz="1800" dirty="0" smtClean="0">
                <a:latin typeface="Times New Roman" panose="02020603050405020304" pitchFamily="18" charset="0"/>
                <a:cs typeface="Times New Roman" panose="02020603050405020304" pitchFamily="18" charset="0"/>
              </a:rPr>
              <a:t>Calculations</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4</a:t>
            </a:r>
            <a:r>
              <a:rPr lang="en-US" sz="18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1800" dirty="0">
                <a:latin typeface="Times New Roman" panose="02020603050405020304" pitchFamily="18" charset="0"/>
                <a:cs typeface="Times New Roman" panose="02020603050405020304" pitchFamily="18" charset="0"/>
              </a:rPr>
              <a:t>Hydrostatic </a:t>
            </a:r>
            <a:r>
              <a:rPr lang="en-US" sz="1800" dirty="0" smtClean="0">
                <a:latin typeface="Times New Roman" panose="02020603050405020304" pitchFamily="18" charset="0"/>
                <a:cs typeface="Times New Roman" panose="02020603050405020304" pitchFamily="18" charset="0"/>
              </a:rPr>
              <a:t>evaluation</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5: </a:t>
            </a:r>
            <a:r>
              <a:rPr lang="en-US" sz="1800" dirty="0">
                <a:latin typeface="Times New Roman" panose="02020603050405020304" pitchFamily="18" charset="0"/>
                <a:cs typeface="Times New Roman" panose="02020603050405020304" pitchFamily="18" charset="0"/>
              </a:rPr>
              <a:t>Fluid </a:t>
            </a:r>
            <a:r>
              <a:rPr lang="en-US" sz="1800" dirty="0" smtClean="0">
                <a:latin typeface="Times New Roman" panose="02020603050405020304" pitchFamily="18" charset="0"/>
                <a:cs typeface="Times New Roman" panose="02020603050405020304" pitchFamily="18" charset="0"/>
              </a:rPr>
              <a:t>dynamics evaluation</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6:</a:t>
            </a:r>
            <a:r>
              <a:rPr lang="en-US" sz="18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1800" dirty="0">
                <a:latin typeface="Times New Roman" panose="02020603050405020304" pitchFamily="18" charset="0"/>
                <a:cs typeface="Times New Roman" panose="02020603050405020304" pitchFamily="18" charset="0"/>
              </a:rPr>
              <a:t>CAD </a:t>
            </a:r>
            <a:r>
              <a:rPr lang="en-US" sz="1800" dirty="0" smtClean="0">
                <a:latin typeface="Times New Roman" panose="02020603050405020304" pitchFamily="18" charset="0"/>
                <a:cs typeface="Times New Roman" panose="02020603050405020304" pitchFamily="18" charset="0"/>
              </a:rPr>
              <a:t>simulations</a:t>
            </a:r>
          </a:p>
          <a:p>
            <a:pPr marL="257175" lvl="0" indent="-257175">
              <a:buNone/>
            </a:pPr>
            <a:r>
              <a:rPr lang="en-US" sz="1800" b="1" dirty="0" smtClean="0">
                <a:latin typeface="Times New Roman" panose="02020603050405020304" pitchFamily="18" charset="0"/>
                <a:cs typeface="Times New Roman" panose="02020603050405020304" pitchFamily="18" charset="0"/>
                <a:sym typeface="Times New Roman"/>
              </a:rPr>
              <a:t>Task 7: </a:t>
            </a:r>
            <a:r>
              <a:rPr lang="en-US" sz="1800" dirty="0" smtClean="0">
                <a:latin typeface="Times New Roman" panose="02020603050405020304" pitchFamily="18" charset="0"/>
                <a:cs typeface="Times New Roman" panose="02020603050405020304" pitchFamily="18" charset="0"/>
                <a:sym typeface="Times New Roman"/>
              </a:rPr>
              <a:t>Building the prototype</a:t>
            </a:r>
            <a:endParaRPr dirty="0">
              <a:latin typeface="Times New Roman" panose="02020603050405020304" pitchFamily="18" charset="0"/>
              <a:cs typeface="Times New Roman" panose="02020603050405020304" pitchFamily="18" charset="0"/>
            </a:endParaRPr>
          </a:p>
        </p:txBody>
      </p:sp>
      <p:sp>
        <p:nvSpPr>
          <p:cNvPr id="324" name="Google Shape;324;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14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430" b="0" i="0" u="none" strike="noStrike" cap="none">
                <a:solidFill>
                  <a:schemeClr val="accent1"/>
                </a:solidFill>
                <a:latin typeface="Trebuchet MS"/>
                <a:ea typeface="Trebuchet MS"/>
                <a:cs typeface="Trebuchet MS"/>
                <a:sym typeface="Trebuchet MS"/>
              </a:rPr>
              <a:t>Design Approach </a:t>
            </a:r>
            <a:endParaRPr/>
          </a:p>
        </p:txBody>
      </p:sp>
      <p:sp>
        <p:nvSpPr>
          <p:cNvPr id="330" name="Google Shape;330;p44"/>
          <p:cNvSpPr txBox="1">
            <a:spLocks noGrp="1"/>
          </p:cNvSpPr>
          <p:nvPr>
            <p:ph type="body" idx="1"/>
          </p:nvPr>
        </p:nvSpPr>
        <p:spPr>
          <a:xfrm>
            <a:off x="5980980" y="128347"/>
            <a:ext cx="3999900" cy="3416400"/>
          </a:xfrm>
          <a:prstGeom prst="rect">
            <a:avLst/>
          </a:prstGeom>
          <a:noFill/>
          <a:ln>
            <a:noFill/>
          </a:ln>
        </p:spPr>
        <p:txBody>
          <a:bodyPr spcFirstLastPara="1" wrap="square" lIns="91425" tIns="91425" rIns="91425" bIns="91425" anchor="t" anchorCtr="0">
            <a:noAutofit/>
          </a:bodyPr>
          <a:lstStyle/>
          <a:p>
            <a:pPr marL="257175" marR="0" lvl="0" indent="-257175" algn="l" rtl="0">
              <a:spcBef>
                <a:spcPts val="0"/>
              </a:spcBef>
              <a:spcAft>
                <a:spcPts val="0"/>
              </a:spcAft>
              <a:buClr>
                <a:schemeClr val="accent1"/>
              </a:buClr>
              <a:buSzPts val="1400"/>
              <a:buFont typeface="Noto Sans Symbols"/>
              <a:buNone/>
            </a:pPr>
            <a:endParaRPr dirty="0" smtClean="0"/>
          </a:p>
          <a:p>
            <a:pPr marL="0" indent="0">
              <a:buNone/>
            </a:pPr>
            <a:endParaRPr lang="en-US" dirty="0" smtClean="0">
              <a:latin typeface="Times New Roman" panose="02020603050405020304" pitchFamily="18" charset="0"/>
              <a:cs typeface="Times New Roman" panose="02020603050405020304" pitchFamily="18" charset="0"/>
            </a:endParaRPr>
          </a:p>
          <a:p>
            <a:pPr marL="257175" marR="0" lvl="0" indent="-257175" algn="l" rtl="0">
              <a:spcBef>
                <a:spcPts val="0"/>
              </a:spcBef>
              <a:spcAft>
                <a:spcPts val="0"/>
              </a:spcAft>
              <a:buClr>
                <a:schemeClr val="accent1"/>
              </a:buClr>
              <a:buSzPts val="1400"/>
              <a:buFont typeface="Noto Sans Symbols"/>
              <a:buChar char="●"/>
            </a:pPr>
            <a:endParaRPr sz="1400" b="0" i="0" u="none" strike="noStrike" cap="none" dirty="0">
              <a:solidFill>
                <a:srgbClr val="3F3F3F"/>
              </a:solidFill>
              <a:latin typeface="Trebuchet MS"/>
              <a:ea typeface="Trebuchet MS"/>
              <a:cs typeface="Trebuchet MS"/>
              <a:sym typeface="Trebuchet MS"/>
            </a:endParaRPr>
          </a:p>
          <a:p>
            <a:pPr marL="285750" marR="0" lvl="0" indent="-196850"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7175" marR="0" lvl="0" indent="-168275"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7175" marR="0" lvl="0" indent="-168275"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
        <p:nvSpPr>
          <p:cNvPr id="331" name="Google Shape;331;p44"/>
          <p:cNvSpPr txBox="1">
            <a:spLocks noGrp="1"/>
          </p:cNvSpPr>
          <p:nvPr>
            <p:ph type="body" idx="2"/>
          </p:nvPr>
        </p:nvSpPr>
        <p:spPr>
          <a:xfrm>
            <a:off x="4105348" y="1459281"/>
            <a:ext cx="3999900" cy="3416400"/>
          </a:xfrm>
          <a:prstGeom prst="rect">
            <a:avLst/>
          </a:prstGeom>
          <a:noFill/>
          <a:ln>
            <a:noFill/>
          </a:ln>
        </p:spPr>
        <p:txBody>
          <a:bodyPr spcFirstLastPara="1" wrap="square" lIns="91425" tIns="91425" rIns="91425" bIns="91425" anchor="t" anchorCtr="0">
            <a:noAutofit/>
          </a:bodyPr>
          <a:lstStyle/>
          <a:p>
            <a:r>
              <a:rPr lang="en-US" sz="1800" dirty="0" smtClean="0">
                <a:latin typeface="Times New Roman" panose="02020603050405020304" pitchFamily="18" charset="0"/>
                <a:cs typeface="Times New Roman" panose="02020603050405020304" pitchFamily="18" charset="0"/>
              </a:rPr>
              <a:t>Research </a:t>
            </a:r>
            <a:r>
              <a:rPr lang="en-US" sz="1800" dirty="0">
                <a:latin typeface="Times New Roman" panose="02020603050405020304" pitchFamily="18" charset="0"/>
                <a:cs typeface="Times New Roman" panose="02020603050405020304" pitchFamily="18" charset="0"/>
              </a:rPr>
              <a:t>Various Boat designs</a:t>
            </a:r>
          </a:p>
          <a:p>
            <a:r>
              <a:rPr lang="en-US" sz="1800" dirty="0">
                <a:latin typeface="Times New Roman" panose="02020603050405020304" pitchFamily="18" charset="0"/>
                <a:cs typeface="Times New Roman" panose="02020603050405020304" pitchFamily="18" charset="0"/>
              </a:rPr>
              <a:t>Preliminary Boat designs</a:t>
            </a:r>
          </a:p>
          <a:p>
            <a:r>
              <a:rPr lang="en-US" sz="1800" dirty="0">
                <a:latin typeface="Times New Roman" panose="02020603050405020304" pitchFamily="18" charset="0"/>
                <a:cs typeface="Times New Roman" panose="02020603050405020304" pitchFamily="18" charset="0"/>
              </a:rPr>
              <a:t>Weight Calculations</a:t>
            </a:r>
          </a:p>
          <a:p>
            <a:r>
              <a:rPr lang="en-US" sz="1800" dirty="0">
                <a:latin typeface="Times New Roman" panose="02020603050405020304" pitchFamily="18" charset="0"/>
                <a:cs typeface="Times New Roman" panose="02020603050405020304" pitchFamily="18" charset="0"/>
              </a:rPr>
              <a:t>Hydrostatic study</a:t>
            </a:r>
          </a:p>
          <a:p>
            <a:r>
              <a:rPr lang="en-US" sz="1800" dirty="0">
                <a:latin typeface="Times New Roman" panose="02020603050405020304" pitchFamily="18" charset="0"/>
                <a:cs typeface="Times New Roman" panose="02020603050405020304" pitchFamily="18" charset="0"/>
              </a:rPr>
              <a:t>Fluid Dynamics Calculations</a:t>
            </a:r>
          </a:p>
          <a:p>
            <a:r>
              <a:rPr lang="en-US" sz="1800" dirty="0">
                <a:latin typeface="Times New Roman" panose="02020603050405020304" pitchFamily="18" charset="0"/>
                <a:cs typeface="Times New Roman" panose="02020603050405020304" pitchFamily="18" charset="0"/>
              </a:rPr>
              <a:t>CAD Simulation</a:t>
            </a:r>
          </a:p>
          <a:p>
            <a:r>
              <a:rPr lang="en-US" sz="1800" dirty="0">
                <a:latin typeface="Times New Roman" panose="02020603050405020304" pitchFamily="18" charset="0"/>
                <a:cs typeface="Times New Roman" panose="02020603050405020304" pitchFamily="18" charset="0"/>
              </a:rPr>
              <a:t>Flow Analysis</a:t>
            </a:r>
          </a:p>
          <a:p>
            <a:r>
              <a:rPr lang="en-US" sz="1800" dirty="0">
                <a:latin typeface="Times New Roman" panose="02020603050405020304" pitchFamily="18" charset="0"/>
                <a:cs typeface="Times New Roman" panose="02020603050405020304" pitchFamily="18" charset="0"/>
              </a:rPr>
              <a:t>FEM Analysis </a:t>
            </a:r>
          </a:p>
          <a:p>
            <a:r>
              <a:rPr lang="en-US" sz="1800" dirty="0">
                <a:latin typeface="Times New Roman" panose="02020603050405020304" pitchFamily="18" charset="0"/>
                <a:cs typeface="Times New Roman" panose="02020603050405020304" pitchFamily="18" charset="0"/>
              </a:rPr>
              <a:t>Building a Prototype. </a:t>
            </a:r>
          </a:p>
          <a:p>
            <a:pPr marL="257175" marR="0" lvl="0" indent="-168275" algn="l" rtl="0">
              <a:spcBef>
                <a:spcPts val="0"/>
              </a:spcBef>
              <a:spcAft>
                <a:spcPts val="0"/>
              </a:spcAft>
              <a:buClr>
                <a:schemeClr val="accent1"/>
              </a:buClr>
              <a:buSzPts val="14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96850"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85750" marR="0" lvl="0" indent="-196850"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graphicFrame>
        <p:nvGraphicFramePr>
          <p:cNvPr id="5" name="Diagram 4"/>
          <p:cNvGraphicFramePr/>
          <p:nvPr>
            <p:extLst>
              <p:ext uri="{D42A27DB-BD31-4B8C-83A1-F6EECF244321}">
                <p14:modId xmlns:p14="http://schemas.microsoft.com/office/powerpoint/2010/main" val="3983095581"/>
              </p:ext>
            </p:extLst>
          </p:nvPr>
        </p:nvGraphicFramePr>
        <p:xfrm>
          <a:off x="772897" y="1611210"/>
          <a:ext cx="3199257" cy="773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631556961"/>
              </p:ext>
            </p:extLst>
          </p:nvPr>
        </p:nvGraphicFramePr>
        <p:xfrm>
          <a:off x="761797" y="2345347"/>
          <a:ext cx="3224987" cy="7562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3994602684"/>
              </p:ext>
            </p:extLst>
          </p:nvPr>
        </p:nvGraphicFramePr>
        <p:xfrm>
          <a:off x="780530" y="2929865"/>
          <a:ext cx="3198940" cy="105691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 name="Down Arrow 1"/>
          <p:cNvSpPr/>
          <p:nvPr/>
        </p:nvSpPr>
        <p:spPr>
          <a:xfrm>
            <a:off x="3518611" y="2289658"/>
            <a:ext cx="102413" cy="124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a:off x="1141172" y="3021177"/>
            <a:ext cx="109728" cy="146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18451</TotalTime>
  <Words>1408</Words>
  <Application>Microsoft Office PowerPoint</Application>
  <PresentationFormat>On-screen Show (16:9)</PresentationFormat>
  <Paragraphs>322</Paragraphs>
  <Slides>36</Slides>
  <Notes>15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6" baseType="lpstr">
      <vt:lpstr>SimSun</vt:lpstr>
      <vt:lpstr>Arial</vt:lpstr>
      <vt:lpstr>Cambria Math</vt:lpstr>
      <vt:lpstr>Noto Sans Symbols</vt:lpstr>
      <vt:lpstr>Times New Roman</vt:lpstr>
      <vt:lpstr>Trebuchet MS</vt:lpstr>
      <vt:lpstr>Wingdings</vt:lpstr>
      <vt:lpstr>Facet</vt:lpstr>
      <vt:lpstr>1_Facet</vt:lpstr>
      <vt:lpstr>Equation</vt:lpstr>
      <vt:lpstr> THE DESIGN OF A DEBRIS CLEARING VESSEL</vt:lpstr>
      <vt:lpstr>Abstract:</vt:lpstr>
      <vt:lpstr>Outline </vt:lpstr>
      <vt:lpstr>Background</vt:lpstr>
      <vt:lpstr>Project Objective </vt:lpstr>
      <vt:lpstr>Design Requirements </vt:lpstr>
      <vt:lpstr>Design Constraints </vt:lpstr>
      <vt:lpstr>Tasks</vt:lpstr>
      <vt:lpstr>Design Approach </vt:lpstr>
      <vt:lpstr>Project Timeline</vt:lpstr>
      <vt:lpstr>Project Timeline (Continued)</vt:lpstr>
      <vt:lpstr>Implementation:</vt:lpstr>
      <vt:lpstr>Implementation of Task 2. </vt:lpstr>
      <vt:lpstr>Final design</vt:lpstr>
      <vt:lpstr>Implementation of Task 3 .</vt:lpstr>
      <vt:lpstr>Continued</vt:lpstr>
      <vt:lpstr>Total Volume table</vt:lpstr>
      <vt:lpstr>Total Mass table</vt:lpstr>
      <vt:lpstr>Ship weight </vt:lpstr>
      <vt:lpstr>Implementation of task 4 &gt;&gt;Mass breakdown</vt:lpstr>
      <vt:lpstr>Total Water Displacement </vt:lpstr>
      <vt:lpstr>Height of the boat submerged in water</vt:lpstr>
      <vt:lpstr>Centre of gravity G</vt:lpstr>
      <vt:lpstr>Center of mass (continued)    </vt:lpstr>
      <vt:lpstr>Centre of buoyancy B</vt:lpstr>
      <vt:lpstr>Center of buoyancy (continued) </vt:lpstr>
      <vt:lpstr>Metacentric radius</vt:lpstr>
      <vt:lpstr>Metacentric height GM</vt:lpstr>
      <vt:lpstr>Metacentric height</vt:lpstr>
      <vt:lpstr>Ship Stability</vt:lpstr>
      <vt:lpstr>Stability of the boat (Continued)</vt:lpstr>
      <vt:lpstr>Stability based on 0-15 degrees tilt</vt:lpstr>
      <vt:lpstr>Implementation of Task 5</vt:lpstr>
      <vt:lpstr>Drag and lift forces</vt:lpstr>
      <vt:lpstr>Drag and lift (continued)</vt:lpstr>
      <vt:lpstr>Drag and lift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OF A DEBRIS CLEARING VESSEL</dc:title>
  <dc:creator>Mickey_xi</dc:creator>
  <cp:lastModifiedBy>mohsin mehmood</cp:lastModifiedBy>
  <cp:revision>23</cp:revision>
  <dcterms:modified xsi:type="dcterms:W3CDTF">2018-11-20T03:12:21Z</dcterms:modified>
</cp:coreProperties>
</file>