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12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1485" userDrawn="1">
          <p15:clr>
            <a:srgbClr val="A4A3A4"/>
          </p15:clr>
        </p15:guide>
        <p15:guide id="5" orient="horz" pos="8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" d="100"/>
          <a:sy n="14" d="100"/>
        </p:scale>
        <p:origin x="2244" y="144"/>
      </p:cViewPr>
      <p:guideLst>
        <p:guide pos="6912"/>
        <p:guide orient="horz" pos="10368"/>
        <p:guide pos="11485"/>
        <p:guide orient="horz" pos="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26.11.2018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26.11.2018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1945600" cy="329184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1149" y="0"/>
            <a:ext cx="1981440" cy="466344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5760" b="1">
                <a:solidFill>
                  <a:schemeClr val="accent2"/>
                </a:solidFill>
                <a:latin typeface="+mn-lt"/>
              </a:defRPr>
            </a:lvl1pPr>
            <a:lvl2pPr>
              <a:defRPr sz="576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xmlns="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5490" y="1079872"/>
            <a:ext cx="18928080" cy="3742902"/>
          </a:xfrm>
        </p:spPr>
        <p:txBody>
          <a:bodyPr lIns="0" tIns="0" rIns="0" bIns="0">
            <a:noAutofit/>
          </a:bodyPr>
          <a:lstStyle>
            <a:lvl1pPr algn="r">
              <a:defRPr sz="3049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69" userDrawn="1">
          <p15:clr>
            <a:srgbClr val="FBAE40"/>
          </p15:clr>
        </p15:guide>
        <p15:guide id="2" pos="6912" userDrawn="1">
          <p15:clr>
            <a:srgbClr val="FBAE40"/>
          </p15:clr>
        </p15:guide>
        <p15:guide id="3" pos="525" userDrawn="1">
          <p15:clr>
            <a:srgbClr val="FBAE40"/>
          </p15:clr>
        </p15:guide>
        <p15:guide id="4" pos="13299" userDrawn="1">
          <p15:clr>
            <a:srgbClr val="FBAE40"/>
          </p15:clr>
        </p15:guide>
        <p15:guide id="12" orient="horz" pos="19922" userDrawn="1">
          <p15:clr>
            <a:srgbClr val="FBAE40"/>
          </p15:clr>
        </p15:guide>
        <p15:guide id="13" orient="horz" pos="2938" userDrawn="1">
          <p15:clr>
            <a:srgbClr val="FBAE40"/>
          </p15:clr>
        </p15:guide>
        <p15:guide id="14" orient="horz" pos="13799" userDrawn="1">
          <p15:clr>
            <a:srgbClr val="FBAE40"/>
          </p15:clr>
        </p15:guide>
        <p15:guide id="15" pos="509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3" y="1752612"/>
            <a:ext cx="1892808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3" y="8763001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2" y="30510491"/>
            <a:ext cx="4937760" cy="1752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3" y="30510491"/>
            <a:ext cx="7406640" cy="1752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2" y="30510491"/>
            <a:ext cx="4937760" cy="1752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22"/>
          <a:stretch/>
        </p:blipFill>
        <p:spPr>
          <a:xfrm>
            <a:off x="-35429" y="0"/>
            <a:ext cx="22022602" cy="3291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0" y="11916078"/>
            <a:ext cx="13007926" cy="10089712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 rot="-1945717">
            <a:off x="-185241" y="2215101"/>
            <a:ext cx="16149318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117043" tIns="117043" rIns="117043" bIns="117043" numCol="1" anchor="t" anchorCtr="0" compatLnSpc="1">
            <a:prstTxWarp prst="textNoShape">
              <a:avLst/>
            </a:prstTxWarp>
          </a:bodyPr>
          <a:lstStyle/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600" u="sng" dirty="0">
                <a:solidFill>
                  <a:srgbClr val="2D4E6B"/>
                </a:solidFill>
                <a:latin typeface="Showcard Gothic" panose="04020904020102020604" pitchFamily="82" charset="0"/>
              </a:rPr>
              <a:t>AI-Bot</a:t>
            </a:r>
            <a:endParaRPr lang="en-US" sz="5760" u="sng" dirty="0">
              <a:latin typeface="Arial" panose="020B0604020202020204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 rot="-1906851">
            <a:off x="3710536" y="5372725"/>
            <a:ext cx="15407638" cy="1308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117043" tIns="117043" rIns="117043" bIns="117043" numCol="1" anchor="t" anchorCtr="0" compatLnSpc="1">
            <a:prstTxWarp prst="textNoShape">
              <a:avLst/>
            </a:prstTxWarp>
          </a:bodyPr>
          <a:lstStyle/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40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Autonomous Intelligent 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40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Bottle Obtaining Tool</a:t>
            </a:r>
            <a:endParaRPr lang="en-US" sz="5760" dirty="0">
              <a:latin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281837" y="2420350"/>
            <a:ext cx="8932371" cy="880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117043" tIns="117043" rIns="117043" bIns="117043" numCol="1" anchor="t" anchorCtr="0" compatLnSpc="1">
            <a:prstTxWarp prst="textNoShape">
              <a:avLst/>
            </a:prstTxWarp>
          </a:bodyPr>
          <a:lstStyle/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·"/>
            </a:pPr>
            <a:r>
              <a:rPr lang="en-US" sz="512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5m Radius Covered by Intelligent Camera.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·"/>
            </a:pPr>
            <a:r>
              <a:rPr lang="en-US" sz="512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Application of Machine learning.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·"/>
            </a:pPr>
            <a:r>
              <a:rPr lang="en-US" sz="512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Can Collect up to 45 Bottles.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·"/>
            </a:pPr>
            <a:r>
              <a:rPr lang="en-US" sz="512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Battery Fully charged within 2-3 hours.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·"/>
            </a:pPr>
            <a:r>
              <a:rPr lang="en-US" sz="5120" b="1" dirty="0">
                <a:solidFill>
                  <a:srgbClr val="8D989D"/>
                </a:solidFill>
                <a:latin typeface="Lucida Calligraphy" panose="03010101010101010101" pitchFamily="66" charset="0"/>
              </a:rPr>
              <a:t>Fully Electronic</a:t>
            </a:r>
            <a:endParaRPr lang="en-US" sz="6400" dirty="0">
              <a:latin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90849" y="23507335"/>
            <a:ext cx="20208240" cy="468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117043" tIns="117043" rIns="117043" bIns="117043" numCol="1" anchor="t" anchorCtr="0" compatLnSpc="1">
            <a:prstTxWarp prst="textNoShape">
              <a:avLst/>
            </a:prstTxWarp>
          </a:bodyPr>
          <a:lstStyle/>
          <a:p>
            <a:pPr algn="ctr"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500" u="sng" dirty="0">
                <a:solidFill>
                  <a:srgbClr val="2D4E6B"/>
                </a:solidFill>
                <a:latin typeface="Showcard Gothic" panose="04020904020102020604" pitchFamily="82" charset="0"/>
              </a:rPr>
              <a:t>Worlds First</a:t>
            </a:r>
          </a:p>
          <a:p>
            <a:pPr algn="ctr"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500" u="sng" dirty="0">
                <a:solidFill>
                  <a:srgbClr val="2D4E6B"/>
                </a:solidFill>
                <a:latin typeface="Showcard Gothic" panose="04020904020102020604" pitchFamily="82" charset="0"/>
              </a:rPr>
              <a:t>Intelligent Plastic Clearing Vessel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760" dirty="0">
              <a:latin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9010" y="30162665"/>
            <a:ext cx="21259802" cy="375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117043" tIns="117043" rIns="117043" bIns="117043" numCol="1" anchor="t" anchorCtr="0" compatLnSpc="1">
            <a:prstTxWarp prst="textNoShape">
              <a:avLst/>
            </a:prstTxWarp>
          </a:bodyPr>
          <a:lstStyle/>
          <a:p>
            <a:pPr algn="ctr"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760" dirty="0">
                <a:solidFill>
                  <a:srgbClr val="737C80"/>
                </a:solidFill>
                <a:latin typeface="Lucida Calligraphy" panose="03010101010101010101" pitchFamily="66" charset="0"/>
              </a:rPr>
              <a:t>Presented by:</a:t>
            </a:r>
          </a:p>
          <a:p>
            <a:pPr defTabSz="29260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760" dirty="0">
                <a:solidFill>
                  <a:srgbClr val="737C80"/>
                </a:solidFill>
                <a:latin typeface="Lucida Calligraphy" panose="03010101010101010101" pitchFamily="66" charset="0"/>
              </a:rPr>
              <a:t>Hafeez T. Shittu                              Mohsin Mehmood</a:t>
            </a:r>
            <a:endParaRPr lang="en-US" sz="576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9837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05_Tech_MO - v6" id="{1530636B-D1E3-4B01-9D90-9DAD836A6AB8}" vid="{BE62F7C2-45A8-4590-B6A9-FEA39F9536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19CC75-1457-4C9F-96D0-F5A580144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FB9CA9-3963-4091-A731-4A9DB8A55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708826-4E55-460B-A868-A5847D27555D}">
  <ds:schemaRefs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49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Lucida Calligraphy</vt:lpstr>
      <vt:lpstr>Showcard Gothic</vt:lpstr>
      <vt:lpstr>Symbol</vt:lpstr>
      <vt:lpstr>Tahoma</vt:lpstr>
      <vt:lpstr>InfographicsPoster_Tech_v1_mo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2018-11-26T20:55:02Z</dcterms:created>
  <dcterms:modified xsi:type="dcterms:W3CDTF">2018-11-28T04:48:13Z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