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 id="2147483683" r:id="rId2"/>
  </p:sldMasterIdLst>
  <p:notesMasterIdLst>
    <p:notesMasterId r:id="rId38"/>
  </p:notesMasterIdLst>
  <p:sldIdLst>
    <p:sldId id="256" r:id="rId3"/>
    <p:sldId id="257" r:id="rId4"/>
    <p:sldId id="258" r:id="rId5"/>
    <p:sldId id="259" r:id="rId6"/>
    <p:sldId id="260" r:id="rId7"/>
    <p:sldId id="261" r:id="rId8"/>
    <p:sldId id="263" r:id="rId9"/>
    <p:sldId id="321" r:id="rId10"/>
    <p:sldId id="262" r:id="rId11"/>
    <p:sldId id="316" r:id="rId12"/>
    <p:sldId id="297" r:id="rId13"/>
    <p:sldId id="298" r:id="rId14"/>
    <p:sldId id="300" r:id="rId15"/>
    <p:sldId id="304" r:id="rId16"/>
    <p:sldId id="307" r:id="rId17"/>
    <p:sldId id="278" r:id="rId18"/>
    <p:sldId id="312" r:id="rId19"/>
    <p:sldId id="322" r:id="rId20"/>
    <p:sldId id="346" r:id="rId21"/>
    <p:sldId id="328" r:id="rId22"/>
    <p:sldId id="319" r:id="rId23"/>
    <p:sldId id="329" r:id="rId24"/>
    <p:sldId id="330" r:id="rId25"/>
    <p:sldId id="326" r:id="rId26"/>
    <p:sldId id="349" r:id="rId27"/>
    <p:sldId id="348" r:id="rId28"/>
    <p:sldId id="350" r:id="rId29"/>
    <p:sldId id="351" r:id="rId30"/>
    <p:sldId id="341" r:id="rId31"/>
    <p:sldId id="352" r:id="rId32"/>
    <p:sldId id="327" r:id="rId33"/>
    <p:sldId id="345" r:id="rId34"/>
    <p:sldId id="334" r:id="rId35"/>
    <p:sldId id="343" r:id="rId36"/>
    <p:sldId id="347"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EA5D4-7D52-49D3-8979-0F0C087196C8}" type="doc">
      <dgm:prSet loTypeId="urn:microsoft.com/office/officeart/2005/8/layout/process1" loCatId="process" qsTypeId="urn:microsoft.com/office/officeart/2005/8/quickstyle/simple1" qsCatId="simple" csTypeId="urn:microsoft.com/office/officeart/2005/8/colors/accent1_2" csCatId="accent1" phldr="1"/>
      <dgm:spPr/>
    </dgm:pt>
    <dgm:pt modelId="{0B70C9A0-819E-43CD-BED1-8EA3A368F56A}">
      <dgm:prSet phldrT="[Text]"/>
      <dgm:spPr/>
      <dgm:t>
        <a:bodyPr/>
        <a:lstStyle/>
        <a:p>
          <a:r>
            <a:rPr lang="en-US" dirty="0"/>
            <a:t>Research Various Boat designs</a:t>
          </a:r>
        </a:p>
      </dgm:t>
    </dgm:pt>
    <dgm:pt modelId="{D9A8FFC1-91E1-4D1B-AD3E-440E2E4DF8B6}" type="parTrans" cxnId="{97EFF561-8112-4511-BF1A-4289F8C7FEA3}">
      <dgm:prSet/>
      <dgm:spPr/>
      <dgm:t>
        <a:bodyPr/>
        <a:lstStyle/>
        <a:p>
          <a:endParaRPr lang="en-US"/>
        </a:p>
      </dgm:t>
    </dgm:pt>
    <dgm:pt modelId="{21BA935C-427D-4601-A6F8-006FB429A23A}" type="sibTrans" cxnId="{97EFF561-8112-4511-BF1A-4289F8C7FEA3}">
      <dgm:prSet/>
      <dgm:spPr/>
      <dgm:t>
        <a:bodyPr/>
        <a:lstStyle/>
        <a:p>
          <a:endParaRPr lang="en-US"/>
        </a:p>
      </dgm:t>
    </dgm:pt>
    <dgm:pt modelId="{0EB01291-08FD-4344-8E27-448369E70234}">
      <dgm:prSet phldrT="[Text]"/>
      <dgm:spPr/>
      <dgm:t>
        <a:bodyPr/>
        <a:lstStyle/>
        <a:p>
          <a:r>
            <a:rPr lang="en-US" dirty="0"/>
            <a:t>Preliminary Boat designs</a:t>
          </a:r>
        </a:p>
      </dgm:t>
    </dgm:pt>
    <dgm:pt modelId="{8BD7CE7C-5AA1-4983-AEA0-D5651ACC9BB0}" type="parTrans" cxnId="{815A76B2-E33C-4A5F-98DF-34C7AA414F0D}">
      <dgm:prSet/>
      <dgm:spPr/>
      <dgm:t>
        <a:bodyPr/>
        <a:lstStyle/>
        <a:p>
          <a:endParaRPr lang="en-US"/>
        </a:p>
      </dgm:t>
    </dgm:pt>
    <dgm:pt modelId="{F7366B8E-3F92-4443-A752-B9F483E07EFB}" type="sibTrans" cxnId="{815A76B2-E33C-4A5F-98DF-34C7AA414F0D}">
      <dgm:prSet/>
      <dgm:spPr/>
      <dgm:t>
        <a:bodyPr/>
        <a:lstStyle/>
        <a:p>
          <a:endParaRPr lang="en-US"/>
        </a:p>
      </dgm:t>
    </dgm:pt>
    <dgm:pt modelId="{3DD6863D-1CD6-4F26-96E7-92BFDA16406E}">
      <dgm:prSet phldrT="[Text]"/>
      <dgm:spPr/>
      <dgm:t>
        <a:bodyPr/>
        <a:lstStyle/>
        <a:p>
          <a:r>
            <a:rPr lang="en-US"/>
            <a:t>Weight Calculations</a:t>
          </a:r>
        </a:p>
      </dgm:t>
    </dgm:pt>
    <dgm:pt modelId="{D0F90387-0777-4B03-816E-17EC70EF3D20}" type="parTrans" cxnId="{02F38932-F46B-4726-913E-789AB7824925}">
      <dgm:prSet/>
      <dgm:spPr/>
      <dgm:t>
        <a:bodyPr/>
        <a:lstStyle/>
        <a:p>
          <a:endParaRPr lang="en-US"/>
        </a:p>
      </dgm:t>
    </dgm:pt>
    <dgm:pt modelId="{B3587B60-F7F5-4A58-BBE3-0EC6E4BA8F21}" type="sibTrans" cxnId="{02F38932-F46B-4726-913E-789AB7824925}">
      <dgm:prSet/>
      <dgm:spPr/>
      <dgm:t>
        <a:bodyPr/>
        <a:lstStyle/>
        <a:p>
          <a:endParaRPr lang="en-US"/>
        </a:p>
      </dgm:t>
    </dgm:pt>
    <dgm:pt modelId="{E752F8D5-F36B-48DD-9421-FEDD6131F618}" type="pres">
      <dgm:prSet presAssocID="{14DEA5D4-7D52-49D3-8979-0F0C087196C8}" presName="Name0" presStyleCnt="0">
        <dgm:presLayoutVars>
          <dgm:dir/>
          <dgm:resizeHandles val="exact"/>
        </dgm:presLayoutVars>
      </dgm:prSet>
      <dgm:spPr/>
    </dgm:pt>
    <dgm:pt modelId="{9FBBD2FB-C2B8-4964-9B86-78D170CB53B6}" type="pres">
      <dgm:prSet presAssocID="{0B70C9A0-819E-43CD-BED1-8EA3A368F56A}" presName="node" presStyleLbl="node1" presStyleIdx="0" presStyleCnt="3">
        <dgm:presLayoutVars>
          <dgm:bulletEnabled val="1"/>
        </dgm:presLayoutVars>
      </dgm:prSet>
      <dgm:spPr/>
      <dgm:t>
        <a:bodyPr/>
        <a:lstStyle/>
        <a:p>
          <a:endParaRPr lang="en-US"/>
        </a:p>
      </dgm:t>
    </dgm:pt>
    <dgm:pt modelId="{09DEE5BC-EFDE-4567-91BD-E28B741786DC}" type="pres">
      <dgm:prSet presAssocID="{21BA935C-427D-4601-A6F8-006FB429A23A}" presName="sibTrans" presStyleLbl="sibTrans2D1" presStyleIdx="0" presStyleCnt="2"/>
      <dgm:spPr/>
      <dgm:t>
        <a:bodyPr/>
        <a:lstStyle/>
        <a:p>
          <a:endParaRPr lang="en-US"/>
        </a:p>
      </dgm:t>
    </dgm:pt>
    <dgm:pt modelId="{EBA8602C-DA3D-401A-A6F2-788F09856C28}" type="pres">
      <dgm:prSet presAssocID="{21BA935C-427D-4601-A6F8-006FB429A23A}" presName="connectorText" presStyleLbl="sibTrans2D1" presStyleIdx="0" presStyleCnt="2"/>
      <dgm:spPr/>
      <dgm:t>
        <a:bodyPr/>
        <a:lstStyle/>
        <a:p>
          <a:endParaRPr lang="en-US"/>
        </a:p>
      </dgm:t>
    </dgm:pt>
    <dgm:pt modelId="{8BAD4AC7-B1CE-4970-A646-CA3500DE40A2}" type="pres">
      <dgm:prSet presAssocID="{0EB01291-08FD-4344-8E27-448369E70234}" presName="node" presStyleLbl="node1" presStyleIdx="1" presStyleCnt="3">
        <dgm:presLayoutVars>
          <dgm:bulletEnabled val="1"/>
        </dgm:presLayoutVars>
      </dgm:prSet>
      <dgm:spPr/>
      <dgm:t>
        <a:bodyPr/>
        <a:lstStyle/>
        <a:p>
          <a:endParaRPr lang="en-US"/>
        </a:p>
      </dgm:t>
    </dgm:pt>
    <dgm:pt modelId="{AC0BE596-79EE-42F2-8842-532F363DD8D1}" type="pres">
      <dgm:prSet presAssocID="{F7366B8E-3F92-4443-A752-B9F483E07EFB}" presName="sibTrans" presStyleLbl="sibTrans2D1" presStyleIdx="1" presStyleCnt="2"/>
      <dgm:spPr/>
      <dgm:t>
        <a:bodyPr/>
        <a:lstStyle/>
        <a:p>
          <a:endParaRPr lang="en-US"/>
        </a:p>
      </dgm:t>
    </dgm:pt>
    <dgm:pt modelId="{AB9A39A7-9762-44B1-98EF-D9897CD5BE6C}" type="pres">
      <dgm:prSet presAssocID="{F7366B8E-3F92-4443-A752-B9F483E07EFB}" presName="connectorText" presStyleLbl="sibTrans2D1" presStyleIdx="1" presStyleCnt="2"/>
      <dgm:spPr/>
      <dgm:t>
        <a:bodyPr/>
        <a:lstStyle/>
        <a:p>
          <a:endParaRPr lang="en-US"/>
        </a:p>
      </dgm:t>
    </dgm:pt>
    <dgm:pt modelId="{16357338-116A-4741-8A4E-84C5F8046AE0}" type="pres">
      <dgm:prSet presAssocID="{3DD6863D-1CD6-4F26-96E7-92BFDA16406E}" presName="node" presStyleLbl="node1" presStyleIdx="2" presStyleCnt="3">
        <dgm:presLayoutVars>
          <dgm:bulletEnabled val="1"/>
        </dgm:presLayoutVars>
      </dgm:prSet>
      <dgm:spPr/>
      <dgm:t>
        <a:bodyPr/>
        <a:lstStyle/>
        <a:p>
          <a:endParaRPr lang="en-US"/>
        </a:p>
      </dgm:t>
    </dgm:pt>
  </dgm:ptLst>
  <dgm:cxnLst>
    <dgm:cxn modelId="{97EFF561-8112-4511-BF1A-4289F8C7FEA3}" srcId="{14DEA5D4-7D52-49D3-8979-0F0C087196C8}" destId="{0B70C9A0-819E-43CD-BED1-8EA3A368F56A}" srcOrd="0" destOrd="0" parTransId="{D9A8FFC1-91E1-4D1B-AD3E-440E2E4DF8B6}" sibTransId="{21BA935C-427D-4601-A6F8-006FB429A23A}"/>
    <dgm:cxn modelId="{815A76B2-E33C-4A5F-98DF-34C7AA414F0D}" srcId="{14DEA5D4-7D52-49D3-8979-0F0C087196C8}" destId="{0EB01291-08FD-4344-8E27-448369E70234}" srcOrd="1" destOrd="0" parTransId="{8BD7CE7C-5AA1-4983-AEA0-D5651ACC9BB0}" sibTransId="{F7366B8E-3F92-4443-A752-B9F483E07EFB}"/>
    <dgm:cxn modelId="{02F38932-F46B-4726-913E-789AB7824925}" srcId="{14DEA5D4-7D52-49D3-8979-0F0C087196C8}" destId="{3DD6863D-1CD6-4F26-96E7-92BFDA16406E}" srcOrd="2" destOrd="0" parTransId="{D0F90387-0777-4B03-816E-17EC70EF3D20}" sibTransId="{B3587B60-F7F5-4A58-BBE3-0EC6E4BA8F21}"/>
    <dgm:cxn modelId="{2093B8D7-41B8-4ED7-8CFA-29049B1023BB}" type="presOf" srcId="{21BA935C-427D-4601-A6F8-006FB429A23A}" destId="{09DEE5BC-EFDE-4567-91BD-E28B741786DC}" srcOrd="0" destOrd="0" presId="urn:microsoft.com/office/officeart/2005/8/layout/process1"/>
    <dgm:cxn modelId="{54050CA8-DC99-4BA2-86C1-DFA164B0E609}" type="presOf" srcId="{F7366B8E-3F92-4443-A752-B9F483E07EFB}" destId="{AC0BE596-79EE-42F2-8842-532F363DD8D1}" srcOrd="0" destOrd="0" presId="urn:microsoft.com/office/officeart/2005/8/layout/process1"/>
    <dgm:cxn modelId="{71A88CE1-0A75-41A3-B74F-ECFD0221D9F8}" type="presOf" srcId="{0B70C9A0-819E-43CD-BED1-8EA3A368F56A}" destId="{9FBBD2FB-C2B8-4964-9B86-78D170CB53B6}" srcOrd="0" destOrd="0" presId="urn:microsoft.com/office/officeart/2005/8/layout/process1"/>
    <dgm:cxn modelId="{CD8873B6-7D60-44AB-B409-EE9CBB508226}" type="presOf" srcId="{3DD6863D-1CD6-4F26-96E7-92BFDA16406E}" destId="{16357338-116A-4741-8A4E-84C5F8046AE0}" srcOrd="0" destOrd="0" presId="urn:microsoft.com/office/officeart/2005/8/layout/process1"/>
    <dgm:cxn modelId="{CB285F7D-DEF0-440D-8782-0D5C59148B60}" type="presOf" srcId="{0EB01291-08FD-4344-8E27-448369E70234}" destId="{8BAD4AC7-B1CE-4970-A646-CA3500DE40A2}" srcOrd="0" destOrd="0" presId="urn:microsoft.com/office/officeart/2005/8/layout/process1"/>
    <dgm:cxn modelId="{7E965A61-84CE-46FB-AEBE-88AA42593F86}" type="presOf" srcId="{14DEA5D4-7D52-49D3-8979-0F0C087196C8}" destId="{E752F8D5-F36B-48DD-9421-FEDD6131F618}" srcOrd="0" destOrd="0" presId="urn:microsoft.com/office/officeart/2005/8/layout/process1"/>
    <dgm:cxn modelId="{819B428C-FA7A-468C-B96A-1EF9CFFDF1F2}" type="presOf" srcId="{F7366B8E-3F92-4443-A752-B9F483E07EFB}" destId="{AB9A39A7-9762-44B1-98EF-D9897CD5BE6C}" srcOrd="1" destOrd="0" presId="urn:microsoft.com/office/officeart/2005/8/layout/process1"/>
    <dgm:cxn modelId="{C9B8957C-F008-4014-B8FB-928552068A28}" type="presOf" srcId="{21BA935C-427D-4601-A6F8-006FB429A23A}" destId="{EBA8602C-DA3D-401A-A6F2-788F09856C28}" srcOrd="1" destOrd="0" presId="urn:microsoft.com/office/officeart/2005/8/layout/process1"/>
    <dgm:cxn modelId="{D14E523A-121D-4E1C-92AF-A0FEA65EE4F6}" type="presParOf" srcId="{E752F8D5-F36B-48DD-9421-FEDD6131F618}" destId="{9FBBD2FB-C2B8-4964-9B86-78D170CB53B6}" srcOrd="0" destOrd="0" presId="urn:microsoft.com/office/officeart/2005/8/layout/process1"/>
    <dgm:cxn modelId="{046FBC41-4E55-4A39-B666-02D54793AD32}" type="presParOf" srcId="{E752F8D5-F36B-48DD-9421-FEDD6131F618}" destId="{09DEE5BC-EFDE-4567-91BD-E28B741786DC}" srcOrd="1" destOrd="0" presId="urn:microsoft.com/office/officeart/2005/8/layout/process1"/>
    <dgm:cxn modelId="{C2D3D1B8-9E01-4871-96CF-93630EDAC498}" type="presParOf" srcId="{09DEE5BC-EFDE-4567-91BD-E28B741786DC}" destId="{EBA8602C-DA3D-401A-A6F2-788F09856C28}" srcOrd="0" destOrd="0" presId="urn:microsoft.com/office/officeart/2005/8/layout/process1"/>
    <dgm:cxn modelId="{7BF5D107-0BD1-41B6-9D77-9261D5EBF0C7}" type="presParOf" srcId="{E752F8D5-F36B-48DD-9421-FEDD6131F618}" destId="{8BAD4AC7-B1CE-4970-A646-CA3500DE40A2}" srcOrd="2" destOrd="0" presId="urn:microsoft.com/office/officeart/2005/8/layout/process1"/>
    <dgm:cxn modelId="{443FB94D-D671-4DCC-BEF5-71436C95F422}" type="presParOf" srcId="{E752F8D5-F36B-48DD-9421-FEDD6131F618}" destId="{AC0BE596-79EE-42F2-8842-532F363DD8D1}" srcOrd="3" destOrd="0" presId="urn:microsoft.com/office/officeart/2005/8/layout/process1"/>
    <dgm:cxn modelId="{BA2348B3-D80D-4C9F-BE22-1F10093CB89F}" type="presParOf" srcId="{AC0BE596-79EE-42F2-8842-532F363DD8D1}" destId="{AB9A39A7-9762-44B1-98EF-D9897CD5BE6C}" srcOrd="0" destOrd="0" presId="urn:microsoft.com/office/officeart/2005/8/layout/process1"/>
    <dgm:cxn modelId="{5121DAC9-6D5E-4B1C-B020-E2BD946D4EE5}" type="presParOf" srcId="{E752F8D5-F36B-48DD-9421-FEDD6131F618}" destId="{16357338-116A-4741-8A4E-84C5F8046AE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49FFE-2EB2-4B96-99B7-1DEB3FB7D8EA}" type="doc">
      <dgm:prSet loTypeId="urn:microsoft.com/office/officeart/2005/8/layout/process1" loCatId="process" qsTypeId="urn:microsoft.com/office/officeart/2005/8/quickstyle/simple1" qsCatId="simple" csTypeId="urn:microsoft.com/office/officeart/2005/8/colors/accent1_2" csCatId="accent1" phldr="1"/>
      <dgm:spPr/>
    </dgm:pt>
    <dgm:pt modelId="{6A82AC9D-6B03-40A2-A3DA-03D49DF003AA}">
      <dgm:prSet phldrT="[Text]"/>
      <dgm:spPr/>
      <dgm:t>
        <a:bodyPr/>
        <a:lstStyle/>
        <a:p>
          <a:r>
            <a:rPr lang="en-US" dirty="0"/>
            <a:t>Hydrostatic study</a:t>
          </a:r>
        </a:p>
      </dgm:t>
    </dgm:pt>
    <dgm:pt modelId="{F7E4C822-9D8F-45E1-BB1C-B981CD322AA6}" type="parTrans" cxnId="{0B773737-318C-4AB1-88DB-3EDE9A27770F}">
      <dgm:prSet/>
      <dgm:spPr/>
      <dgm:t>
        <a:bodyPr/>
        <a:lstStyle/>
        <a:p>
          <a:endParaRPr lang="en-US"/>
        </a:p>
      </dgm:t>
    </dgm:pt>
    <dgm:pt modelId="{B92617ED-A3CA-481A-8141-FDAA7BB66E7A}" type="sibTrans" cxnId="{0B773737-318C-4AB1-88DB-3EDE9A27770F}">
      <dgm:prSet/>
      <dgm:spPr/>
      <dgm:t>
        <a:bodyPr/>
        <a:lstStyle/>
        <a:p>
          <a:endParaRPr lang="en-US"/>
        </a:p>
      </dgm:t>
    </dgm:pt>
    <dgm:pt modelId="{3254E4A5-6578-4545-BB7E-8A4414E2814A}">
      <dgm:prSet phldrT="[Text]"/>
      <dgm:spPr/>
      <dgm:t>
        <a:bodyPr/>
        <a:lstStyle/>
        <a:p>
          <a:r>
            <a:rPr lang="en-US" dirty="0"/>
            <a:t>Fluid dynamics calculations</a:t>
          </a:r>
        </a:p>
      </dgm:t>
    </dgm:pt>
    <dgm:pt modelId="{1F90A343-6560-4DCD-98FF-63EB551FACAC}" type="parTrans" cxnId="{B131BEE2-A0B9-4FB5-876B-8CC711806A7B}">
      <dgm:prSet/>
      <dgm:spPr/>
      <dgm:t>
        <a:bodyPr/>
        <a:lstStyle/>
        <a:p>
          <a:endParaRPr lang="en-US"/>
        </a:p>
      </dgm:t>
    </dgm:pt>
    <dgm:pt modelId="{8836ADFE-5E9C-4B4B-A333-F11D2C9E70F8}" type="sibTrans" cxnId="{B131BEE2-A0B9-4FB5-876B-8CC711806A7B}">
      <dgm:prSet/>
      <dgm:spPr/>
      <dgm:t>
        <a:bodyPr/>
        <a:lstStyle/>
        <a:p>
          <a:endParaRPr lang="en-US"/>
        </a:p>
      </dgm:t>
    </dgm:pt>
    <dgm:pt modelId="{CAB99366-A30E-4CB7-B65E-3BE0988BD08B}">
      <dgm:prSet phldrT="[Text]"/>
      <dgm:spPr/>
      <dgm:t>
        <a:bodyPr/>
        <a:lstStyle/>
        <a:p>
          <a:r>
            <a:rPr lang="en-US" dirty="0"/>
            <a:t>CAD Simulation</a:t>
          </a:r>
        </a:p>
      </dgm:t>
    </dgm:pt>
    <dgm:pt modelId="{14474E72-FC7F-4F49-9B57-4AC547CA8CD9}" type="parTrans" cxnId="{A7FC3383-A533-4913-8E42-957D2B598F8F}">
      <dgm:prSet/>
      <dgm:spPr/>
      <dgm:t>
        <a:bodyPr/>
        <a:lstStyle/>
        <a:p>
          <a:endParaRPr lang="en-US"/>
        </a:p>
      </dgm:t>
    </dgm:pt>
    <dgm:pt modelId="{F0415260-3DA2-4CC5-A824-FE1A626F85EC}" type="sibTrans" cxnId="{A7FC3383-A533-4913-8E42-957D2B598F8F}">
      <dgm:prSet/>
      <dgm:spPr/>
      <dgm:t>
        <a:bodyPr/>
        <a:lstStyle/>
        <a:p>
          <a:endParaRPr lang="en-US"/>
        </a:p>
      </dgm:t>
    </dgm:pt>
    <dgm:pt modelId="{4F8BF887-BEB6-4FCA-8297-5B7561889B25}" type="pres">
      <dgm:prSet presAssocID="{F6549FFE-2EB2-4B96-99B7-1DEB3FB7D8EA}" presName="Name0" presStyleCnt="0">
        <dgm:presLayoutVars>
          <dgm:dir val="rev"/>
          <dgm:resizeHandles val="exact"/>
        </dgm:presLayoutVars>
      </dgm:prSet>
      <dgm:spPr/>
    </dgm:pt>
    <dgm:pt modelId="{8F0B609F-8FAC-49BB-8082-F59F1EF6E4CA}" type="pres">
      <dgm:prSet presAssocID="{6A82AC9D-6B03-40A2-A3DA-03D49DF003AA}" presName="node" presStyleLbl="node1" presStyleIdx="0" presStyleCnt="3" custLinFactNeighborX="17454" custLinFactNeighborY="-74">
        <dgm:presLayoutVars>
          <dgm:bulletEnabled val="1"/>
        </dgm:presLayoutVars>
      </dgm:prSet>
      <dgm:spPr/>
      <dgm:t>
        <a:bodyPr/>
        <a:lstStyle/>
        <a:p>
          <a:endParaRPr lang="en-US"/>
        </a:p>
      </dgm:t>
    </dgm:pt>
    <dgm:pt modelId="{9E144D03-DD1A-4A57-9534-4EACE6F16E42}" type="pres">
      <dgm:prSet presAssocID="{B92617ED-A3CA-481A-8141-FDAA7BB66E7A}" presName="sibTrans" presStyleLbl="sibTrans2D1" presStyleIdx="0" presStyleCnt="2"/>
      <dgm:spPr/>
      <dgm:t>
        <a:bodyPr/>
        <a:lstStyle/>
        <a:p>
          <a:endParaRPr lang="en-US"/>
        </a:p>
      </dgm:t>
    </dgm:pt>
    <dgm:pt modelId="{9D68AFE5-3751-4206-B602-685AC29F0320}" type="pres">
      <dgm:prSet presAssocID="{B92617ED-A3CA-481A-8141-FDAA7BB66E7A}" presName="connectorText" presStyleLbl="sibTrans2D1" presStyleIdx="0" presStyleCnt="2"/>
      <dgm:spPr/>
      <dgm:t>
        <a:bodyPr/>
        <a:lstStyle/>
        <a:p>
          <a:endParaRPr lang="en-US"/>
        </a:p>
      </dgm:t>
    </dgm:pt>
    <dgm:pt modelId="{E7544465-D396-4795-B034-57B9421CE56C}" type="pres">
      <dgm:prSet presAssocID="{3254E4A5-6578-4545-BB7E-8A4414E2814A}" presName="node" presStyleLbl="node1" presStyleIdx="1" presStyleCnt="3" custLinFactNeighborX="-3814" custLinFactNeighborY="1701">
        <dgm:presLayoutVars>
          <dgm:bulletEnabled val="1"/>
        </dgm:presLayoutVars>
      </dgm:prSet>
      <dgm:spPr/>
      <dgm:t>
        <a:bodyPr/>
        <a:lstStyle/>
        <a:p>
          <a:endParaRPr lang="en-US"/>
        </a:p>
      </dgm:t>
    </dgm:pt>
    <dgm:pt modelId="{975A8058-838C-4653-A80C-459AAA3ACE98}" type="pres">
      <dgm:prSet presAssocID="{8836ADFE-5E9C-4B4B-A333-F11D2C9E70F8}" presName="sibTrans" presStyleLbl="sibTrans2D1" presStyleIdx="1" presStyleCnt="2"/>
      <dgm:spPr/>
      <dgm:t>
        <a:bodyPr/>
        <a:lstStyle/>
        <a:p>
          <a:endParaRPr lang="en-US"/>
        </a:p>
      </dgm:t>
    </dgm:pt>
    <dgm:pt modelId="{3FFB9E04-A7CB-4FBF-B229-5D9123EB5142}" type="pres">
      <dgm:prSet presAssocID="{8836ADFE-5E9C-4B4B-A333-F11D2C9E70F8}" presName="connectorText" presStyleLbl="sibTrans2D1" presStyleIdx="1" presStyleCnt="2"/>
      <dgm:spPr/>
      <dgm:t>
        <a:bodyPr/>
        <a:lstStyle/>
        <a:p>
          <a:endParaRPr lang="en-US"/>
        </a:p>
      </dgm:t>
    </dgm:pt>
    <dgm:pt modelId="{BEFAD982-A92E-44BB-B437-E775E564CE47}" type="pres">
      <dgm:prSet presAssocID="{CAB99366-A30E-4CB7-B65E-3BE0988BD08B}" presName="node" presStyleLbl="node1" presStyleIdx="2" presStyleCnt="3" custLinFactNeighborX="8337" custLinFactNeighborY="75">
        <dgm:presLayoutVars>
          <dgm:bulletEnabled val="1"/>
        </dgm:presLayoutVars>
      </dgm:prSet>
      <dgm:spPr/>
      <dgm:t>
        <a:bodyPr/>
        <a:lstStyle/>
        <a:p>
          <a:endParaRPr lang="en-US"/>
        </a:p>
      </dgm:t>
    </dgm:pt>
  </dgm:ptLst>
  <dgm:cxnLst>
    <dgm:cxn modelId="{28B53445-4F55-44B1-86E2-74CC57CE2477}" type="presOf" srcId="{8836ADFE-5E9C-4B4B-A333-F11D2C9E70F8}" destId="{3FFB9E04-A7CB-4FBF-B229-5D9123EB5142}" srcOrd="1" destOrd="0" presId="urn:microsoft.com/office/officeart/2005/8/layout/process1"/>
    <dgm:cxn modelId="{366B21F0-E384-4DD6-8611-4301AC003404}" type="presOf" srcId="{CAB99366-A30E-4CB7-B65E-3BE0988BD08B}" destId="{BEFAD982-A92E-44BB-B437-E775E564CE47}" srcOrd="0" destOrd="0" presId="urn:microsoft.com/office/officeart/2005/8/layout/process1"/>
    <dgm:cxn modelId="{A7FC3383-A533-4913-8E42-957D2B598F8F}" srcId="{F6549FFE-2EB2-4B96-99B7-1DEB3FB7D8EA}" destId="{CAB99366-A30E-4CB7-B65E-3BE0988BD08B}" srcOrd="2" destOrd="0" parTransId="{14474E72-FC7F-4F49-9B57-4AC547CA8CD9}" sibTransId="{F0415260-3DA2-4CC5-A824-FE1A626F85EC}"/>
    <dgm:cxn modelId="{B131BEE2-A0B9-4FB5-876B-8CC711806A7B}" srcId="{F6549FFE-2EB2-4B96-99B7-1DEB3FB7D8EA}" destId="{3254E4A5-6578-4545-BB7E-8A4414E2814A}" srcOrd="1" destOrd="0" parTransId="{1F90A343-6560-4DCD-98FF-63EB551FACAC}" sibTransId="{8836ADFE-5E9C-4B4B-A333-F11D2C9E70F8}"/>
    <dgm:cxn modelId="{AE5EBFB5-48B7-4D3D-B71A-9CFE1CBE8BAD}" type="presOf" srcId="{B92617ED-A3CA-481A-8141-FDAA7BB66E7A}" destId="{9D68AFE5-3751-4206-B602-685AC29F0320}" srcOrd="1" destOrd="0" presId="urn:microsoft.com/office/officeart/2005/8/layout/process1"/>
    <dgm:cxn modelId="{FCAB7BB8-48FA-4619-AD4C-04E7B5C04421}" type="presOf" srcId="{6A82AC9D-6B03-40A2-A3DA-03D49DF003AA}" destId="{8F0B609F-8FAC-49BB-8082-F59F1EF6E4CA}" srcOrd="0" destOrd="0" presId="urn:microsoft.com/office/officeart/2005/8/layout/process1"/>
    <dgm:cxn modelId="{B6586ABC-FB03-4FCE-9CC0-73E2AE6BA366}" type="presOf" srcId="{B92617ED-A3CA-481A-8141-FDAA7BB66E7A}" destId="{9E144D03-DD1A-4A57-9534-4EACE6F16E42}" srcOrd="0" destOrd="0" presId="urn:microsoft.com/office/officeart/2005/8/layout/process1"/>
    <dgm:cxn modelId="{0B773737-318C-4AB1-88DB-3EDE9A27770F}" srcId="{F6549FFE-2EB2-4B96-99B7-1DEB3FB7D8EA}" destId="{6A82AC9D-6B03-40A2-A3DA-03D49DF003AA}" srcOrd="0" destOrd="0" parTransId="{F7E4C822-9D8F-45E1-BB1C-B981CD322AA6}" sibTransId="{B92617ED-A3CA-481A-8141-FDAA7BB66E7A}"/>
    <dgm:cxn modelId="{9C081534-4BC2-41E9-BFBE-954C697F6239}" type="presOf" srcId="{F6549FFE-2EB2-4B96-99B7-1DEB3FB7D8EA}" destId="{4F8BF887-BEB6-4FCA-8297-5B7561889B25}" srcOrd="0" destOrd="0" presId="urn:microsoft.com/office/officeart/2005/8/layout/process1"/>
    <dgm:cxn modelId="{DC2415A1-F381-431F-A03C-898B412CE3D8}" type="presOf" srcId="{8836ADFE-5E9C-4B4B-A333-F11D2C9E70F8}" destId="{975A8058-838C-4653-A80C-459AAA3ACE98}" srcOrd="0" destOrd="0" presId="urn:microsoft.com/office/officeart/2005/8/layout/process1"/>
    <dgm:cxn modelId="{0E16F62E-B2B0-4FDC-8838-450270A2B64E}" type="presOf" srcId="{3254E4A5-6578-4545-BB7E-8A4414E2814A}" destId="{E7544465-D396-4795-B034-57B9421CE56C}" srcOrd="0" destOrd="0" presId="urn:microsoft.com/office/officeart/2005/8/layout/process1"/>
    <dgm:cxn modelId="{490F02AC-5F65-464A-974F-B2B11A0BE1F8}" type="presParOf" srcId="{4F8BF887-BEB6-4FCA-8297-5B7561889B25}" destId="{8F0B609F-8FAC-49BB-8082-F59F1EF6E4CA}" srcOrd="0" destOrd="0" presId="urn:microsoft.com/office/officeart/2005/8/layout/process1"/>
    <dgm:cxn modelId="{74E730A3-AA0F-48F5-BEF0-FECD1230180A}" type="presParOf" srcId="{4F8BF887-BEB6-4FCA-8297-5B7561889B25}" destId="{9E144D03-DD1A-4A57-9534-4EACE6F16E42}" srcOrd="1" destOrd="0" presId="urn:microsoft.com/office/officeart/2005/8/layout/process1"/>
    <dgm:cxn modelId="{73B20F8F-7F56-4489-9293-EE62896C0E7B}" type="presParOf" srcId="{9E144D03-DD1A-4A57-9534-4EACE6F16E42}" destId="{9D68AFE5-3751-4206-B602-685AC29F0320}" srcOrd="0" destOrd="0" presId="urn:microsoft.com/office/officeart/2005/8/layout/process1"/>
    <dgm:cxn modelId="{1FABC0F2-89D6-4045-B276-53AAAD0D75AF}" type="presParOf" srcId="{4F8BF887-BEB6-4FCA-8297-5B7561889B25}" destId="{E7544465-D396-4795-B034-57B9421CE56C}" srcOrd="2" destOrd="0" presId="urn:microsoft.com/office/officeart/2005/8/layout/process1"/>
    <dgm:cxn modelId="{B1FFDEEE-2C21-459A-9E14-BE6A3439BF03}" type="presParOf" srcId="{4F8BF887-BEB6-4FCA-8297-5B7561889B25}" destId="{975A8058-838C-4653-A80C-459AAA3ACE98}" srcOrd="3" destOrd="0" presId="urn:microsoft.com/office/officeart/2005/8/layout/process1"/>
    <dgm:cxn modelId="{4D36E36C-C8E4-41A2-A5E5-A5D31B5553F5}" type="presParOf" srcId="{975A8058-838C-4653-A80C-459AAA3ACE98}" destId="{3FFB9E04-A7CB-4FBF-B229-5D9123EB5142}" srcOrd="0" destOrd="0" presId="urn:microsoft.com/office/officeart/2005/8/layout/process1"/>
    <dgm:cxn modelId="{C0EA90E9-AF99-4D7D-BF80-A419FF1A0970}" type="presParOf" srcId="{4F8BF887-BEB6-4FCA-8297-5B7561889B25}" destId="{BEFAD982-A92E-44BB-B437-E775E564CE47}"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438DA7-60BE-4816-9381-976823B87EA4}" type="doc">
      <dgm:prSet loTypeId="urn:microsoft.com/office/officeart/2005/8/layout/process1" loCatId="process" qsTypeId="urn:microsoft.com/office/officeart/2005/8/quickstyle/simple1" qsCatId="simple" csTypeId="urn:microsoft.com/office/officeart/2005/8/colors/accent1_2" csCatId="accent1" phldr="1"/>
      <dgm:spPr/>
    </dgm:pt>
    <dgm:pt modelId="{9FE0F8AE-F967-419F-B459-821D9BDCB7D2}">
      <dgm:prSet phldrT="[Text]" custT="1"/>
      <dgm:spPr/>
      <dgm:t>
        <a:bodyPr/>
        <a:lstStyle/>
        <a:p>
          <a:r>
            <a:rPr lang="en-US" sz="1600" dirty="0"/>
            <a:t>Flow analysis</a:t>
          </a:r>
        </a:p>
      </dgm:t>
    </dgm:pt>
    <dgm:pt modelId="{0B8250EC-8FED-40F2-BA9D-2185045FB56C}" type="parTrans" cxnId="{2B425D8E-1FB8-43E9-9ED9-E54CC0DAAD86}">
      <dgm:prSet/>
      <dgm:spPr/>
      <dgm:t>
        <a:bodyPr/>
        <a:lstStyle/>
        <a:p>
          <a:endParaRPr lang="en-US"/>
        </a:p>
      </dgm:t>
    </dgm:pt>
    <dgm:pt modelId="{F1C55A1A-14DA-47E1-96D7-170C50766D32}" type="sibTrans" cxnId="{2B425D8E-1FB8-43E9-9ED9-E54CC0DAAD86}">
      <dgm:prSet/>
      <dgm:spPr/>
      <dgm:t>
        <a:bodyPr/>
        <a:lstStyle/>
        <a:p>
          <a:endParaRPr lang="en-US"/>
        </a:p>
      </dgm:t>
    </dgm:pt>
    <dgm:pt modelId="{46B86E39-091A-40D0-BCD6-E642297B217B}">
      <dgm:prSet phldrT="[Text]" custT="1"/>
      <dgm:spPr/>
      <dgm:t>
        <a:bodyPr/>
        <a:lstStyle/>
        <a:p>
          <a:r>
            <a:rPr lang="en-US" sz="1600" dirty="0"/>
            <a:t>FEM analysis</a:t>
          </a:r>
        </a:p>
      </dgm:t>
    </dgm:pt>
    <dgm:pt modelId="{9073CF35-E714-41C8-B31A-1ABC24A89803}" type="parTrans" cxnId="{EF6E2FC7-23EE-45F1-83E9-D8D614178869}">
      <dgm:prSet/>
      <dgm:spPr/>
      <dgm:t>
        <a:bodyPr/>
        <a:lstStyle/>
        <a:p>
          <a:endParaRPr lang="en-US"/>
        </a:p>
      </dgm:t>
    </dgm:pt>
    <dgm:pt modelId="{48180909-643A-4D42-96B8-B86DC06AFA93}" type="sibTrans" cxnId="{EF6E2FC7-23EE-45F1-83E9-D8D614178869}">
      <dgm:prSet/>
      <dgm:spPr/>
      <dgm:t>
        <a:bodyPr/>
        <a:lstStyle/>
        <a:p>
          <a:endParaRPr lang="en-US"/>
        </a:p>
      </dgm:t>
    </dgm:pt>
    <dgm:pt modelId="{7210359A-B89F-4D94-9A81-38FAD4EF30C8}">
      <dgm:prSet phldrT="[Text]" custT="1"/>
      <dgm:spPr/>
      <dgm:t>
        <a:bodyPr/>
        <a:lstStyle/>
        <a:p>
          <a:r>
            <a:rPr lang="en-US" sz="1600" dirty="0"/>
            <a:t>Building a Prototype</a:t>
          </a:r>
        </a:p>
      </dgm:t>
    </dgm:pt>
    <dgm:pt modelId="{5ADD2A59-B46D-4107-94BF-872E24A4A99D}" type="parTrans" cxnId="{296A1B70-21EB-4E7A-9969-2A051F959F77}">
      <dgm:prSet/>
      <dgm:spPr/>
      <dgm:t>
        <a:bodyPr/>
        <a:lstStyle/>
        <a:p>
          <a:endParaRPr lang="en-US"/>
        </a:p>
      </dgm:t>
    </dgm:pt>
    <dgm:pt modelId="{5C72A290-C90B-48C5-97D9-212C2BF32F79}" type="sibTrans" cxnId="{296A1B70-21EB-4E7A-9969-2A051F959F77}">
      <dgm:prSet/>
      <dgm:spPr/>
      <dgm:t>
        <a:bodyPr/>
        <a:lstStyle/>
        <a:p>
          <a:endParaRPr lang="en-US"/>
        </a:p>
      </dgm:t>
    </dgm:pt>
    <dgm:pt modelId="{D5903229-AC4D-426C-A055-1B7E03D9F394}" type="pres">
      <dgm:prSet presAssocID="{65438DA7-60BE-4816-9381-976823B87EA4}" presName="Name0" presStyleCnt="0">
        <dgm:presLayoutVars>
          <dgm:dir/>
          <dgm:resizeHandles val="exact"/>
        </dgm:presLayoutVars>
      </dgm:prSet>
      <dgm:spPr/>
    </dgm:pt>
    <dgm:pt modelId="{408A836A-0354-45AA-8AA0-92C34D1D1213}" type="pres">
      <dgm:prSet presAssocID="{9FE0F8AE-F967-419F-B459-821D9BDCB7D2}" presName="node" presStyleLbl="node1" presStyleIdx="0" presStyleCnt="3">
        <dgm:presLayoutVars>
          <dgm:bulletEnabled val="1"/>
        </dgm:presLayoutVars>
      </dgm:prSet>
      <dgm:spPr/>
      <dgm:t>
        <a:bodyPr/>
        <a:lstStyle/>
        <a:p>
          <a:endParaRPr lang="en-US"/>
        </a:p>
      </dgm:t>
    </dgm:pt>
    <dgm:pt modelId="{1766C3ED-A0CA-46CA-A730-5EE5B1F45932}" type="pres">
      <dgm:prSet presAssocID="{F1C55A1A-14DA-47E1-96D7-170C50766D32}" presName="sibTrans" presStyleLbl="sibTrans2D1" presStyleIdx="0" presStyleCnt="2"/>
      <dgm:spPr/>
      <dgm:t>
        <a:bodyPr/>
        <a:lstStyle/>
        <a:p>
          <a:endParaRPr lang="en-US"/>
        </a:p>
      </dgm:t>
    </dgm:pt>
    <dgm:pt modelId="{C94B082C-64D7-4F5B-889D-8D82CE9A7C50}" type="pres">
      <dgm:prSet presAssocID="{F1C55A1A-14DA-47E1-96D7-170C50766D32}" presName="connectorText" presStyleLbl="sibTrans2D1" presStyleIdx="0" presStyleCnt="2"/>
      <dgm:spPr/>
      <dgm:t>
        <a:bodyPr/>
        <a:lstStyle/>
        <a:p>
          <a:endParaRPr lang="en-US"/>
        </a:p>
      </dgm:t>
    </dgm:pt>
    <dgm:pt modelId="{5C51B2A4-0EA5-4486-9F0F-AE19D119235F}" type="pres">
      <dgm:prSet presAssocID="{46B86E39-091A-40D0-BCD6-E642297B217B}" presName="node" presStyleLbl="node1" presStyleIdx="1" presStyleCnt="3">
        <dgm:presLayoutVars>
          <dgm:bulletEnabled val="1"/>
        </dgm:presLayoutVars>
      </dgm:prSet>
      <dgm:spPr/>
      <dgm:t>
        <a:bodyPr/>
        <a:lstStyle/>
        <a:p>
          <a:endParaRPr lang="en-US"/>
        </a:p>
      </dgm:t>
    </dgm:pt>
    <dgm:pt modelId="{7E8E8FCE-1122-4D68-8250-01948AA773C8}" type="pres">
      <dgm:prSet presAssocID="{48180909-643A-4D42-96B8-B86DC06AFA93}" presName="sibTrans" presStyleLbl="sibTrans2D1" presStyleIdx="1" presStyleCnt="2"/>
      <dgm:spPr/>
      <dgm:t>
        <a:bodyPr/>
        <a:lstStyle/>
        <a:p>
          <a:endParaRPr lang="en-US"/>
        </a:p>
      </dgm:t>
    </dgm:pt>
    <dgm:pt modelId="{342ED282-412D-4811-99D8-A1E6B79D36A3}" type="pres">
      <dgm:prSet presAssocID="{48180909-643A-4D42-96B8-B86DC06AFA93}" presName="connectorText" presStyleLbl="sibTrans2D1" presStyleIdx="1" presStyleCnt="2"/>
      <dgm:spPr/>
      <dgm:t>
        <a:bodyPr/>
        <a:lstStyle/>
        <a:p>
          <a:endParaRPr lang="en-US"/>
        </a:p>
      </dgm:t>
    </dgm:pt>
    <dgm:pt modelId="{7723564C-58E4-4DDD-9460-EB8DEF0BE72F}" type="pres">
      <dgm:prSet presAssocID="{7210359A-B89F-4D94-9A81-38FAD4EF30C8}" presName="node" presStyleLbl="node1" presStyleIdx="2" presStyleCnt="3">
        <dgm:presLayoutVars>
          <dgm:bulletEnabled val="1"/>
        </dgm:presLayoutVars>
      </dgm:prSet>
      <dgm:spPr/>
      <dgm:t>
        <a:bodyPr/>
        <a:lstStyle/>
        <a:p>
          <a:endParaRPr lang="en-US"/>
        </a:p>
      </dgm:t>
    </dgm:pt>
  </dgm:ptLst>
  <dgm:cxnLst>
    <dgm:cxn modelId="{EE7B9278-7F67-4ACA-B61D-A2F1A113928D}" type="presOf" srcId="{65438DA7-60BE-4816-9381-976823B87EA4}" destId="{D5903229-AC4D-426C-A055-1B7E03D9F394}" srcOrd="0" destOrd="0" presId="urn:microsoft.com/office/officeart/2005/8/layout/process1"/>
    <dgm:cxn modelId="{1CAE353A-563E-42C8-BE8A-3804FDB0C45C}" type="presOf" srcId="{7210359A-B89F-4D94-9A81-38FAD4EF30C8}" destId="{7723564C-58E4-4DDD-9460-EB8DEF0BE72F}" srcOrd="0" destOrd="0" presId="urn:microsoft.com/office/officeart/2005/8/layout/process1"/>
    <dgm:cxn modelId="{EA2AA36C-1700-4EC5-BD58-08D2CA24C3F7}" type="presOf" srcId="{46B86E39-091A-40D0-BCD6-E642297B217B}" destId="{5C51B2A4-0EA5-4486-9F0F-AE19D119235F}" srcOrd="0" destOrd="0" presId="urn:microsoft.com/office/officeart/2005/8/layout/process1"/>
    <dgm:cxn modelId="{39308032-9B5E-42DC-811F-8571D8F1C3B1}" type="presOf" srcId="{F1C55A1A-14DA-47E1-96D7-170C50766D32}" destId="{C94B082C-64D7-4F5B-889D-8D82CE9A7C50}" srcOrd="1" destOrd="0" presId="urn:microsoft.com/office/officeart/2005/8/layout/process1"/>
    <dgm:cxn modelId="{4C9AB067-2C45-4717-A806-E89600CBEDAD}" type="presOf" srcId="{48180909-643A-4D42-96B8-B86DC06AFA93}" destId="{342ED282-412D-4811-99D8-A1E6B79D36A3}" srcOrd="1" destOrd="0" presId="urn:microsoft.com/office/officeart/2005/8/layout/process1"/>
    <dgm:cxn modelId="{2B425D8E-1FB8-43E9-9ED9-E54CC0DAAD86}" srcId="{65438DA7-60BE-4816-9381-976823B87EA4}" destId="{9FE0F8AE-F967-419F-B459-821D9BDCB7D2}" srcOrd="0" destOrd="0" parTransId="{0B8250EC-8FED-40F2-BA9D-2185045FB56C}" sibTransId="{F1C55A1A-14DA-47E1-96D7-170C50766D32}"/>
    <dgm:cxn modelId="{EF6E2FC7-23EE-45F1-83E9-D8D614178869}" srcId="{65438DA7-60BE-4816-9381-976823B87EA4}" destId="{46B86E39-091A-40D0-BCD6-E642297B217B}" srcOrd="1" destOrd="0" parTransId="{9073CF35-E714-41C8-B31A-1ABC24A89803}" sibTransId="{48180909-643A-4D42-96B8-B86DC06AFA93}"/>
    <dgm:cxn modelId="{116F7CA1-9326-49AE-A4B6-3507214A8737}" type="presOf" srcId="{F1C55A1A-14DA-47E1-96D7-170C50766D32}" destId="{1766C3ED-A0CA-46CA-A730-5EE5B1F45932}" srcOrd="0" destOrd="0" presId="urn:microsoft.com/office/officeart/2005/8/layout/process1"/>
    <dgm:cxn modelId="{B4310643-7FC2-43F3-B567-BD9B4DA311FF}" type="presOf" srcId="{48180909-643A-4D42-96B8-B86DC06AFA93}" destId="{7E8E8FCE-1122-4D68-8250-01948AA773C8}" srcOrd="0" destOrd="0" presId="urn:microsoft.com/office/officeart/2005/8/layout/process1"/>
    <dgm:cxn modelId="{296A1B70-21EB-4E7A-9969-2A051F959F77}" srcId="{65438DA7-60BE-4816-9381-976823B87EA4}" destId="{7210359A-B89F-4D94-9A81-38FAD4EF30C8}" srcOrd="2" destOrd="0" parTransId="{5ADD2A59-B46D-4107-94BF-872E24A4A99D}" sibTransId="{5C72A290-C90B-48C5-97D9-212C2BF32F79}"/>
    <dgm:cxn modelId="{2B4DCE7F-D92B-4ACF-B1FF-524F7B929BA2}" type="presOf" srcId="{9FE0F8AE-F967-419F-B459-821D9BDCB7D2}" destId="{408A836A-0354-45AA-8AA0-92C34D1D1213}" srcOrd="0" destOrd="0" presId="urn:microsoft.com/office/officeart/2005/8/layout/process1"/>
    <dgm:cxn modelId="{979BF33D-44AF-404B-BA07-2AA4E9211CD9}" type="presParOf" srcId="{D5903229-AC4D-426C-A055-1B7E03D9F394}" destId="{408A836A-0354-45AA-8AA0-92C34D1D1213}" srcOrd="0" destOrd="0" presId="urn:microsoft.com/office/officeart/2005/8/layout/process1"/>
    <dgm:cxn modelId="{47264FB8-E82D-4A08-9BC9-FB3E8B6EAC46}" type="presParOf" srcId="{D5903229-AC4D-426C-A055-1B7E03D9F394}" destId="{1766C3ED-A0CA-46CA-A730-5EE5B1F45932}" srcOrd="1" destOrd="0" presId="urn:microsoft.com/office/officeart/2005/8/layout/process1"/>
    <dgm:cxn modelId="{1A228B87-1DA4-4CE6-AFAA-E0C98BC9994B}" type="presParOf" srcId="{1766C3ED-A0CA-46CA-A730-5EE5B1F45932}" destId="{C94B082C-64D7-4F5B-889D-8D82CE9A7C50}" srcOrd="0" destOrd="0" presId="urn:microsoft.com/office/officeart/2005/8/layout/process1"/>
    <dgm:cxn modelId="{4077873E-8F7E-4CA9-A927-22FDDC91C177}" type="presParOf" srcId="{D5903229-AC4D-426C-A055-1B7E03D9F394}" destId="{5C51B2A4-0EA5-4486-9F0F-AE19D119235F}" srcOrd="2" destOrd="0" presId="urn:microsoft.com/office/officeart/2005/8/layout/process1"/>
    <dgm:cxn modelId="{EE4038C4-A175-48DC-95CA-38E9E67DD723}" type="presParOf" srcId="{D5903229-AC4D-426C-A055-1B7E03D9F394}" destId="{7E8E8FCE-1122-4D68-8250-01948AA773C8}" srcOrd="3" destOrd="0" presId="urn:microsoft.com/office/officeart/2005/8/layout/process1"/>
    <dgm:cxn modelId="{78979485-E79C-48CE-97E4-51DEBEBCC2D1}" type="presParOf" srcId="{7E8E8FCE-1122-4D68-8250-01948AA773C8}" destId="{342ED282-412D-4811-99D8-A1E6B79D36A3}" srcOrd="0" destOrd="0" presId="urn:microsoft.com/office/officeart/2005/8/layout/process1"/>
    <dgm:cxn modelId="{5551899F-A6EB-47CD-A6B0-D8F84E4F5A00}" type="presParOf" srcId="{D5903229-AC4D-426C-A055-1B7E03D9F394}" destId="{7723564C-58E4-4DDD-9460-EB8DEF0BE72F}"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912345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2660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56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446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750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2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18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82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877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734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880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85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8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402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6" name="Google Shape;116;p15"/>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17" name="Google Shape;117;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1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2" name="Google Shape;122;p16"/>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6"/>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Google Shape;125;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p1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28" name="Google Shape;128;p1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1" name="Google Shape;131;p17"/>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2" name="Google Shape;132;p17"/>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33" name="Google Shape;133;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Google Shape;134;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8" name="Google Shape;138;p18"/>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9" name="Google Shape;139;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Google Shape;140;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9"/>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7" name="Google Shape;167;p2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Google Shape;168;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9" name="Google Shape;169;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Google Shape;170;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8"/>
        <p:cNvGrpSpPr/>
        <p:nvPr/>
      </p:nvGrpSpPr>
      <p:grpSpPr>
        <a:xfrm>
          <a:off x="0" y="0"/>
          <a:ext cx="0" cy="0"/>
          <a:chOff x="0" y="0"/>
          <a:chExt cx="0" cy="0"/>
        </a:xfrm>
      </p:grpSpPr>
      <p:grpSp>
        <p:nvGrpSpPr>
          <p:cNvPr id="179" name="Google Shape;179;p23"/>
          <p:cNvGrpSpPr/>
          <p:nvPr/>
        </p:nvGrpSpPr>
        <p:grpSpPr>
          <a:xfrm>
            <a:off x="0" y="-6350"/>
            <a:ext cx="9144000" cy="5149850"/>
            <a:chOff x="0" y="-8467"/>
            <a:chExt cx="12192000" cy="6866467"/>
          </a:xfrm>
        </p:grpSpPr>
        <p:cxnSp>
          <p:nvCxnSpPr>
            <p:cNvPr id="180" name="Google Shape;180;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81" name="Google Shape;181;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82" name="Google Shape;182;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3" name="Google Shape;183;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4" name="Google Shape;184;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6" name="Google Shape;186;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7" name="Google Shape;187;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8" name="Google Shape;188;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3"/>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1" name="Google Shape;191;p23"/>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192" name="Google Shape;192;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Google Shape;194;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7" name="Google Shape;197;p24"/>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98" name="Google Shape;198;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 name="Google Shape;199;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 name="Google Shape;200;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3" name="Google Shape;203;p25"/>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4" name="Google Shape;204;p25"/>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5" name="Google Shape;205;p25"/>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6" name="Google Shape;206;p25"/>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7" name="Google Shape;20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 name="Google Shape;20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 name="Google Shape;20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12" name="Google Shape;212;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 name="Google Shape;213;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 name="Google Shape;214;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1" name="Google Shape;4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accent1"/>
              </a:buClr>
              <a:buSzPts val="180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317500" algn="l" rtl="0">
              <a:spcBef>
                <a:spcPts val="0"/>
              </a:spcBef>
              <a:spcAft>
                <a:spcPts val="0"/>
              </a:spcAft>
              <a:buClr>
                <a:schemeClr val="accent1"/>
              </a:buClr>
              <a:buSzPts val="14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17500" algn="l" rtl="0">
              <a:spcBef>
                <a:spcPts val="0"/>
              </a:spcBef>
              <a:spcAft>
                <a:spcPts val="0"/>
              </a:spcAft>
              <a:buClr>
                <a:schemeClr val="accent1"/>
              </a:buClr>
              <a:buSzPts val="140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5"/>
        <p:cNvGrpSpPr/>
        <p:nvPr/>
      </p:nvGrpSpPr>
      <p:grpSpPr>
        <a:xfrm>
          <a:off x="0" y="0"/>
          <a:ext cx="0" cy="0"/>
          <a:chOff x="0" y="0"/>
          <a:chExt cx="0" cy="0"/>
        </a:xfrm>
      </p:grpSpPr>
      <p:sp>
        <p:nvSpPr>
          <p:cNvPr id="216" name="Google Shape;216;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7" name="Google Shape;217;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1" name="Google Shape;221;p28"/>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22" name="Google Shape;222;p28"/>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9pPr>
          </a:lstStyle>
          <a:p>
            <a:endParaRPr/>
          </a:p>
        </p:txBody>
      </p:sp>
      <p:sp>
        <p:nvSpPr>
          <p:cNvPr id="223" name="Google Shape;223;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4" name="Google Shape;224;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8" name="Google Shape;228;p29"/>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229" name="Google Shape;229;p29"/>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230" name="Google Shape;230;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 name="Google Shape;231;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 name="Google Shape;232;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5" name="Google Shape;235;p30"/>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36" name="Google Shape;236;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1" name="Google Shape;241;p31"/>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42" name="Google Shape;242;p31"/>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43" name="Google Shape;243;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47" name="Google Shape;247;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0" name="Google Shape;250;p32"/>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1" name="Google Shape;251;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Google Shape;252;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 name="Google Shape;253;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6" name="Google Shape;256;p33"/>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57" name="Google Shape;257;p33"/>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8" name="Google Shape;258;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 name="Google Shape;259;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1" name="Google Shape;261;p33"/>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62" name="Google Shape;262;p33"/>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5" name="Google Shape;265;p34"/>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66" name="Google Shape;266;p34"/>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67" name="Google Shape;267;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9" name="Google Shape;269;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2" name="Google Shape;272;p35"/>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3" name="Google Shape;273;p3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3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Google Shape;275;p3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8" name="Google Shape;278;p36"/>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9" name="Google Shape;279;p3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3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 name="Google Shape;281;p3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5" name="Google Shape;45;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0" name="Google Shape;50;p5"/>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1" name="Google Shape;51;p5"/>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2" name="Google Shape;52;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65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0" name="Google Shape;50;p5"/>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1" name="Google Shape;51;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6" name="Google Shape;56;p6"/>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7" name="Google Shape;57;p6"/>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8" name="Google Shape;58;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9" name="Google Shape;79;p9"/>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p12"/>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95" name="Google Shape;95;p12"/>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96" name="Google Shape;96;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Google Shape;97;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1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1" name="Google Shape;101;p13"/>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2" name="Google Shape;102;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1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Google Shape;107;p14"/>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8" name="Google Shape;108;p14"/>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9" name="Google Shape;109;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14"/>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13" name="Google Shape;113;p1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grpSp>
        <p:nvGrpSpPr>
          <p:cNvPr id="149" name="Google Shape;149;p20"/>
          <p:cNvGrpSpPr/>
          <p:nvPr/>
        </p:nvGrpSpPr>
        <p:grpSpPr>
          <a:xfrm>
            <a:off x="0" y="-6350"/>
            <a:ext cx="9144000" cy="5149850"/>
            <a:chOff x="0" y="-8467"/>
            <a:chExt cx="12192000" cy="6866467"/>
          </a:xfrm>
        </p:grpSpPr>
        <p:cxnSp>
          <p:nvCxnSpPr>
            <p:cNvPr id="150" name="Google Shape;150;p2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51" name="Google Shape;151;p2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52" name="Google Shape;152;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3" name="Google Shape;153;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4" name="Google Shape;154;p2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6" name="Google Shape;156;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7" name="Google Shape;157;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8" name="Google Shape;158;p2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1" name="Google Shape;161;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2" name="Google Shape;162;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 name="Google Shape;164;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2.png"/><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image" Target="../media/image25.PNG"/><Relationship Id="rId5" Type="http://schemas.openxmlformats.org/officeDocument/2006/relationships/oleObject" Target="../embeddings/oleObject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Images/Content/0/Result_0_1.png" TargetMode="Externa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g"/></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4.jp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9.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ctrTitle"/>
          </p:nvPr>
        </p:nvSpPr>
        <p:spPr>
          <a:xfrm>
            <a:off x="1280160" y="393997"/>
            <a:ext cx="5310835" cy="1038758"/>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Clr>
                <a:schemeClr val="accent1"/>
              </a:buClr>
              <a:buSzPts val="4050"/>
              <a:buFont typeface="Trebuchet MS"/>
              <a:buNone/>
            </a:pPr>
            <a:r>
              <a:rPr lang="en-US" sz="4050" b="0" i="0" u="none" strike="noStrike" cap="none" dirty="0">
                <a:solidFill>
                  <a:schemeClr val="accent1"/>
                </a:solidFill>
                <a:latin typeface="Trebuchet MS"/>
                <a:ea typeface="Trebuchet MS"/>
                <a:cs typeface="Trebuchet MS"/>
                <a:sym typeface="Trebuchet MS"/>
              </a:rPr>
              <a:t> </a:t>
            </a:r>
            <a:r>
              <a:rPr lang="en-US" sz="2000" b="0" i="0" u="none" strike="noStrike" cap="none" dirty="0">
                <a:solidFill>
                  <a:schemeClr val="accent1"/>
                </a:solidFill>
                <a:sym typeface="Trebuchet MS"/>
              </a:rPr>
              <a:t>THE DESIGN OF A DEBRIS CLEARING VESSEL</a:t>
            </a:r>
            <a:endParaRPr sz="1800" dirty="0"/>
          </a:p>
        </p:txBody>
      </p:sp>
      <p:sp>
        <p:nvSpPr>
          <p:cNvPr id="287" name="Google Shape;287;p37"/>
          <p:cNvSpPr txBox="1">
            <a:spLocks noGrp="1"/>
          </p:cNvSpPr>
          <p:nvPr>
            <p:ph type="subTitle" idx="1"/>
          </p:nvPr>
        </p:nvSpPr>
        <p:spPr>
          <a:xfrm>
            <a:off x="1382572" y="3760507"/>
            <a:ext cx="4073313" cy="103551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Presented By:</a:t>
            </a:r>
            <a:endParaRPr dirty="0"/>
          </a:p>
          <a:p>
            <a:pPr marL="0" marR="0" lvl="0" indent="0" algn="l" rtl="0">
              <a:spcBef>
                <a:spcPts val="75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Mohsin </a:t>
            </a:r>
            <a:r>
              <a:rPr lang="en-US" sz="1350" b="0" i="0" u="none" strike="noStrike" cap="none" dirty="0">
                <a:solidFill>
                  <a:srgbClr val="7F7F7F"/>
                </a:solidFill>
                <a:latin typeface="Trebuchet MS"/>
                <a:ea typeface="Trebuchet MS"/>
                <a:cs typeface="Trebuchet MS"/>
                <a:sym typeface="Trebuchet MS"/>
              </a:rPr>
              <a:t>Mehmood </a:t>
            </a:r>
            <a:endParaRPr lang="en-US" sz="1350" b="0" i="0" u="none" strike="noStrike" cap="none" dirty="0" smtClean="0">
              <a:solidFill>
                <a:srgbClr val="7F7F7F"/>
              </a:solidFill>
              <a:latin typeface="Trebuchet MS"/>
              <a:ea typeface="Trebuchet MS"/>
              <a:cs typeface="Trebuchet MS"/>
              <a:sym typeface="Trebuchet MS"/>
            </a:endParaRPr>
          </a:p>
          <a:p>
            <a:pPr marL="0" marR="0" lvl="0" indent="0" algn="l" rtl="0">
              <a:spcBef>
                <a:spcPts val="750"/>
              </a:spcBef>
              <a:spcAft>
                <a:spcPts val="0"/>
              </a:spcAft>
              <a:buClr>
                <a:schemeClr val="accent1"/>
              </a:buClr>
              <a:buSzPts val="1080"/>
              <a:buFont typeface="Noto Sans Symbols"/>
              <a:buNone/>
            </a:pPr>
            <a:r>
              <a:rPr lang="en-US" dirty="0"/>
              <a:t>	</a:t>
            </a:r>
            <a:r>
              <a:rPr lang="en-US" dirty="0" smtClean="0"/>
              <a:t>	</a:t>
            </a:r>
            <a:r>
              <a:rPr lang="en-US" sz="1350" b="0" i="0" u="none" strike="noStrike" cap="none" dirty="0" smtClean="0">
                <a:solidFill>
                  <a:srgbClr val="7F7F7F"/>
                </a:solidFill>
                <a:latin typeface="Trebuchet MS"/>
                <a:ea typeface="Trebuchet MS"/>
                <a:cs typeface="Trebuchet MS"/>
                <a:sym typeface="Trebuchet MS"/>
              </a:rPr>
              <a:t>&amp; </a:t>
            </a:r>
            <a:r>
              <a:rPr lang="en-US" sz="1350" b="0" i="0" u="none" strike="noStrike" cap="none" dirty="0" err="1">
                <a:solidFill>
                  <a:srgbClr val="7F7F7F"/>
                </a:solidFill>
                <a:latin typeface="Trebuchet MS"/>
                <a:ea typeface="Trebuchet MS"/>
                <a:cs typeface="Trebuchet MS"/>
                <a:sym typeface="Trebuchet MS"/>
              </a:rPr>
              <a:t>Hafeez</a:t>
            </a:r>
            <a:r>
              <a:rPr lang="en-US" sz="1350" b="0" i="0" u="none" strike="noStrike" cap="none" dirty="0">
                <a:solidFill>
                  <a:srgbClr val="7F7F7F"/>
                </a:solidFill>
                <a:latin typeface="Trebuchet MS"/>
                <a:ea typeface="Trebuchet MS"/>
                <a:cs typeface="Trebuchet MS"/>
                <a:sym typeface="Trebuchet MS"/>
              </a:rPr>
              <a:t> </a:t>
            </a:r>
            <a:r>
              <a:rPr lang="en-US" sz="1350" b="0" i="0" u="none" strike="noStrike" cap="none" dirty="0" err="1">
                <a:solidFill>
                  <a:srgbClr val="7F7F7F"/>
                </a:solidFill>
                <a:latin typeface="Trebuchet MS"/>
                <a:ea typeface="Trebuchet MS"/>
                <a:cs typeface="Trebuchet MS"/>
                <a:sym typeface="Trebuchet MS"/>
              </a:rPr>
              <a:t>Shittu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93136" y="993790"/>
            <a:ext cx="1806748" cy="26846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41680"/>
            <a:ext cx="6447501" cy="990600"/>
          </a:xfrm>
        </p:spPr>
        <p:txBody>
          <a:bodyPr/>
          <a:lstStyle/>
          <a:p>
            <a:r>
              <a:rPr lang="en-US" dirty="0" smtClean="0"/>
              <a:t>Project Timeline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77" y="836980"/>
            <a:ext cx="6268325" cy="12216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47" y="1916583"/>
            <a:ext cx="6351555" cy="2443275"/>
          </a:xfrm>
          <a:prstGeom prst="rect">
            <a:avLst/>
          </a:prstGeom>
        </p:spPr>
      </p:pic>
    </p:spTree>
    <p:extLst>
      <p:ext uri="{BB962C8B-B14F-4D97-AF65-F5344CB8AC3E}">
        <p14:creationId xmlns:p14="http://schemas.microsoft.com/office/powerpoint/2010/main" val="519918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83971"/>
          </a:xfrm>
        </p:spPr>
        <p:txBody>
          <a:bodyPr/>
          <a:lstStyle/>
          <a:p>
            <a:r>
              <a:rPr lang="en-US" dirty="0" smtClean="0"/>
              <a:t>Implementation: (Task 1)</a:t>
            </a:r>
            <a:endParaRPr lang="en-US" dirty="0"/>
          </a:p>
        </p:txBody>
      </p:sp>
      <p:sp>
        <p:nvSpPr>
          <p:cNvPr id="3" name="Text Placeholder 2"/>
          <p:cNvSpPr>
            <a:spLocks noGrp="1"/>
          </p:cNvSpPr>
          <p:nvPr>
            <p:ph type="body" idx="1"/>
          </p:nvPr>
        </p:nvSpPr>
        <p:spPr>
          <a:xfrm>
            <a:off x="508001" y="1082650"/>
            <a:ext cx="6447501" cy="3448372"/>
          </a:xfrm>
        </p:spPr>
        <p:txBody>
          <a:bodyPr/>
          <a:lstStyle/>
          <a:p>
            <a:r>
              <a:rPr lang="en-US" dirty="0" smtClean="0"/>
              <a:t>Research</a:t>
            </a:r>
            <a:endParaRPr lang="en-US" dirty="0"/>
          </a:p>
          <a:p>
            <a:r>
              <a:rPr lang="en-US" dirty="0"/>
              <a:t>Banana Boats</a:t>
            </a:r>
          </a:p>
          <a:p>
            <a:r>
              <a:rPr lang="en-US" dirty="0"/>
              <a:t>Hydrofoil </a:t>
            </a:r>
            <a:r>
              <a:rPr lang="en-US" dirty="0" smtClean="0"/>
              <a:t>boats</a:t>
            </a:r>
            <a:endParaRPr lang="en-US" dirty="0"/>
          </a:p>
          <a:p>
            <a:r>
              <a:rPr lang="en-US" dirty="0"/>
              <a:t>Catamaran </a:t>
            </a:r>
            <a:r>
              <a:rPr lang="en-US" dirty="0" smtClean="0"/>
              <a:t>Boats</a:t>
            </a:r>
            <a:endParaRPr lang="en-US" dirty="0"/>
          </a:p>
          <a:p>
            <a:r>
              <a:rPr lang="en-US" b="1" dirty="0"/>
              <a:t>Pontoons and its advantages:</a:t>
            </a:r>
          </a:p>
          <a:p>
            <a:pPr>
              <a:buFont typeface="Wingdings" panose="05000000000000000000" pitchFamily="2" charset="2"/>
              <a:buChar char="v"/>
            </a:pPr>
            <a:r>
              <a:rPr lang="en-US" dirty="0" smtClean="0"/>
              <a:t>Ease </a:t>
            </a:r>
            <a:r>
              <a:rPr lang="en-US" dirty="0"/>
              <a:t>of </a:t>
            </a:r>
            <a:r>
              <a:rPr lang="en-US" dirty="0" smtClean="0"/>
              <a:t>Use/Maintenance</a:t>
            </a:r>
          </a:p>
          <a:p>
            <a:pPr>
              <a:buFont typeface="Wingdings" panose="05000000000000000000" pitchFamily="2" charset="2"/>
              <a:buChar char="v"/>
            </a:pPr>
            <a:r>
              <a:rPr lang="en-US" dirty="0"/>
              <a:t>Building Cost and </a:t>
            </a:r>
            <a:r>
              <a:rPr lang="en-US" dirty="0" smtClean="0"/>
              <a:t>Storage</a:t>
            </a:r>
          </a:p>
          <a:p>
            <a:pPr>
              <a:buFont typeface="Wingdings" panose="05000000000000000000" pitchFamily="2" charset="2"/>
              <a:buChar char="v"/>
            </a:pPr>
            <a:r>
              <a:rPr lang="en-US" dirty="0" smtClean="0"/>
              <a:t>Longevity</a:t>
            </a:r>
            <a:endParaRPr lang="en-US" dirty="0"/>
          </a:p>
          <a:p>
            <a:pPr>
              <a:buFont typeface="Wingdings" panose="05000000000000000000" pitchFamily="2" charset="2"/>
              <a:buChar char="v"/>
            </a:pPr>
            <a:endParaRPr lang="en-US" b="1" dirty="0"/>
          </a:p>
          <a:p>
            <a:pPr>
              <a:buFont typeface="Wingdings" panose="05000000000000000000" pitchFamily="2" charset="2"/>
              <a:buChar char="v"/>
            </a:pPr>
            <a:endParaRPr lang="en-US" dirty="0"/>
          </a:p>
        </p:txBody>
      </p:sp>
      <p:pic>
        <p:nvPicPr>
          <p:cNvPr id="4" name="image104.jpg"/>
          <p:cNvPicPr/>
          <p:nvPr/>
        </p:nvPicPr>
        <p:blipFill>
          <a:blip r:embed="rId2"/>
          <a:srcRect/>
          <a:stretch>
            <a:fillRect/>
          </a:stretch>
        </p:blipFill>
        <p:spPr>
          <a:xfrm>
            <a:off x="4725619" y="1082650"/>
            <a:ext cx="1595984" cy="1069860"/>
          </a:xfrm>
          <a:prstGeom prst="rect">
            <a:avLst/>
          </a:prstGeom>
          <a:ln/>
        </p:spPr>
      </p:pic>
      <p:pic>
        <p:nvPicPr>
          <p:cNvPr id="5" name="image78.jpg"/>
          <p:cNvPicPr/>
          <p:nvPr/>
        </p:nvPicPr>
        <p:blipFill>
          <a:blip r:embed="rId3">
            <a:extLst>
              <a:ext uri="{28A0092B-C50C-407E-A947-70E740481C1C}">
                <a14:useLocalDpi xmlns:a14="http://schemas.microsoft.com/office/drawing/2010/main" val="0"/>
              </a:ext>
            </a:extLst>
          </a:blip>
          <a:srcRect/>
          <a:stretch>
            <a:fillRect/>
          </a:stretch>
        </p:blipFill>
        <p:spPr>
          <a:xfrm>
            <a:off x="4725619" y="3422234"/>
            <a:ext cx="1595984" cy="1007656"/>
          </a:xfrm>
          <a:prstGeom prst="rect">
            <a:avLst/>
          </a:prstGeom>
          <a:ln/>
        </p:spPr>
      </p:pic>
      <p:pic>
        <p:nvPicPr>
          <p:cNvPr id="6" name="image106.jpg"/>
          <p:cNvPicPr/>
          <p:nvPr/>
        </p:nvPicPr>
        <p:blipFill>
          <a:blip r:embed="rId4"/>
          <a:srcRect/>
          <a:stretch>
            <a:fillRect/>
          </a:stretch>
        </p:blipFill>
        <p:spPr>
          <a:xfrm>
            <a:off x="4725619" y="2295696"/>
            <a:ext cx="1595984" cy="1126538"/>
          </a:xfrm>
          <a:prstGeom prst="rect">
            <a:avLst/>
          </a:prstGeom>
          <a:ln/>
        </p:spPr>
      </p:pic>
    </p:spTree>
    <p:extLst>
      <p:ext uri="{BB962C8B-B14F-4D97-AF65-F5344CB8AC3E}">
        <p14:creationId xmlns:p14="http://schemas.microsoft.com/office/powerpoint/2010/main" val="312578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2" cy="596189"/>
          </a:xfrm>
        </p:spPr>
        <p:txBody>
          <a:bodyPr/>
          <a:lstStyle/>
          <a:p>
            <a:r>
              <a:rPr lang="en-US" b="1" dirty="0"/>
              <a:t>Implementation of Task 2.</a:t>
            </a:r>
            <a:br>
              <a:rPr lang="en-US" b="1" dirty="0"/>
            </a:br>
            <a:endParaRPr lang="en-US" dirty="0"/>
          </a:p>
        </p:txBody>
      </p:sp>
      <p:sp>
        <p:nvSpPr>
          <p:cNvPr id="3" name="Text Placeholder 2"/>
          <p:cNvSpPr>
            <a:spLocks noGrp="1"/>
          </p:cNvSpPr>
          <p:nvPr>
            <p:ph type="body" idx="1"/>
          </p:nvPr>
        </p:nvSpPr>
        <p:spPr>
          <a:xfrm>
            <a:off x="524685" y="1058391"/>
            <a:ext cx="3138026" cy="2910579"/>
          </a:xfrm>
        </p:spPr>
        <p:txBody>
          <a:bodyPr/>
          <a:lstStyle/>
          <a:p>
            <a:r>
              <a:rPr lang="en-US" b="1" dirty="0"/>
              <a:t>Earlier designs:</a:t>
            </a:r>
          </a:p>
          <a:p>
            <a:endParaRPr lang="en-US" dirty="0"/>
          </a:p>
        </p:txBody>
      </p:sp>
      <p:sp>
        <p:nvSpPr>
          <p:cNvPr id="4" name="Text Placeholder 3"/>
          <p:cNvSpPr>
            <a:spLocks noGrp="1"/>
          </p:cNvSpPr>
          <p:nvPr>
            <p:ph type="body" idx="2"/>
          </p:nvPr>
        </p:nvSpPr>
        <p:spPr/>
        <p:txBody>
          <a:bodyPr/>
          <a:lstStyle/>
          <a:p>
            <a:pPr marL="160020" indent="0">
              <a:buNone/>
            </a:pPr>
            <a:endParaRPr lang="en-US" dirty="0"/>
          </a:p>
        </p:txBody>
      </p:sp>
      <p:pic>
        <p:nvPicPr>
          <p:cNvPr id="5" name="image108.png"/>
          <p:cNvPicPr/>
          <p:nvPr/>
        </p:nvPicPr>
        <p:blipFill>
          <a:blip r:embed="rId2"/>
          <a:srcRect/>
          <a:stretch>
            <a:fillRect/>
          </a:stretch>
        </p:blipFill>
        <p:spPr>
          <a:xfrm>
            <a:off x="638975" y="1568800"/>
            <a:ext cx="1068018" cy="1506932"/>
          </a:xfrm>
          <a:prstGeom prst="rect">
            <a:avLst/>
          </a:prstGeom>
          <a:ln/>
          <a:effectLst>
            <a:outerShdw blurRad="50800" dist="50800" dir="5400000" algn="ctr" rotWithShape="0">
              <a:schemeClr val="bg2"/>
            </a:outerShdw>
            <a:softEdge rad="0"/>
          </a:effectLst>
        </p:spPr>
      </p:pic>
      <p:pic>
        <p:nvPicPr>
          <p:cNvPr id="6" name="image107.png"/>
          <p:cNvPicPr/>
          <p:nvPr/>
        </p:nvPicPr>
        <p:blipFill>
          <a:blip r:embed="rId3"/>
          <a:srcRect/>
          <a:stretch>
            <a:fillRect/>
          </a:stretch>
        </p:blipFill>
        <p:spPr>
          <a:xfrm rot="10800000">
            <a:off x="1796376" y="1587397"/>
            <a:ext cx="1152221" cy="1506932"/>
          </a:xfrm>
          <a:prstGeom prst="rect">
            <a:avLst/>
          </a:prstGeom>
          <a:ln/>
          <a:effectLst>
            <a:outerShdw blurRad="50800" dist="50800" dir="5400000" algn="ctr" rotWithShape="0">
              <a:schemeClr val="tx1">
                <a:alpha val="63000"/>
              </a:schemeClr>
            </a:outerShdw>
          </a:effectLst>
        </p:spPr>
      </p:pic>
      <p:pic>
        <p:nvPicPr>
          <p:cNvPr id="7" name="image112.jpg"/>
          <p:cNvPicPr/>
          <p:nvPr/>
        </p:nvPicPr>
        <p:blipFill>
          <a:blip r:embed="rId4"/>
          <a:srcRect/>
          <a:stretch>
            <a:fillRect/>
          </a:stretch>
        </p:blipFill>
        <p:spPr>
          <a:xfrm rot="5400000">
            <a:off x="392695" y="3434961"/>
            <a:ext cx="1560578" cy="1068018"/>
          </a:xfrm>
          <a:prstGeom prst="rect">
            <a:avLst/>
          </a:prstGeom>
          <a:ln/>
          <a:effectLst>
            <a:reflection stA="55000" endPos="3000" dist="50800" dir="5400000" sy="-100000" algn="bl" rotWithShape="0"/>
          </a:effectLst>
        </p:spPr>
      </p:pic>
      <p:pic>
        <p:nvPicPr>
          <p:cNvPr id="8" name="image115.jpg"/>
          <p:cNvPicPr/>
          <p:nvPr/>
        </p:nvPicPr>
        <p:blipFill>
          <a:blip r:embed="rId5"/>
          <a:srcRect/>
          <a:stretch>
            <a:fillRect/>
          </a:stretch>
        </p:blipFill>
        <p:spPr>
          <a:xfrm>
            <a:off x="1778125" y="3188681"/>
            <a:ext cx="1188721" cy="1560578"/>
          </a:xfrm>
          <a:prstGeom prst="rect">
            <a:avLst/>
          </a:prstGeom>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817477" y="1621459"/>
            <a:ext cx="1447874" cy="178444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5338862" y="1610575"/>
            <a:ext cx="1543129" cy="73028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4287401" y="3210154"/>
            <a:ext cx="850944" cy="1790792"/>
          </a:xfrm>
          <a:prstGeom prst="rect">
            <a:avLst/>
          </a:prstGeom>
        </p:spPr>
      </p:pic>
      <p:sp>
        <p:nvSpPr>
          <p:cNvPr id="12" name="TextBox 11"/>
          <p:cNvSpPr txBox="1"/>
          <p:nvPr/>
        </p:nvSpPr>
        <p:spPr>
          <a:xfrm>
            <a:off x="3679394" y="1153843"/>
            <a:ext cx="1353463" cy="307777"/>
          </a:xfrm>
          <a:prstGeom prst="rect">
            <a:avLst/>
          </a:prstGeom>
          <a:noFill/>
        </p:spPr>
        <p:txBody>
          <a:bodyPr wrap="square" rtlCol="0">
            <a:spAutoFit/>
          </a:bodyPr>
          <a:lstStyle/>
          <a:p>
            <a:r>
              <a:rPr lang="en-US" b="1" dirty="0" smtClean="0"/>
              <a:t>Final Design:</a:t>
            </a:r>
            <a:endParaRPr lang="en-US" dirty="0"/>
          </a:p>
        </p:txBody>
      </p:sp>
    </p:spTree>
    <p:extLst>
      <p:ext uri="{BB962C8B-B14F-4D97-AF65-F5344CB8AC3E}">
        <p14:creationId xmlns:p14="http://schemas.microsoft.com/office/powerpoint/2010/main" val="220650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371" y="164592"/>
            <a:ext cx="6447501" cy="705917"/>
          </a:xfrm>
        </p:spPr>
        <p:txBody>
          <a:bodyPr/>
          <a:lstStyle/>
          <a:p>
            <a:r>
              <a:rPr lang="en-US" b="1" dirty="0"/>
              <a:t>Implementation of Task </a:t>
            </a:r>
            <a:r>
              <a:rPr lang="en-US" b="1" dirty="0" smtClean="0"/>
              <a:t>3</a:t>
            </a:r>
            <a:br>
              <a:rPr lang="en-US" b="1" dirty="0" smtClean="0"/>
            </a:b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032207452"/>
                  </p:ext>
                </p:extLst>
              </p:nvPr>
            </p:nvGraphicFramePr>
            <p:xfrm>
              <a:off x="508001" y="1159583"/>
              <a:ext cx="3222752" cy="3155703"/>
            </p:xfrm>
            <a:graphic>
              <a:graphicData uri="http://schemas.openxmlformats.org/drawingml/2006/table">
                <a:tbl>
                  <a:tblPr firstRow="1" firstCol="1" bandRow="1">
                    <a:tableStyleId>{5C22544A-7EE6-4342-B048-85BDC9FD1C3A}</a:tableStyleId>
                  </a:tblPr>
                  <a:tblGrid>
                    <a:gridCol w="1611376">
                      <a:extLst>
                        <a:ext uri="{9D8B030D-6E8A-4147-A177-3AD203B41FA5}">
                          <a16:colId xmlns:a16="http://schemas.microsoft.com/office/drawing/2014/main" xmlns="" val="20000"/>
                        </a:ext>
                      </a:extLst>
                    </a:gridCol>
                    <a:gridCol w="1611376">
                      <a:extLst>
                        <a:ext uri="{9D8B030D-6E8A-4147-A177-3AD203B41FA5}">
                          <a16:colId xmlns:a16="http://schemas.microsoft.com/office/drawing/2014/main" xmlns="" val="20001"/>
                        </a:ext>
                      </a:extLst>
                    </a:gridCol>
                  </a:tblGrid>
                  <a:tr h="218184">
                    <a:tc>
                      <a:txBody>
                        <a:bodyPr/>
                        <a:lstStyle/>
                        <a:p>
                          <a:pPr algn="just"/>
                          <a:r>
                            <a:rPr lang="en-US" sz="1000" dirty="0">
                              <a:effectLst/>
                            </a:rPr>
                            <a:t>Parts</a:t>
                          </a:r>
                          <a:endParaRPr lang="en-US" sz="1000" dirty="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0.48426 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0.00632 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0.000678 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0.0272 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223094">
                    <a:tc>
                      <a:txBody>
                        <a:bodyPr/>
                        <a:lstStyle/>
                        <a:p>
                          <a:pPr algn="just"/>
                          <a:r>
                            <a:rPr lang="en-US" sz="1000" dirty="0">
                              <a:effectLst/>
                            </a:rPr>
                            <a:t>PVC 18.5 inch</a:t>
                          </a:r>
                          <a:endParaRPr lang="en-US" sz="1000" dirty="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0.004468 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0.0000616 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223094">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0.0004452 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223094">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0.0001992 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223094">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0.000276 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1.04∗</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10</m:t>
                                    </m:r>
                                  </m:e>
                                  <m:sup>
                                    <m:r>
                                      <a:rPr lang="en-US" sz="1000">
                                        <a:effectLst/>
                                        <a:latin typeface="Cambria Math" panose="02040503050406030204" pitchFamily="18" charset="0"/>
                                      </a:rPr>
                                      <m:t>−6</m:t>
                                    </m:r>
                                  </m:sup>
                                </m:sSup>
                                <m:r>
                                  <a:rPr lang="en-US" sz="1000">
                                    <a:effectLst/>
                                    <a:latin typeface="Cambria Math" panose="02040503050406030204" pitchFamily="18" charset="0"/>
                                  </a:rPr>
                                  <m:t>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1"/>
                      </a:ext>
                    </a:extLst>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0.5241304 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032207452"/>
                  </p:ext>
                </p:extLst>
              </p:nvPr>
            </p:nvGraphicFramePr>
            <p:xfrm>
              <a:off x="508001" y="1159583"/>
              <a:ext cx="3222752" cy="3155703"/>
            </p:xfrm>
            <a:graphic>
              <a:graphicData uri="http://schemas.openxmlformats.org/drawingml/2006/table">
                <a:tbl>
                  <a:tblPr firstRow="1" firstCol="1" bandRow="1">
                    <a:tableStyleId>{5C22544A-7EE6-4342-B048-85BDC9FD1C3A}</a:tableStyleId>
                  </a:tblPr>
                  <a:tblGrid>
                    <a:gridCol w="1611376">
                      <a:extLst>
                        <a:ext uri="{9D8B030D-6E8A-4147-A177-3AD203B41FA5}">
                          <a16:colId xmlns="" xmlns:a16="http://schemas.microsoft.com/office/drawing/2014/main" xmlns:a14="http://schemas.microsoft.com/office/drawing/2010/main" val="20000"/>
                        </a:ext>
                      </a:extLst>
                    </a:gridCol>
                    <a:gridCol w="1611376">
                      <a:extLst>
                        <a:ext uri="{9D8B030D-6E8A-4147-A177-3AD203B41FA5}">
                          <a16:colId xmlns="" xmlns:a16="http://schemas.microsoft.com/office/drawing/2014/main" xmlns:a14="http://schemas.microsoft.com/office/drawing/2010/main" val="20001"/>
                        </a:ext>
                      </a:extLst>
                    </a:gridCol>
                  </a:tblGrid>
                  <a:tr h="218184">
                    <a:tc>
                      <a:txBody>
                        <a:bodyPr/>
                        <a:lstStyle/>
                        <a:p>
                          <a:pPr algn="just"/>
                          <a:r>
                            <a:rPr lang="en-US" sz="1000" dirty="0">
                              <a:effectLst/>
                            </a:rPr>
                            <a:t>Parts</a:t>
                          </a:r>
                          <a:endParaRPr lang="en-US" sz="1000" dirty="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extLst>
                      <a:ext uri="{0D108BD9-81ED-4DB2-BD59-A6C34878D82A}">
                        <a16:rowId xmlns="" xmlns:a16="http://schemas.microsoft.com/office/drawing/2014/main" xmlns:a14="http://schemas.microsoft.com/office/drawing/2010/main" val="10000"/>
                      </a:ext>
                    </a:extLst>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122222" r="-1509" b="-1244444"/>
                          </a:stretch>
                        </a:blipFill>
                      </a:tcPr>
                    </a:tc>
                    <a:extLst>
                      <a:ext uri="{0D108BD9-81ED-4DB2-BD59-A6C34878D82A}">
                        <a16:rowId xmlns="" xmlns:a16="http://schemas.microsoft.com/office/drawing/2014/main" xmlns:a14="http://schemas.microsoft.com/office/drawing/2010/main" val="10001"/>
                      </a:ext>
                    </a:extLst>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216216" r="-1509" b="-1110811"/>
                          </a:stretch>
                        </a:blipFill>
                      </a:tcPr>
                    </a:tc>
                    <a:extLst>
                      <a:ext uri="{0D108BD9-81ED-4DB2-BD59-A6C34878D82A}">
                        <a16:rowId xmlns="" xmlns:a16="http://schemas.microsoft.com/office/drawing/2014/main" xmlns:a14="http://schemas.microsoft.com/office/drawing/2010/main" val="10002"/>
                      </a:ext>
                    </a:extLst>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316216" r="-1509" b="-1010811"/>
                          </a:stretch>
                        </a:blipFill>
                      </a:tcPr>
                    </a:tc>
                    <a:extLst>
                      <a:ext uri="{0D108BD9-81ED-4DB2-BD59-A6C34878D82A}">
                        <a16:rowId xmlns="" xmlns:a16="http://schemas.microsoft.com/office/drawing/2014/main" xmlns:a14="http://schemas.microsoft.com/office/drawing/2010/main" val="10003"/>
                      </a:ext>
                    </a:extLst>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427778" r="-1509" b="-938889"/>
                          </a:stretch>
                        </a:blipFill>
                      </a:tcPr>
                    </a:tc>
                    <a:extLst>
                      <a:ext uri="{0D108BD9-81ED-4DB2-BD59-A6C34878D82A}">
                        <a16:rowId xmlns="" xmlns:a16="http://schemas.microsoft.com/office/drawing/2014/main" xmlns:a14="http://schemas.microsoft.com/office/drawing/2010/main" val="10004"/>
                      </a:ext>
                    </a:extLst>
                  </a:tr>
                  <a:tr h="223094">
                    <a:tc>
                      <a:txBody>
                        <a:bodyPr/>
                        <a:lstStyle/>
                        <a:p>
                          <a:pPr algn="just"/>
                          <a:r>
                            <a:rPr lang="en-US" sz="1000" dirty="0">
                              <a:effectLst/>
                            </a:rPr>
                            <a:t>PVC 18.5 inch</a:t>
                          </a:r>
                          <a:endParaRPr lang="en-US" sz="1000" dirty="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513514" r="-1509" b="-813514"/>
                          </a:stretch>
                        </a:blipFill>
                      </a:tcPr>
                    </a:tc>
                    <a:extLst>
                      <a:ext uri="{0D108BD9-81ED-4DB2-BD59-A6C34878D82A}">
                        <a16:rowId xmlns="" xmlns:a16="http://schemas.microsoft.com/office/drawing/2014/main" xmlns:a14="http://schemas.microsoft.com/office/drawing/2010/main" val="10005"/>
                      </a:ext>
                    </a:extLst>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613514" r="-1509" b="-713514"/>
                          </a:stretch>
                        </a:blipFill>
                      </a:tcPr>
                    </a:tc>
                    <a:extLst>
                      <a:ext uri="{0D108BD9-81ED-4DB2-BD59-A6C34878D82A}">
                        <a16:rowId xmlns="" xmlns:a16="http://schemas.microsoft.com/office/drawing/2014/main" xmlns:a14="http://schemas.microsoft.com/office/drawing/2010/main" val="10006"/>
                      </a:ext>
                    </a:extLst>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733333" r="-1509" b="-633333"/>
                          </a:stretch>
                        </a:blipFill>
                      </a:tcPr>
                    </a:tc>
                    <a:extLst>
                      <a:ext uri="{0D108BD9-81ED-4DB2-BD59-A6C34878D82A}">
                        <a16:rowId xmlns="" xmlns:a16="http://schemas.microsoft.com/office/drawing/2014/main" xmlns:a14="http://schemas.microsoft.com/office/drawing/2010/main" val="10007"/>
                      </a:ext>
                    </a:extLst>
                  </a:tr>
                  <a:tr h="304800">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600000" r="-1509" b="-356000"/>
                          </a:stretch>
                        </a:blipFill>
                      </a:tcPr>
                    </a:tc>
                    <a:extLst>
                      <a:ext uri="{0D108BD9-81ED-4DB2-BD59-A6C34878D82A}">
                        <a16:rowId xmlns="" xmlns:a16="http://schemas.microsoft.com/office/drawing/2014/main" xmlns:a14="http://schemas.microsoft.com/office/drawing/2010/main" val="10008"/>
                      </a:ext>
                    </a:extLst>
                  </a:tr>
                  <a:tr h="304800">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700000" r="-1509" b="-256000"/>
                          </a:stretch>
                        </a:blipFill>
                      </a:tcPr>
                    </a:tc>
                    <a:extLst>
                      <a:ext uri="{0D108BD9-81ED-4DB2-BD59-A6C34878D82A}">
                        <a16:rowId xmlns="" xmlns:a16="http://schemas.microsoft.com/office/drawing/2014/main" xmlns:a14="http://schemas.microsoft.com/office/drawing/2010/main" val="10009"/>
                      </a:ext>
                    </a:extLst>
                  </a:tr>
                  <a:tr h="304800">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800000" r="-1509" b="-156000"/>
                          </a:stretch>
                        </a:blipFill>
                      </a:tcPr>
                    </a:tc>
                    <a:extLst>
                      <a:ext uri="{0D108BD9-81ED-4DB2-BD59-A6C34878D82A}">
                        <a16:rowId xmlns="" xmlns:a16="http://schemas.microsoft.com/office/drawing/2014/main" xmlns:a14="http://schemas.microsoft.com/office/drawing/2010/main" val="10010"/>
                      </a:ext>
                    </a:extLst>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1153846" r="-1509" b="-100000"/>
                          </a:stretch>
                        </a:blipFill>
                      </a:tcPr>
                    </a:tc>
                    <a:extLst>
                      <a:ext uri="{0D108BD9-81ED-4DB2-BD59-A6C34878D82A}">
                        <a16:rowId xmlns="" xmlns:a16="http://schemas.microsoft.com/office/drawing/2014/main" xmlns:a14="http://schemas.microsoft.com/office/drawing/2010/main" val="10011"/>
                      </a:ext>
                    </a:extLst>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7" t="-1321622" r="-1509" b="-5405"/>
                          </a:stretch>
                        </a:blipFill>
                      </a:tcPr>
                    </a:tc>
                    <a:extLst>
                      <a:ext uri="{0D108BD9-81ED-4DB2-BD59-A6C34878D82A}">
                        <a16:rowId xmlns="" xmlns:a16="http://schemas.microsoft.com/office/drawing/2014/main" xmlns:a14="http://schemas.microsoft.com/office/drawing/2010/main" val="10012"/>
                      </a:ext>
                    </a:extLst>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1934429545"/>
              </p:ext>
            </p:extLst>
          </p:nvPr>
        </p:nvGraphicFramePr>
        <p:xfrm>
          <a:off x="3730750" y="1163117"/>
          <a:ext cx="3430830" cy="3222815"/>
        </p:xfrm>
        <a:graphic>
          <a:graphicData uri="http://schemas.openxmlformats.org/drawingml/2006/table">
            <a:tbl>
              <a:tblPr firstRow="1" firstCol="1" bandRow="1">
                <a:tableStyleId>{5C22544A-7EE6-4342-B048-85BDC9FD1C3A}</a:tableStyleId>
              </a:tblPr>
              <a:tblGrid>
                <a:gridCol w="1715415">
                  <a:extLst>
                    <a:ext uri="{9D8B030D-6E8A-4147-A177-3AD203B41FA5}">
                      <a16:colId xmlns:a16="http://schemas.microsoft.com/office/drawing/2014/main" xmlns="" val="20000"/>
                    </a:ext>
                  </a:extLst>
                </a:gridCol>
                <a:gridCol w="1715415">
                  <a:extLst>
                    <a:ext uri="{9D8B030D-6E8A-4147-A177-3AD203B41FA5}">
                      <a16:colId xmlns:a16="http://schemas.microsoft.com/office/drawing/2014/main" xmlns="" val="20001"/>
                    </a:ext>
                  </a:extLst>
                </a:gridCol>
              </a:tblGrid>
              <a:tr h="175565">
                <a:tc>
                  <a:txBody>
                    <a:bodyPr/>
                    <a:lstStyle/>
                    <a:p>
                      <a:pPr algn="just"/>
                      <a:r>
                        <a:rPr lang="en-US" sz="1000" dirty="0">
                          <a:effectLst/>
                        </a:rPr>
                        <a:t>Parts</a:t>
                      </a:r>
                      <a:endParaRPr lang="en-US" sz="1000" dirty="0">
                        <a:effectLst/>
                        <a:latin typeface="Times New Roman" panose="02020603050405020304" pitchFamily="18" charset="0"/>
                      </a:endParaRPr>
                    </a:p>
                  </a:txBody>
                  <a:tcPr marL="68580" marR="68580" marT="0" marB="0"/>
                </a:tc>
                <a:tc>
                  <a:txBody>
                    <a:bodyPr/>
                    <a:lstStyle/>
                    <a:p>
                      <a:pPr algn="just"/>
                      <a:r>
                        <a:rPr lang="en-US" sz="1000" dirty="0">
                          <a:effectLst/>
                        </a:rPr>
                        <a:t>Mass</a:t>
                      </a:r>
                      <a:endParaRPr lang="en-US"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13285">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0.48426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13285">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0.13272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13285">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0.92208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13285">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0.5712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213285">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0.1352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213285">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0.058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213285">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0.08008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289340">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0.120204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289340">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0.538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289340">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0.752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r h="213285">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2.85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1"/>
                  </a:ext>
                </a:extLst>
              </a:tr>
              <a:tr h="213285">
                <a:tc>
                  <a:txBody>
                    <a:bodyPr/>
                    <a:lstStyle/>
                    <a:p>
                      <a:pPr algn="just"/>
                      <a:r>
                        <a:rPr lang="en-US" sz="1000">
                          <a:effectLst/>
                        </a:rPr>
                        <a:t>Screws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0.117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2"/>
                  </a:ext>
                </a:extLst>
              </a:tr>
              <a:tr h="213285">
                <a:tc>
                  <a:txBody>
                    <a:bodyPr/>
                    <a:lstStyle/>
                    <a:p>
                      <a:pPr algn="just"/>
                      <a:r>
                        <a:rPr lang="en-US" sz="1000">
                          <a:effectLst/>
                        </a:rPr>
                        <a:t>Total Mass</a:t>
                      </a:r>
                      <a:endParaRPr lang="en-US" sz="1000">
                        <a:effectLst/>
                        <a:latin typeface="Times New Roman" panose="02020603050405020304" pitchFamily="18" charset="0"/>
                      </a:endParaRPr>
                    </a:p>
                  </a:txBody>
                  <a:tcPr marL="68580" marR="68580" marT="0" marB="0"/>
                </a:tc>
                <a:tc>
                  <a:txBody>
                    <a:bodyPr/>
                    <a:lstStyle/>
                    <a:p>
                      <a:pPr algn="just"/>
                      <a:r>
                        <a:rPr lang="en-US" sz="1000" dirty="0">
                          <a:effectLst/>
                        </a:rPr>
                        <a:t>6.760744 kg</a:t>
                      </a:r>
                      <a:endParaRPr lang="en-US"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xmlns="" val="10013"/>
                  </a:ext>
                </a:extLst>
              </a:tr>
            </a:tbl>
          </a:graphicData>
        </a:graphic>
      </p:graphicFrame>
      <p:sp>
        <p:nvSpPr>
          <p:cNvPr id="6" name="TextBox 5"/>
          <p:cNvSpPr txBox="1"/>
          <p:nvPr/>
        </p:nvSpPr>
        <p:spPr>
          <a:xfrm>
            <a:off x="493371" y="870509"/>
            <a:ext cx="6481267" cy="307777"/>
          </a:xfrm>
          <a:prstGeom prst="rect">
            <a:avLst/>
          </a:prstGeom>
          <a:noFill/>
        </p:spPr>
        <p:txBody>
          <a:bodyPr wrap="square" rtlCol="0">
            <a:spAutoFit/>
          </a:bodyPr>
          <a:lstStyle/>
          <a:p>
            <a:r>
              <a:rPr lang="en-US" b="1" dirty="0" smtClean="0"/>
              <a:t>Total Volume                                          Total Mass</a:t>
            </a:r>
            <a:endParaRPr lang="en-US" b="1" dirty="0"/>
          </a:p>
        </p:txBody>
      </p:sp>
    </p:spTree>
    <p:extLst>
      <p:ext uri="{BB962C8B-B14F-4D97-AF65-F5344CB8AC3E}">
        <p14:creationId xmlns:p14="http://schemas.microsoft.com/office/powerpoint/2010/main" val="37341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376733"/>
            <a:ext cx="6447501" cy="990600"/>
          </a:xfrm>
        </p:spPr>
        <p:txBody>
          <a:bodyPr/>
          <a:lstStyle/>
          <a:p>
            <a:r>
              <a:rPr lang="en-US" dirty="0" smtClean="0"/>
              <a:t>Implementation of task 4</a:t>
            </a:r>
            <a:br>
              <a:rPr lang="en-US" dirty="0" smtClean="0"/>
            </a:br>
            <a:endParaRPr lang="en-US" dirty="0"/>
          </a:p>
        </p:txBody>
      </p:sp>
      <p:sp>
        <p:nvSpPr>
          <p:cNvPr id="3" name="Text Placeholder 2"/>
          <p:cNvSpPr>
            <a:spLocks noGrp="1"/>
          </p:cNvSpPr>
          <p:nvPr>
            <p:ph type="body" idx="1"/>
          </p:nvPr>
        </p:nvSpPr>
        <p:spPr>
          <a:xfrm>
            <a:off x="303175" y="1674572"/>
            <a:ext cx="2088896" cy="2910580"/>
          </a:xfrm>
        </p:spPr>
        <p:txBody>
          <a:bodyPr/>
          <a:lstStyle/>
          <a:p>
            <a:r>
              <a:rPr lang="en-US" dirty="0"/>
              <a:t>Total weight of the building materials = 6.760744 kg =&gt;14.8736368 pounds</a:t>
            </a:r>
          </a:p>
          <a:p>
            <a:r>
              <a:rPr lang="en-US" dirty="0"/>
              <a:t>The mass of electronics = 10.17 pounds</a:t>
            </a:r>
          </a:p>
          <a:p>
            <a:r>
              <a:rPr lang="en-US" dirty="0"/>
              <a:t>Maximum Mass of the payload = 25 pounds</a:t>
            </a:r>
          </a:p>
          <a:p>
            <a:r>
              <a:rPr lang="en-US" dirty="0"/>
              <a:t>Total weight </a:t>
            </a:r>
            <a:r>
              <a:rPr lang="en-US" dirty="0" smtClean="0"/>
              <a:t>=22.72727 </a:t>
            </a:r>
            <a:r>
              <a:rPr lang="en-US" dirty="0"/>
              <a:t>kg</a:t>
            </a:r>
          </a:p>
          <a:p>
            <a:pPr marL="160020" indent="0">
              <a:buNone/>
            </a:pPr>
            <a:endParaRPr lang="en-US" dirty="0"/>
          </a:p>
        </p:txBody>
      </p:sp>
      <p:sp>
        <p:nvSpPr>
          <p:cNvPr id="4" name="TextBox 3"/>
          <p:cNvSpPr txBox="1"/>
          <p:nvPr/>
        </p:nvSpPr>
        <p:spPr>
          <a:xfrm>
            <a:off x="248311" y="1105723"/>
            <a:ext cx="2198623" cy="307777"/>
          </a:xfrm>
          <a:prstGeom prst="rect">
            <a:avLst/>
          </a:prstGeom>
          <a:noFill/>
        </p:spPr>
        <p:txBody>
          <a:bodyPr wrap="square" rtlCol="0">
            <a:spAutoFit/>
          </a:bodyPr>
          <a:lstStyle/>
          <a:p>
            <a:r>
              <a:rPr lang="en-US" b="1" dirty="0" smtClean="0"/>
              <a:t>Total Mass breakdown:</a:t>
            </a:r>
            <a:endParaRPr lang="en-US" b="1" dirty="0"/>
          </a:p>
        </p:txBody>
      </p:sp>
      <p:sp>
        <p:nvSpPr>
          <p:cNvPr id="5" name="TextBox 4"/>
          <p:cNvSpPr txBox="1"/>
          <p:nvPr/>
        </p:nvSpPr>
        <p:spPr>
          <a:xfrm>
            <a:off x="2333549" y="1105723"/>
            <a:ext cx="2421332" cy="307777"/>
          </a:xfrm>
          <a:prstGeom prst="rect">
            <a:avLst/>
          </a:prstGeom>
          <a:noFill/>
        </p:spPr>
        <p:txBody>
          <a:bodyPr wrap="square" rtlCol="0">
            <a:spAutoFit/>
          </a:bodyPr>
          <a:lstStyle/>
          <a:p>
            <a:r>
              <a:rPr lang="en-US" b="1" dirty="0" smtClean="0"/>
              <a:t>Total Water Displacement:</a:t>
            </a:r>
            <a:endParaRPr lang="en-US" b="1" dirty="0"/>
          </a:p>
        </p:txBody>
      </p:sp>
      <mc:AlternateContent xmlns:mc="http://schemas.openxmlformats.org/markup-compatibility/2006" xmlns:a14="http://schemas.microsoft.com/office/drawing/2010/main">
        <mc:Choice Requires="a14">
          <p:sp>
            <p:nvSpPr>
              <p:cNvPr id="6" name="TextBox 5"/>
              <p:cNvSpPr txBox="1"/>
              <p:nvPr/>
            </p:nvSpPr>
            <p:spPr>
              <a:xfrm>
                <a:off x="2333549" y="1761089"/>
                <a:ext cx="2253082" cy="1368773"/>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𝑇𝑜𝑡𝑎𝑙</m:t>
                      </m:r>
                      <m:r>
                        <a:rPr lang="en-US" b="0">
                          <a:latin typeface="Cambria Math" panose="02040503050406030204" pitchFamily="18" charset="0"/>
                        </a:rPr>
                        <m:t> </m:t>
                      </m:r>
                      <m:r>
                        <a:rPr lang="en-US" b="0" i="1">
                          <a:latin typeface="Cambria Math" panose="02040503050406030204" pitchFamily="18" charset="0"/>
                        </a:rPr>
                        <m:t>𝑚𝑎𝑠𝑠</m:t>
                      </m:r>
                      <m:r>
                        <a:rPr lang="en-US" b="0">
                          <a:latin typeface="Cambria Math" panose="02040503050406030204" pitchFamily="18" charset="0"/>
                        </a:rPr>
                        <m:t>              =</m:t>
                      </m:r>
                      <m:r>
                        <a:rPr lang="en-US" b="0" i="1">
                          <a:latin typeface="Cambria Math" panose="02040503050406030204" pitchFamily="18" charset="0"/>
                        </a:rPr>
                        <m:t>22</m:t>
                      </m:r>
                      <m:r>
                        <a:rPr lang="en-US" b="0">
                          <a:latin typeface="Cambria Math" panose="02040503050406030204" pitchFamily="18" charset="0"/>
                        </a:rPr>
                        <m:t>.</m:t>
                      </m:r>
                      <m:r>
                        <a:rPr lang="en-US" b="0" i="1">
                          <a:latin typeface="Cambria Math" panose="02040503050406030204" pitchFamily="18" charset="0"/>
                        </a:rPr>
                        <m:t>72727</m:t>
                      </m:r>
                      <m:r>
                        <a:rPr lang="en-US" b="0" i="1">
                          <a:latin typeface="Cambria Math" panose="02040503050406030204" pitchFamily="18" charset="0"/>
                        </a:rPr>
                        <m:t>𝑘𝑔</m:t>
                      </m:r>
                    </m:oMath>
                  </m:oMathPara>
                </a14:m>
                <a:endParaRPr lang="en-US" dirty="0">
                  <a:latin typeface="+mn-lt"/>
                </a:endParaRPr>
              </a:p>
              <a:p>
                <a:pPr lvl="0"/>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𝑣</m:t>
                      </m:r>
                      <m:r>
                        <a:rPr lang="en-US" b="0">
                          <a:latin typeface="Cambria Math" panose="02040503050406030204" pitchFamily="18" charset="0"/>
                        </a:rPr>
                        <m:t>                         =</m:t>
                      </m:r>
                      <m:f>
                        <m:fPr>
                          <m:ctrlPr>
                            <a:rPr lang="en-US" i="1">
                              <a:latin typeface="Cambria Math" panose="02040503050406030204" pitchFamily="18" charset="0"/>
                            </a:rPr>
                          </m:ctrlPr>
                        </m:fPr>
                        <m:num>
                          <m:r>
                            <a:rPr lang="en-US" b="0" i="1">
                              <a:latin typeface="Cambria Math" panose="02040503050406030204" pitchFamily="18" charset="0"/>
                            </a:rPr>
                            <m:t>22</m:t>
                          </m:r>
                          <m:r>
                            <a:rPr lang="en-US" b="0">
                              <a:latin typeface="Cambria Math" panose="02040503050406030204" pitchFamily="18" charset="0"/>
                            </a:rPr>
                            <m:t>.</m:t>
                          </m:r>
                          <m:r>
                            <a:rPr lang="en-US" b="0" i="1">
                              <a:latin typeface="Cambria Math" panose="02040503050406030204" pitchFamily="18" charset="0"/>
                            </a:rPr>
                            <m:t>72727</m:t>
                          </m:r>
                        </m:num>
                        <m:den>
                          <m:r>
                            <a:rPr lang="en-US" b="0" i="1">
                              <a:latin typeface="Cambria Math" panose="02040503050406030204" pitchFamily="18" charset="0"/>
                            </a:rPr>
                            <m:t>1000</m:t>
                          </m:r>
                        </m:den>
                      </m:f>
                    </m:oMath>
                  </m:oMathPara>
                </a14:m>
                <a:endParaRPr lang="en-US" dirty="0">
                  <a:latin typeface="+mn-lt"/>
                </a:endParaRPr>
              </a:p>
              <a:p>
                <a:pPr lvl="0"/>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𝑣</m:t>
                      </m:r>
                      <m:r>
                        <a:rPr lang="en-US" b="0">
                          <a:latin typeface="Cambria Math" panose="02040503050406030204" pitchFamily="18" charset="0"/>
                        </a:rPr>
                        <m:t>                         =</m:t>
                      </m:r>
                      <m:r>
                        <a:rPr lang="en-US" b="0" i="1">
                          <a:latin typeface="Cambria Math" panose="02040503050406030204" pitchFamily="18" charset="0"/>
                        </a:rPr>
                        <m:t>2</m:t>
                      </m:r>
                      <m:r>
                        <a:rPr lang="en-US" b="0">
                          <a:latin typeface="Cambria Math" panose="02040503050406030204" pitchFamily="18" charset="0"/>
                        </a:rPr>
                        <m:t>.</m:t>
                      </m:r>
                      <m:r>
                        <a:rPr lang="en-US" b="0" i="1">
                          <a:latin typeface="Cambria Math" panose="02040503050406030204" pitchFamily="18" charset="0"/>
                        </a:rPr>
                        <m:t>272727</m:t>
                      </m:r>
                      <m:r>
                        <a:rPr lang="en-US" b="0">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10</m:t>
                          </m:r>
                        </m:e>
                        <m:sup>
                          <m:r>
                            <a:rPr lang="en-US" b="0" i="1">
                              <a:latin typeface="Cambria Math" panose="02040503050406030204" pitchFamily="18" charset="0"/>
                            </a:rPr>
                            <m:t>−2</m:t>
                          </m:r>
                        </m:sup>
                      </m:sSup>
                      <m:sSup>
                        <m:sSupPr>
                          <m:ctrlPr>
                            <a:rPr lang="en-US" i="1">
                              <a:latin typeface="Cambria Math" panose="02040503050406030204" pitchFamily="18" charset="0"/>
                            </a:rPr>
                          </m:ctrlPr>
                        </m:sSupPr>
                        <m:e>
                          <m:r>
                            <a:rPr lang="en-US" b="0" i="1">
                              <a:latin typeface="Cambria Math" panose="02040503050406030204" pitchFamily="18" charset="0"/>
                            </a:rPr>
                            <m:t>𝑚</m:t>
                          </m:r>
                        </m:e>
                        <m:sup>
                          <m:r>
                            <a:rPr lang="en-US" b="0" i="1">
                              <a:latin typeface="Cambria Math" panose="02040503050406030204" pitchFamily="18" charset="0"/>
                            </a:rPr>
                            <m:t>3</m:t>
                          </m:r>
                        </m:sup>
                      </m:sSup>
                    </m:oMath>
                  </m:oMathPara>
                </a14:m>
                <a:endParaRPr lang="en-US" dirty="0">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333549" y="1761089"/>
                <a:ext cx="2253082" cy="1368773"/>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701100307"/>
              </p:ext>
            </p:extLst>
          </p:nvPr>
        </p:nvGraphicFramePr>
        <p:xfrm>
          <a:off x="4751222" y="1832935"/>
          <a:ext cx="1276350" cy="241300"/>
        </p:xfrm>
        <a:graphic>
          <a:graphicData uri="http://schemas.openxmlformats.org/presentationml/2006/ole">
            <mc:AlternateContent xmlns:mc="http://schemas.openxmlformats.org/markup-compatibility/2006">
              <mc:Choice xmlns:v="urn:schemas-microsoft-com:vml" Requires="v">
                <p:oleObj spid="_x0000_s7218" name="Equation" r:id="rId4" imgW="1282700" imgH="241300" progId="Equation.3">
                  <p:embed/>
                </p:oleObj>
              </mc:Choice>
              <mc:Fallback>
                <p:oleObj name="Equation" r:id="rId4" imgW="12827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222" y="1832935"/>
                        <a:ext cx="127635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06353915"/>
              </p:ext>
            </p:extLst>
          </p:nvPr>
        </p:nvGraphicFramePr>
        <p:xfrm>
          <a:off x="4751222" y="2389037"/>
          <a:ext cx="2231137" cy="450850"/>
        </p:xfrm>
        <a:graphic>
          <a:graphicData uri="http://schemas.openxmlformats.org/presentationml/2006/ole">
            <mc:AlternateContent xmlns:mc="http://schemas.openxmlformats.org/markup-compatibility/2006">
              <mc:Choice xmlns:v="urn:schemas-microsoft-com:vml" Requires="v">
                <p:oleObj spid="_x0000_s7219" name="Equation" r:id="rId6" imgW="2730500" imgH="457200" progId="Equation.3">
                  <p:embed/>
                </p:oleObj>
              </mc:Choice>
              <mc:Fallback>
                <p:oleObj name="Equation" r:id="rId6" imgW="27305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1222" y="2389037"/>
                        <a:ext cx="2231137" cy="450850"/>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63834155"/>
              </p:ext>
            </p:extLst>
          </p:nvPr>
        </p:nvGraphicFramePr>
        <p:xfrm>
          <a:off x="4721960" y="3039383"/>
          <a:ext cx="3156509" cy="577850"/>
        </p:xfrm>
        <a:graphic>
          <a:graphicData uri="http://schemas.openxmlformats.org/presentationml/2006/ole">
            <mc:AlternateContent xmlns:mc="http://schemas.openxmlformats.org/markup-compatibility/2006">
              <mc:Choice xmlns:v="urn:schemas-microsoft-com:vml" Requires="v">
                <p:oleObj spid="_x0000_s7220" name="Equation" r:id="rId8" imgW="4521200" imgH="584200" progId="Equation.3">
                  <p:embed/>
                </p:oleObj>
              </mc:Choice>
              <mc:Fallback>
                <p:oleObj name="Equation" r:id="rId8" imgW="4521200" imgH="584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1960" y="3039383"/>
                        <a:ext cx="3156509" cy="577850"/>
                      </a:xfrm>
                      <a:prstGeom prst="rect">
                        <a:avLst/>
                      </a:prstGeom>
                      <a:noFill/>
                      <a:extLst/>
                    </p:spPr>
                  </p:pic>
                </p:oleObj>
              </mc:Fallback>
            </mc:AlternateContent>
          </a:graphicData>
        </a:graphic>
      </p:graphicFrame>
      <p:cxnSp>
        <p:nvCxnSpPr>
          <p:cNvPr id="11" name="Straight Connector 10"/>
          <p:cNvCxnSpPr>
            <a:stCxn id="5" idx="1"/>
          </p:cNvCxnSpPr>
          <p:nvPr/>
        </p:nvCxnSpPr>
        <p:spPr>
          <a:xfrm>
            <a:off x="2333549" y="1259612"/>
            <a:ext cx="0" cy="3710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59782" y="1259611"/>
            <a:ext cx="21945" cy="371019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1810487203"/>
              </p:ext>
            </p:extLst>
          </p:nvPr>
        </p:nvGraphicFramePr>
        <p:xfrm>
          <a:off x="4751222" y="3861591"/>
          <a:ext cx="914400" cy="177800"/>
        </p:xfrm>
        <a:graphic>
          <a:graphicData uri="http://schemas.openxmlformats.org/presentationml/2006/ole">
            <mc:AlternateContent xmlns:mc="http://schemas.openxmlformats.org/markup-compatibility/2006">
              <mc:Choice xmlns:v="urn:schemas-microsoft-com:vml" Requires="v">
                <p:oleObj spid="_x0000_s7221" name="Equation" r:id="rId10" imgW="914003" imgH="177723" progId="Equation.3">
                  <p:embed/>
                </p:oleObj>
              </mc:Choice>
              <mc:Fallback>
                <p:oleObj name="Equation" r:id="rId10" imgW="914003" imgH="17772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1222" y="3861591"/>
                        <a:ext cx="914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4644997" y="1114430"/>
            <a:ext cx="2494637" cy="307777"/>
          </a:xfrm>
          <a:prstGeom prst="rect">
            <a:avLst/>
          </a:prstGeom>
          <a:noFill/>
        </p:spPr>
        <p:txBody>
          <a:bodyPr wrap="square" rtlCol="0">
            <a:spAutoFit/>
          </a:bodyPr>
          <a:lstStyle/>
          <a:p>
            <a:r>
              <a:rPr lang="en-US" b="1" dirty="0" smtClean="0"/>
              <a:t>Height of Submerged Ship:</a:t>
            </a:r>
            <a:endParaRPr lang="en-US" b="1" dirty="0"/>
          </a:p>
        </p:txBody>
      </p:sp>
    </p:spTree>
    <p:extLst>
      <p:ext uri="{BB962C8B-B14F-4D97-AF65-F5344CB8AC3E}">
        <p14:creationId xmlns:p14="http://schemas.microsoft.com/office/powerpoint/2010/main" val="108689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4 Implementation (</a:t>
            </a:r>
            <a:r>
              <a:rPr lang="en-US" b="1" dirty="0" err="1" smtClean="0"/>
              <a:t>Cont</a:t>
            </a:r>
            <a:r>
              <a:rPr lang="en-US" b="1" dirty="0" smtClean="0"/>
              <a:t>)</a:t>
            </a:r>
            <a:r>
              <a:rPr lang="en-US" b="1" dirty="0"/>
              <a:t/>
            </a:r>
            <a:br>
              <a:rPr lang="en-US" b="1" dirty="0"/>
            </a:br>
            <a:r>
              <a:rPr lang="en-US" dirty="0"/>
              <a:t/>
            </a:r>
            <a:br>
              <a:rPr lang="en-US" dirty="0"/>
            </a:br>
            <a:r>
              <a:rPr lang="en-US" b="1" dirty="0"/>
              <a:t> </a:t>
            </a:r>
            <a:br>
              <a:rPr lang="en-US" b="1" dirty="0"/>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97708624"/>
              </p:ext>
            </p:extLst>
          </p:nvPr>
        </p:nvGraphicFramePr>
        <p:xfrm>
          <a:off x="489432" y="1314449"/>
          <a:ext cx="1822450" cy="425450"/>
        </p:xfrm>
        <a:graphic>
          <a:graphicData uri="http://schemas.openxmlformats.org/presentationml/2006/ole">
            <mc:AlternateContent xmlns:mc="http://schemas.openxmlformats.org/markup-compatibility/2006">
              <mc:Choice xmlns:v="urn:schemas-microsoft-com:vml" Requires="v">
                <p:oleObj spid="_x0000_s4242" name="Equation" r:id="rId3" imgW="1828800" imgH="431800" progId="Equation.3">
                  <p:embed/>
                </p:oleObj>
              </mc:Choice>
              <mc:Fallback>
                <p:oleObj name="Equation" r:id="rId3" imgW="1828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32" y="1314449"/>
                        <a:ext cx="1822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9685700"/>
              </p:ext>
            </p:extLst>
          </p:nvPr>
        </p:nvGraphicFramePr>
        <p:xfrm>
          <a:off x="489432" y="1771853"/>
          <a:ext cx="1466850" cy="425450"/>
        </p:xfrm>
        <a:graphic>
          <a:graphicData uri="http://schemas.openxmlformats.org/presentationml/2006/ole">
            <mc:AlternateContent xmlns:mc="http://schemas.openxmlformats.org/markup-compatibility/2006">
              <mc:Choice xmlns:v="urn:schemas-microsoft-com:vml" Requires="v">
                <p:oleObj spid="_x0000_s4243" name="Equation" r:id="rId5" imgW="1473200" imgH="431800" progId="Equation.3">
                  <p:embed/>
                </p:oleObj>
              </mc:Choice>
              <mc:Fallback>
                <p:oleObj name="Equation" r:id="rId5" imgW="14732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432" y="1771853"/>
                        <a:ext cx="14668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74104680"/>
              </p:ext>
            </p:extLst>
          </p:nvPr>
        </p:nvGraphicFramePr>
        <p:xfrm>
          <a:off x="508001" y="2232229"/>
          <a:ext cx="1263650" cy="425450"/>
        </p:xfrm>
        <a:graphic>
          <a:graphicData uri="http://schemas.openxmlformats.org/presentationml/2006/ole">
            <mc:AlternateContent xmlns:mc="http://schemas.openxmlformats.org/markup-compatibility/2006">
              <mc:Choice xmlns:v="urn:schemas-microsoft-com:vml" Requires="v">
                <p:oleObj spid="_x0000_s4244" name="Equation" r:id="rId7" imgW="1269449" imgH="431613" progId="Equation.3">
                  <p:embed/>
                </p:oleObj>
              </mc:Choice>
              <mc:Fallback>
                <p:oleObj name="Equation" r:id="rId7" imgW="1269449" imgH="4316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1" y="2232229"/>
                        <a:ext cx="12636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7061513"/>
              </p:ext>
            </p:extLst>
          </p:nvPr>
        </p:nvGraphicFramePr>
        <p:xfrm>
          <a:off x="508001" y="2703412"/>
          <a:ext cx="977900" cy="177800"/>
        </p:xfrm>
        <a:graphic>
          <a:graphicData uri="http://schemas.openxmlformats.org/presentationml/2006/ole">
            <mc:AlternateContent xmlns:mc="http://schemas.openxmlformats.org/markup-compatibility/2006">
              <mc:Choice xmlns:v="urn:schemas-microsoft-com:vml" Requires="v">
                <p:oleObj spid="_x0000_s4245" name="Equation" r:id="rId9" imgW="977476" imgH="177723" progId="Equation.3">
                  <p:embed/>
                </p:oleObj>
              </mc:Choice>
              <mc:Fallback>
                <p:oleObj name="Equation" r:id="rId9" imgW="977476" imgH="17772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1" y="2703412"/>
                        <a:ext cx="9779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7"/>
          <p:cNvSpPr>
            <a:spLocks noChangeArrowheads="1"/>
          </p:cNvSpPr>
          <p:nvPr/>
        </p:nvSpPr>
        <p:spPr bwMode="auto">
          <a:xfrm>
            <a:off x="263347" y="275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263347" y="3816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161472270"/>
              </p:ext>
            </p:extLst>
          </p:nvPr>
        </p:nvGraphicFramePr>
        <p:xfrm>
          <a:off x="508001" y="3297783"/>
          <a:ext cx="6243929" cy="1845717"/>
        </p:xfrm>
        <a:graphic>
          <a:graphicData uri="http://schemas.openxmlformats.org/drawingml/2006/table">
            <a:tbl>
              <a:tblPr firstRow="1" firstCol="1" bandRow="1">
                <a:tableStyleId>{5C22544A-7EE6-4342-B048-85BDC9FD1C3A}</a:tableStyleId>
              </a:tblPr>
              <a:tblGrid>
                <a:gridCol w="1364719">
                  <a:extLst>
                    <a:ext uri="{9D8B030D-6E8A-4147-A177-3AD203B41FA5}">
                      <a16:colId xmlns:a16="http://schemas.microsoft.com/office/drawing/2014/main" xmlns="" val="20000"/>
                    </a:ext>
                  </a:extLst>
                </a:gridCol>
                <a:gridCol w="1132593">
                  <a:extLst>
                    <a:ext uri="{9D8B030D-6E8A-4147-A177-3AD203B41FA5}">
                      <a16:colId xmlns:a16="http://schemas.microsoft.com/office/drawing/2014/main" xmlns="" val="20001"/>
                    </a:ext>
                  </a:extLst>
                </a:gridCol>
                <a:gridCol w="1248655">
                  <a:extLst>
                    <a:ext uri="{9D8B030D-6E8A-4147-A177-3AD203B41FA5}">
                      <a16:colId xmlns:a16="http://schemas.microsoft.com/office/drawing/2014/main" xmlns="" val="20002"/>
                    </a:ext>
                  </a:extLst>
                </a:gridCol>
                <a:gridCol w="1248655">
                  <a:extLst>
                    <a:ext uri="{9D8B030D-6E8A-4147-A177-3AD203B41FA5}">
                      <a16:colId xmlns:a16="http://schemas.microsoft.com/office/drawing/2014/main" xmlns="" val="20003"/>
                    </a:ext>
                  </a:extLst>
                </a:gridCol>
                <a:gridCol w="1249307">
                  <a:extLst>
                    <a:ext uri="{9D8B030D-6E8A-4147-A177-3AD203B41FA5}">
                      <a16:colId xmlns:a16="http://schemas.microsoft.com/office/drawing/2014/main" xmlns="" val="20004"/>
                    </a:ext>
                  </a:extLst>
                </a:gridCol>
              </a:tblGrid>
              <a:tr h="235001">
                <a:tc>
                  <a:txBody>
                    <a:bodyPr/>
                    <a:lstStyle/>
                    <a:p>
                      <a:pPr marL="0" marR="0" algn="ctr">
                        <a:spcBef>
                          <a:spcPts val="0"/>
                        </a:spcBef>
                        <a:spcAft>
                          <a:spcPts val="0"/>
                        </a:spcAft>
                      </a:pPr>
                      <a:r>
                        <a:rPr lang="en-US" sz="1200" kern="100" dirty="0">
                          <a:effectLst/>
                        </a:rPr>
                        <a:t>Part</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smtClean="0">
                          <a:effectLst/>
                        </a:rPr>
                        <a:t>cubic </a:t>
                      </a:r>
                      <a:r>
                        <a:rPr lang="en-US" sz="1200" kern="100" dirty="0">
                          <a:effectLst/>
                        </a:rPr>
                        <a:t>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smtClean="0">
                          <a:effectLst/>
                        </a:rPr>
                        <a:t>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smtClean="0">
                          <a:effectLst/>
                        </a:rPr>
                        <a:t>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smtClean="0">
                          <a:effectLst/>
                        </a:rPr>
                        <a:t>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0"/>
                  </a:ext>
                </a:extLst>
              </a:tr>
              <a:tr h="165278">
                <a:tc>
                  <a:txBody>
                    <a:bodyPr/>
                    <a:lstStyle/>
                    <a:p>
                      <a:pPr marL="0" marR="0" algn="ctr">
                        <a:spcBef>
                          <a:spcPts val="0"/>
                        </a:spcBef>
                        <a:spcAft>
                          <a:spcPts val="0"/>
                        </a:spcAft>
                      </a:pPr>
                      <a:r>
                        <a:rPr lang="en-US" sz="1200" kern="100">
                          <a:effectLst/>
                        </a:rPr>
                        <a:t>Left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1"/>
                  </a:ext>
                </a:extLst>
              </a:tr>
              <a:tr h="330556">
                <a:tc>
                  <a:txBody>
                    <a:bodyPr/>
                    <a:lstStyle/>
                    <a:p>
                      <a:pPr marL="0" marR="0" algn="ctr">
                        <a:spcBef>
                          <a:spcPts val="0"/>
                        </a:spcBef>
                        <a:spcAft>
                          <a:spcPts val="0"/>
                        </a:spcAft>
                      </a:pPr>
                      <a:r>
                        <a:rPr lang="en-US" sz="1200" kern="100">
                          <a:effectLst/>
                        </a:rPr>
                        <a:t>Right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2"/>
                  </a:ext>
                </a:extLst>
              </a:tr>
              <a:tr h="330556">
                <a:tc>
                  <a:txBody>
                    <a:bodyPr/>
                    <a:lstStyle/>
                    <a:p>
                      <a:pPr marL="0" marR="0" algn="ctr">
                        <a:spcBef>
                          <a:spcPts val="0"/>
                        </a:spcBef>
                        <a:spcAft>
                          <a:spcPts val="0"/>
                        </a:spcAft>
                      </a:pPr>
                      <a:r>
                        <a:rPr lang="en-US" sz="1200" kern="100">
                          <a:effectLst/>
                        </a:rPr>
                        <a:t>Left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3"/>
                  </a:ext>
                </a:extLst>
              </a:tr>
              <a:tr h="330556">
                <a:tc>
                  <a:txBody>
                    <a:bodyPr/>
                    <a:lstStyle/>
                    <a:p>
                      <a:pPr marL="0" marR="0" algn="ctr">
                        <a:spcBef>
                          <a:spcPts val="0"/>
                        </a:spcBef>
                        <a:spcAft>
                          <a:spcPts val="0"/>
                        </a:spcAft>
                      </a:pPr>
                      <a:r>
                        <a:rPr lang="en-US" sz="1200" kern="100">
                          <a:effectLst/>
                        </a:rPr>
                        <a:t>Right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4"/>
                  </a:ext>
                </a:extLst>
              </a:tr>
              <a:tr h="330556">
                <a:tc>
                  <a:txBody>
                    <a:bodyPr/>
                    <a:lstStyle/>
                    <a:p>
                      <a:pPr marL="0" marR="0" algn="ctr">
                        <a:spcBef>
                          <a:spcPts val="0"/>
                        </a:spcBef>
                        <a:spcAft>
                          <a:spcPts val="0"/>
                        </a:spcAft>
                      </a:pPr>
                      <a:r>
                        <a:rPr lang="en-US" sz="1200" kern="100">
                          <a:effectLst/>
                        </a:rPr>
                        <a:t>Center of the buoyancy</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0.035203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-0.0468</a:t>
                      </a:r>
                      <a:endParaRPr lang="en-US"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xmlns="" val="10005"/>
                  </a:ext>
                </a:extLst>
              </a:tr>
            </a:tbl>
          </a:graphicData>
        </a:graphic>
      </p:graphicFrame>
      <p:sp>
        <p:nvSpPr>
          <p:cNvPr id="14" name="TextBox 13"/>
          <p:cNvSpPr txBox="1"/>
          <p:nvPr/>
        </p:nvSpPr>
        <p:spPr>
          <a:xfrm>
            <a:off x="489432" y="929030"/>
            <a:ext cx="2005051" cy="307777"/>
          </a:xfrm>
          <a:prstGeom prst="rect">
            <a:avLst/>
          </a:prstGeom>
          <a:noFill/>
        </p:spPr>
        <p:txBody>
          <a:bodyPr wrap="square" rtlCol="0">
            <a:spAutoFit/>
          </a:bodyPr>
          <a:lstStyle/>
          <a:p>
            <a:r>
              <a:rPr lang="en-US" b="1" dirty="0" smtClean="0"/>
              <a:t>Center of mass</a:t>
            </a:r>
            <a:endParaRPr lang="en-US" b="1" dirty="0"/>
          </a:p>
        </p:txBody>
      </p:sp>
      <p:sp>
        <p:nvSpPr>
          <p:cNvPr id="15" name="TextBox 14"/>
          <p:cNvSpPr txBox="1"/>
          <p:nvPr/>
        </p:nvSpPr>
        <p:spPr>
          <a:xfrm>
            <a:off x="489432" y="2968678"/>
            <a:ext cx="1961727" cy="307777"/>
          </a:xfrm>
          <a:prstGeom prst="rect">
            <a:avLst/>
          </a:prstGeom>
          <a:noFill/>
        </p:spPr>
        <p:txBody>
          <a:bodyPr wrap="square" rtlCol="0">
            <a:spAutoFit/>
          </a:bodyPr>
          <a:lstStyle/>
          <a:p>
            <a:r>
              <a:rPr lang="en-US" b="1" dirty="0" smtClean="0"/>
              <a:t>Center of Buoyancy</a:t>
            </a:r>
            <a:endParaRPr lang="en-US" b="1" dirty="0"/>
          </a:p>
        </p:txBody>
      </p:sp>
      <p:pic>
        <p:nvPicPr>
          <p:cNvPr id="18" name="Picture 17"/>
          <p:cNvPicPr>
            <a:picLocks noChangeAspect="1"/>
          </p:cNvPicPr>
          <p:nvPr/>
        </p:nvPicPr>
        <p:blipFill rotWithShape="1">
          <a:blip r:embed="rId11">
            <a:extLst>
              <a:ext uri="{28A0092B-C50C-407E-A947-70E740481C1C}">
                <a14:useLocalDpi xmlns:a14="http://schemas.microsoft.com/office/drawing/2010/main" val="0"/>
              </a:ext>
            </a:extLst>
          </a:blip>
          <a:srcRect t="17609"/>
          <a:stretch/>
        </p:blipFill>
        <p:spPr>
          <a:xfrm>
            <a:off x="3028261" y="1660304"/>
            <a:ext cx="2888744" cy="1462262"/>
          </a:xfrm>
          <a:prstGeom prst="rect">
            <a:avLst/>
          </a:prstGeom>
        </p:spPr>
      </p:pic>
      <p:sp>
        <p:nvSpPr>
          <p:cNvPr id="19" name="TextBox 18"/>
          <p:cNvSpPr txBox="1"/>
          <p:nvPr/>
        </p:nvSpPr>
        <p:spPr>
          <a:xfrm>
            <a:off x="3243679" y="940529"/>
            <a:ext cx="2457908" cy="307777"/>
          </a:xfrm>
          <a:prstGeom prst="rect">
            <a:avLst/>
          </a:prstGeom>
          <a:noFill/>
        </p:spPr>
        <p:txBody>
          <a:bodyPr wrap="square" rtlCol="0">
            <a:spAutoFit/>
          </a:bodyPr>
          <a:lstStyle/>
          <a:p>
            <a:r>
              <a:rPr lang="en-US" b="1" dirty="0" smtClean="0"/>
              <a:t>Metacentric Height</a:t>
            </a:r>
            <a:endParaRPr lang="en-US" b="1" dirty="0"/>
          </a:p>
        </p:txBody>
      </p:sp>
    </p:spTree>
    <p:extLst>
      <p:ext uri="{BB962C8B-B14F-4D97-AF65-F5344CB8AC3E}">
        <p14:creationId xmlns:p14="http://schemas.microsoft.com/office/powerpoint/2010/main" val="41615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lvl="0"/>
            <a:r>
              <a:rPr lang="en-US" b="1" dirty="0"/>
              <a:t>Task 4 Implementation (</a:t>
            </a:r>
            <a:r>
              <a:rPr lang="en-US" b="1" dirty="0" err="1"/>
              <a:t>Cont</a:t>
            </a:r>
            <a:r>
              <a:rPr lang="en-US" b="1" dirty="0"/>
              <a: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68" y="1834785"/>
            <a:ext cx="3139718" cy="27080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65" y="1147877"/>
            <a:ext cx="5997407" cy="5998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Task 5</a:t>
            </a:r>
            <a:endParaRPr lang="en-US" dirty="0"/>
          </a:p>
        </p:txBody>
      </p:sp>
      <p:sp>
        <p:nvSpPr>
          <p:cNvPr id="3" name="Text Placeholder 2"/>
          <p:cNvSpPr>
            <a:spLocks noGrp="1"/>
          </p:cNvSpPr>
          <p:nvPr>
            <p:ph type="body" idx="1"/>
          </p:nvPr>
        </p:nvSpPr>
        <p:spPr>
          <a:xfrm>
            <a:off x="508001" y="1137639"/>
            <a:ext cx="2944773" cy="2910580"/>
          </a:xfrm>
        </p:spPr>
        <p:txBody>
          <a:bodyPr/>
          <a:lstStyle/>
          <a:p>
            <a:r>
              <a:rPr lang="en-US" dirty="0" smtClean="0"/>
              <a:t>To </a:t>
            </a:r>
            <a:r>
              <a:rPr lang="en-US" dirty="0"/>
              <a:t>finding out the Drag and Lift forces that will be applied to the design while moving at the velocity of 5mph.</a:t>
            </a:r>
          </a:p>
          <a:p>
            <a:r>
              <a:rPr lang="en-US" dirty="0"/>
              <a:t>This will compute the fluid dynamics of the design. </a:t>
            </a:r>
            <a:endParaRPr lang="en-US" dirty="0" smtClean="0"/>
          </a:p>
          <a:p>
            <a:r>
              <a:rPr lang="en-US" dirty="0" smtClean="0"/>
              <a:t>We identified it by using flow simulation.</a:t>
            </a:r>
          </a:p>
          <a:p>
            <a:r>
              <a:rPr lang="en-US" dirty="0" smtClean="0"/>
              <a:t>In this case, Lift force do not apply.</a:t>
            </a:r>
            <a:endParaRPr lang="en-US" dirty="0"/>
          </a:p>
          <a:p>
            <a:endParaRPr lang="en-US" dirty="0"/>
          </a:p>
        </p:txBody>
      </p:sp>
    </p:spTree>
    <p:extLst>
      <p:ext uri="{BB962C8B-B14F-4D97-AF65-F5344CB8AC3E}">
        <p14:creationId xmlns:p14="http://schemas.microsoft.com/office/powerpoint/2010/main" val="359726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of Task 6</a:t>
            </a:r>
            <a:br>
              <a:rPr lang="en-US" b="1" dirty="0"/>
            </a:br>
            <a:endParaRPr lang="en-US" dirty="0"/>
          </a:p>
        </p:txBody>
      </p:sp>
      <p:sp>
        <p:nvSpPr>
          <p:cNvPr id="3" name="Text Placeholder 2"/>
          <p:cNvSpPr>
            <a:spLocks noGrp="1"/>
          </p:cNvSpPr>
          <p:nvPr>
            <p:ph type="body" idx="1"/>
          </p:nvPr>
        </p:nvSpPr>
        <p:spPr>
          <a:xfrm>
            <a:off x="347066" y="952500"/>
            <a:ext cx="6447501" cy="2910580"/>
          </a:xfrm>
        </p:spPr>
        <p:txBody>
          <a:bodyPr/>
          <a:lstStyle/>
          <a:p>
            <a:pPr marL="160020" indent="0">
              <a:buNone/>
            </a:pPr>
            <a:r>
              <a:rPr lang="en-US" b="1" dirty="0"/>
              <a:t>Flow simulation</a:t>
            </a:r>
          </a:p>
          <a:p>
            <a:pPr marL="16002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95784" y="1375258"/>
            <a:ext cx="3339794" cy="158008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06467153"/>
              </p:ext>
            </p:extLst>
          </p:nvPr>
        </p:nvGraphicFramePr>
        <p:xfrm>
          <a:off x="508003" y="3321641"/>
          <a:ext cx="3844542" cy="1668952"/>
        </p:xfrm>
        <a:graphic>
          <a:graphicData uri="http://schemas.openxmlformats.org/drawingml/2006/table">
            <a:tbl>
              <a:tblPr firstRow="1" firstCol="1" bandRow="1">
                <a:tableStyleId>{5C22544A-7EE6-4342-B048-85BDC9FD1C3A}</a:tableStyleId>
              </a:tblPr>
              <a:tblGrid>
                <a:gridCol w="1281514">
                  <a:extLst>
                    <a:ext uri="{9D8B030D-6E8A-4147-A177-3AD203B41FA5}">
                      <a16:colId xmlns:a16="http://schemas.microsoft.com/office/drawing/2014/main" xmlns="" val="1787528838"/>
                    </a:ext>
                  </a:extLst>
                </a:gridCol>
                <a:gridCol w="1281514">
                  <a:extLst>
                    <a:ext uri="{9D8B030D-6E8A-4147-A177-3AD203B41FA5}">
                      <a16:colId xmlns:a16="http://schemas.microsoft.com/office/drawing/2014/main" xmlns="" val="2583144896"/>
                    </a:ext>
                  </a:extLst>
                </a:gridCol>
                <a:gridCol w="1281514">
                  <a:extLst>
                    <a:ext uri="{9D8B030D-6E8A-4147-A177-3AD203B41FA5}">
                      <a16:colId xmlns:a16="http://schemas.microsoft.com/office/drawing/2014/main" xmlns="" val="3999392779"/>
                    </a:ext>
                  </a:extLst>
                </a:gridCol>
              </a:tblGrid>
              <a:tr h="208619">
                <a:tc>
                  <a:txBody>
                    <a:bodyPr/>
                    <a:lstStyle/>
                    <a:p>
                      <a:pPr marL="0" marR="0" algn="ctr">
                        <a:spcBef>
                          <a:spcPts val="0"/>
                        </a:spcBef>
                        <a:spcAft>
                          <a:spcPts val="0"/>
                        </a:spcAft>
                      </a:pPr>
                      <a:r>
                        <a:rPr lang="en-US" sz="1000" kern="100" dirty="0">
                          <a:effectLst/>
                        </a:rPr>
                        <a:t>Name</a:t>
                      </a:r>
                      <a:endParaRPr lang="en-US" sz="1050" kern="100" dirty="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Minimum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Maximum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1263760914"/>
                  </a:ext>
                </a:extLst>
              </a:tr>
              <a:tr h="208619">
                <a:tc>
                  <a:txBody>
                    <a:bodyPr/>
                    <a:lstStyle/>
                    <a:p>
                      <a:pPr marL="0" marR="0" algn="ctr">
                        <a:spcBef>
                          <a:spcPts val="0"/>
                        </a:spcBef>
                        <a:spcAft>
                          <a:spcPts val="0"/>
                        </a:spcAft>
                      </a:pPr>
                      <a:r>
                        <a:rPr lang="en-US" sz="1000" kern="100">
                          <a:effectLst/>
                        </a:rPr>
                        <a:t>Volume</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gridSpan="2">
                  <a:txBody>
                    <a:bodyPr/>
                    <a:lstStyle/>
                    <a:p>
                      <a:pPr marL="0" marR="0" algn="ctr">
                        <a:spcBef>
                          <a:spcPts val="0"/>
                        </a:spcBef>
                        <a:spcAft>
                          <a:spcPts val="0"/>
                        </a:spcAft>
                      </a:pPr>
                      <a:r>
                        <a:rPr lang="en-US" sz="1000" kern="100">
                          <a:effectLst/>
                        </a:rPr>
                        <a:t>63527900 mm^3</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hMerge="1">
                  <a:txBody>
                    <a:bodyPr/>
                    <a:lstStyle/>
                    <a:p>
                      <a:endParaRPr lang="en-US"/>
                    </a:p>
                  </a:txBody>
                  <a:tcPr/>
                </a:tc>
                <a:extLst>
                  <a:ext uri="{0D108BD9-81ED-4DB2-BD59-A6C34878D82A}">
                    <a16:rowId xmlns:a16="http://schemas.microsoft.com/office/drawing/2014/main" xmlns="" val="791205610"/>
                  </a:ext>
                </a:extLst>
              </a:tr>
              <a:tr h="208619">
                <a:tc>
                  <a:txBody>
                    <a:bodyPr/>
                    <a:lstStyle/>
                    <a:p>
                      <a:pPr marL="0" marR="0" algn="ctr">
                        <a:spcBef>
                          <a:spcPts val="0"/>
                        </a:spcBef>
                        <a:spcAft>
                          <a:spcPts val="0"/>
                        </a:spcAft>
                      </a:pPr>
                      <a:r>
                        <a:rPr lang="en-US" sz="1000" kern="100">
                          <a:effectLst/>
                        </a:rPr>
                        <a:t>Mass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gridSpan="2">
                  <a:txBody>
                    <a:bodyPr/>
                    <a:lstStyle/>
                    <a:p>
                      <a:pPr marL="0" marR="0" algn="ctr">
                        <a:spcBef>
                          <a:spcPts val="0"/>
                        </a:spcBef>
                        <a:spcAft>
                          <a:spcPts val="0"/>
                        </a:spcAft>
                      </a:pPr>
                      <a:r>
                        <a:rPr lang="en-US" sz="1000" kern="100">
                          <a:effectLst/>
                        </a:rPr>
                        <a:t>71.4218 kg</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hMerge="1">
                  <a:txBody>
                    <a:bodyPr/>
                    <a:lstStyle/>
                    <a:p>
                      <a:endParaRPr lang="en-US"/>
                    </a:p>
                  </a:txBody>
                  <a:tcPr/>
                </a:tc>
                <a:extLst>
                  <a:ext uri="{0D108BD9-81ED-4DB2-BD59-A6C34878D82A}">
                    <a16:rowId xmlns:a16="http://schemas.microsoft.com/office/drawing/2014/main" xmlns="" val="1194354535"/>
                  </a:ext>
                </a:extLst>
              </a:tr>
              <a:tr h="208619">
                <a:tc>
                  <a:txBody>
                    <a:bodyPr/>
                    <a:lstStyle/>
                    <a:p>
                      <a:pPr marL="0" marR="0" algn="ctr">
                        <a:spcBef>
                          <a:spcPts val="0"/>
                        </a:spcBef>
                        <a:spcAft>
                          <a:spcPts val="0"/>
                        </a:spcAft>
                      </a:pPr>
                      <a:r>
                        <a:rPr lang="en-US" sz="1000" kern="100">
                          <a:effectLst/>
                        </a:rPr>
                        <a:t>Von Mises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0.00000066323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3.333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2727256375"/>
                  </a:ext>
                </a:extLst>
              </a:tr>
              <a:tr h="208619">
                <a:tc>
                  <a:txBody>
                    <a:bodyPr/>
                    <a:lstStyle/>
                    <a:p>
                      <a:pPr marL="0" marR="0" algn="ctr">
                        <a:spcBef>
                          <a:spcPts val="0"/>
                        </a:spcBef>
                        <a:spcAft>
                          <a:spcPts val="0"/>
                        </a:spcAft>
                      </a:pPr>
                      <a:r>
                        <a:rPr lang="en-US" sz="1000" kern="100">
                          <a:effectLst/>
                        </a:rPr>
                        <a:t>1st Principal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-0.840666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2.82522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428005061"/>
                  </a:ext>
                </a:extLst>
              </a:tr>
              <a:tr h="208619">
                <a:tc>
                  <a:txBody>
                    <a:bodyPr/>
                    <a:lstStyle/>
                    <a:p>
                      <a:pPr marL="0" marR="0" algn="ctr">
                        <a:spcBef>
                          <a:spcPts val="0"/>
                        </a:spcBef>
                        <a:spcAft>
                          <a:spcPts val="0"/>
                        </a:spcAft>
                      </a:pPr>
                      <a:r>
                        <a:rPr lang="en-US" sz="1000" kern="100">
                          <a:effectLst/>
                        </a:rPr>
                        <a:t>3rd Principal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-3.2432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1.257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2518477369"/>
                  </a:ext>
                </a:extLst>
              </a:tr>
              <a:tr h="208619">
                <a:tc>
                  <a:txBody>
                    <a:bodyPr/>
                    <a:lstStyle/>
                    <a:p>
                      <a:pPr marL="0" marR="0" algn="ctr">
                        <a:spcBef>
                          <a:spcPts val="0"/>
                        </a:spcBef>
                        <a:spcAft>
                          <a:spcPts val="0"/>
                        </a:spcAft>
                      </a:pPr>
                      <a:r>
                        <a:rPr lang="en-US" sz="1000" kern="100" dirty="0">
                          <a:effectLst/>
                        </a:rPr>
                        <a:t>Displacement</a:t>
                      </a:r>
                      <a:endParaRPr lang="en-US" sz="1050" kern="100" dirty="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 mm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0.160998 mm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1303962023"/>
                  </a:ext>
                </a:extLst>
              </a:tr>
              <a:tr h="208619">
                <a:tc>
                  <a:txBody>
                    <a:bodyPr/>
                    <a:lstStyle/>
                    <a:p>
                      <a:pPr marL="0" marR="0" algn="ctr">
                        <a:spcBef>
                          <a:spcPts val="0"/>
                        </a:spcBef>
                        <a:spcAft>
                          <a:spcPts val="0"/>
                        </a:spcAft>
                      </a:pPr>
                      <a:r>
                        <a:rPr lang="en-US" sz="1000" kern="100">
                          <a:effectLst/>
                        </a:rPr>
                        <a:t>Safety Factor</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15 ul</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dirty="0">
                          <a:effectLst/>
                        </a:rPr>
                        <a:t>15 </a:t>
                      </a:r>
                      <a:r>
                        <a:rPr lang="en-US" sz="1000" kern="100" dirty="0" err="1">
                          <a:effectLst/>
                        </a:rPr>
                        <a:t>ul</a:t>
                      </a:r>
                      <a:endParaRPr lang="en-US" sz="1050" kern="100" dirty="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xmlns="" val="2472243901"/>
                  </a:ext>
                </a:extLst>
              </a:tr>
            </a:tbl>
          </a:graphicData>
        </a:graphic>
      </p:graphicFrame>
      <p:sp>
        <p:nvSpPr>
          <p:cNvPr id="6" name="TextBox 5"/>
          <p:cNvSpPr txBox="1"/>
          <p:nvPr/>
        </p:nvSpPr>
        <p:spPr>
          <a:xfrm>
            <a:off x="508001" y="3013862"/>
            <a:ext cx="2440025" cy="307777"/>
          </a:xfrm>
          <a:prstGeom prst="rect">
            <a:avLst/>
          </a:prstGeom>
          <a:noFill/>
        </p:spPr>
        <p:txBody>
          <a:bodyPr wrap="square" rtlCol="0">
            <a:spAutoFit/>
          </a:bodyPr>
          <a:lstStyle/>
          <a:p>
            <a:r>
              <a:rPr lang="en-US" b="1" dirty="0" smtClean="0"/>
              <a:t>FEA Analysis</a:t>
            </a:r>
            <a:endParaRPr lang="en-US" b="1" dirty="0"/>
          </a:p>
        </p:txBody>
      </p:sp>
      <p:pic>
        <p:nvPicPr>
          <p:cNvPr id="7" name="Picture 6" descr="C:\Images\Content\0\Result_0_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381806" y="3321639"/>
            <a:ext cx="2253081" cy="1638604"/>
          </a:xfrm>
          <a:prstGeom prst="rect">
            <a:avLst/>
          </a:prstGeom>
          <a:noFill/>
          <a:ln>
            <a:noFill/>
          </a:ln>
        </p:spPr>
      </p:pic>
      <p:sp>
        <p:nvSpPr>
          <p:cNvPr id="8" name="Text Placeholder 3"/>
          <p:cNvSpPr txBox="1">
            <a:spLocks/>
          </p:cNvSpPr>
          <p:nvPr/>
        </p:nvSpPr>
        <p:spPr>
          <a:xfrm>
            <a:off x="4284676" y="1310076"/>
            <a:ext cx="1962505" cy="914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smtClean="0"/>
              <a:t>This Calculated the drag force as 29.37 N</a:t>
            </a:r>
            <a:endParaRPr lang="en-US" sz="1800" dirty="0"/>
          </a:p>
        </p:txBody>
      </p:sp>
    </p:spTree>
    <p:extLst>
      <p:ext uri="{BB962C8B-B14F-4D97-AF65-F5344CB8AC3E}">
        <p14:creationId xmlns:p14="http://schemas.microsoft.com/office/powerpoint/2010/main" val="1119871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Calculation Steps</a:t>
            </a:r>
            <a:endParaRPr lang="en-US" dirty="0"/>
          </a:p>
        </p:txBody>
      </p:sp>
      <p:sp>
        <p:nvSpPr>
          <p:cNvPr id="3" name="Text Placeholder 2"/>
          <p:cNvSpPr>
            <a:spLocks noGrp="1"/>
          </p:cNvSpPr>
          <p:nvPr>
            <p:ph type="body" idx="1"/>
          </p:nvPr>
        </p:nvSpPr>
        <p:spPr>
          <a:xfrm>
            <a:off x="508001" y="1620442"/>
            <a:ext cx="2549753" cy="2910580"/>
          </a:xfrm>
        </p:spPr>
        <p:txBody>
          <a:bodyPr/>
          <a:lstStyle/>
          <a:p>
            <a:r>
              <a:rPr lang="en-US" dirty="0" smtClean="0"/>
              <a:t>Fist calculate Acceleration.</a:t>
            </a:r>
          </a:p>
          <a:p>
            <a:r>
              <a:rPr lang="en-US" dirty="0" smtClean="0"/>
              <a:t>Use it to calculate Thrust force.</a:t>
            </a:r>
          </a:p>
          <a:p>
            <a:r>
              <a:rPr lang="en-US" dirty="0" smtClean="0"/>
              <a:t>Use the force to Calculate power.</a:t>
            </a:r>
          </a:p>
          <a:p>
            <a:r>
              <a:rPr lang="en-US" dirty="0" smtClean="0"/>
              <a:t>Determine RPM required by chosen prop.</a:t>
            </a:r>
          </a:p>
          <a:p>
            <a:r>
              <a:rPr lang="en-US" dirty="0" smtClean="0"/>
              <a:t>Use RPM to identify motor.</a:t>
            </a:r>
            <a:endParaRPr lang="en-US" dirty="0"/>
          </a:p>
        </p:txBody>
      </p:sp>
    </p:spTree>
    <p:extLst>
      <p:ext uri="{BB962C8B-B14F-4D97-AF65-F5344CB8AC3E}">
        <p14:creationId xmlns:p14="http://schemas.microsoft.com/office/powerpoint/2010/main" val="97377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Outline</a:t>
            </a:r>
            <a:endParaRPr/>
          </a:p>
          <a:p>
            <a:pPr marL="0" marR="0" lvl="0" indent="0" algn="l" rtl="0">
              <a:spcBef>
                <a:spcPts val="0"/>
              </a:spcBef>
              <a:spcAft>
                <a:spcPts val="0"/>
              </a:spcAft>
              <a:buClr>
                <a:schemeClr val="accent1"/>
              </a:buClr>
              <a:buSzPts val="2800"/>
              <a:buFont typeface="Trebuchet MS"/>
              <a:buNone/>
            </a:pPr>
            <a:endParaRPr sz="2700" b="0" i="0" u="none" strike="noStrike" cap="none">
              <a:solidFill>
                <a:schemeClr val="accent1"/>
              </a:solidFill>
              <a:latin typeface="Trebuchet MS"/>
              <a:ea typeface="Trebuchet MS"/>
              <a:cs typeface="Trebuchet MS"/>
              <a:sym typeface="Trebuchet MS"/>
            </a:endParaRPr>
          </a:p>
        </p:txBody>
      </p:sp>
      <p:sp>
        <p:nvSpPr>
          <p:cNvPr id="293" name="Google Shape;293;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Back ground</a:t>
            </a:r>
            <a:endParaRPr sz="1350" b="0" i="0" u="none" strike="noStrike" cap="none" dirty="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Project Objective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Requirements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Constraints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Design </a:t>
            </a:r>
            <a:r>
              <a:rPr lang="en-US" sz="1350" b="0" i="0" u="none" strike="noStrike" cap="none" dirty="0">
                <a:solidFill>
                  <a:srgbClr val="3F3F3F"/>
                </a:solidFill>
                <a:latin typeface="Trebuchet MS"/>
                <a:ea typeface="Trebuchet MS"/>
                <a:cs typeface="Trebuchet MS"/>
                <a:sym typeface="Trebuchet MS"/>
              </a:rPr>
              <a:t>Approach </a:t>
            </a:r>
            <a:endParaRPr lang="en-US" sz="1350" b="0" i="0" u="none" strike="noStrike" cap="none" dirty="0" smtClean="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dirty="0" smtClean="0"/>
              <a:t>Tasks</a:t>
            </a:r>
            <a:r>
              <a:rPr lang="en-US" sz="1350" b="0" i="0" u="none" strike="noStrike" cap="none" dirty="0" smtClean="0">
                <a:solidFill>
                  <a:srgbClr val="3F3F3F"/>
                </a:solidFill>
                <a:latin typeface="Trebuchet MS"/>
                <a:ea typeface="Trebuchet MS"/>
                <a:cs typeface="Trebuchet MS"/>
                <a:sym typeface="Trebuchet MS"/>
              </a:rPr>
              <a:t>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Implementation</a:t>
            </a: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Conclusion </a:t>
            </a:r>
            <a:endParaRPr dirty="0"/>
          </a:p>
          <a:p>
            <a:pPr marL="457200" marR="0" lvl="0" indent="-2286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592667"/>
          </a:xfrm>
        </p:spPr>
        <p:txBody>
          <a:bodyPr/>
          <a:lstStyle/>
          <a:p>
            <a:r>
              <a:rPr lang="en-US" dirty="0" smtClean="0"/>
              <a:t>Electrical Components </a:t>
            </a:r>
            <a:endParaRPr lang="en-US" dirty="0"/>
          </a:p>
        </p:txBody>
      </p:sp>
      <p:sp>
        <p:nvSpPr>
          <p:cNvPr id="3" name="Text Placeholder 2"/>
          <p:cNvSpPr>
            <a:spLocks noGrp="1"/>
          </p:cNvSpPr>
          <p:nvPr>
            <p:ph type="body" idx="1"/>
          </p:nvPr>
        </p:nvSpPr>
        <p:spPr>
          <a:xfrm>
            <a:off x="508001" y="1168886"/>
            <a:ext cx="6447501" cy="3523058"/>
          </a:xfrm>
        </p:spPr>
        <p:txBody>
          <a:bodyPr/>
          <a:lstStyle/>
          <a:p>
            <a:r>
              <a:rPr lang="en-US" dirty="0" smtClean="0"/>
              <a:t>Raspberry pi 3</a:t>
            </a:r>
          </a:p>
          <a:p>
            <a:r>
              <a:rPr lang="en-US" dirty="0" smtClean="0"/>
              <a:t>Camera</a:t>
            </a:r>
          </a:p>
          <a:p>
            <a:r>
              <a:rPr lang="en-US" dirty="0" smtClean="0"/>
              <a:t>Micro SD card</a:t>
            </a:r>
          </a:p>
          <a:p>
            <a:r>
              <a:rPr lang="en-US" dirty="0" smtClean="0"/>
              <a:t>Battery ( two 2s </a:t>
            </a:r>
            <a:r>
              <a:rPr lang="en-US" dirty="0" err="1" smtClean="0"/>
              <a:t>lipos</a:t>
            </a:r>
            <a:r>
              <a:rPr lang="en-US" dirty="0" smtClean="0"/>
              <a:t>)</a:t>
            </a:r>
          </a:p>
          <a:p>
            <a:r>
              <a:rPr lang="en-US" dirty="0" smtClean="0"/>
              <a:t>Pixhawk</a:t>
            </a:r>
          </a:p>
          <a:p>
            <a:r>
              <a:rPr lang="en-US" dirty="0" smtClean="0"/>
              <a:t>Ubec x2</a:t>
            </a:r>
          </a:p>
          <a:p>
            <a:r>
              <a:rPr lang="en-US" dirty="0" smtClean="0"/>
              <a:t>Voltage regulator</a:t>
            </a:r>
          </a:p>
          <a:p>
            <a:r>
              <a:rPr lang="en-US" dirty="0" smtClean="0"/>
              <a:t>Relay (DPDT)</a:t>
            </a:r>
          </a:p>
          <a:p>
            <a:r>
              <a:rPr lang="en-US" dirty="0" smtClean="0"/>
              <a:t>Motor</a:t>
            </a:r>
          </a:p>
          <a:p>
            <a:r>
              <a:rPr lang="en-US" dirty="0" smtClean="0"/>
              <a:t>Electronic Speed Converter (ESC)</a:t>
            </a:r>
          </a:p>
          <a:p>
            <a:r>
              <a:rPr lang="en-US" dirty="0" smtClean="0"/>
              <a:t>Radio Controller &amp; Receiver</a:t>
            </a:r>
          </a:p>
          <a:p>
            <a:r>
              <a:rPr lang="en-US" dirty="0" smtClean="0"/>
              <a:t>Servo</a:t>
            </a:r>
          </a:p>
          <a:p>
            <a:endParaRPr lang="en-US" dirty="0"/>
          </a:p>
        </p:txBody>
      </p:sp>
    </p:spTree>
    <p:extLst>
      <p:ext uri="{BB962C8B-B14F-4D97-AF65-F5344CB8AC3E}">
        <p14:creationId xmlns:p14="http://schemas.microsoft.com/office/powerpoint/2010/main" val="413211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Connection Layout</a:t>
            </a:r>
            <a:endParaRPr lang="en-US" dirty="0"/>
          </a:p>
        </p:txBody>
      </p:sp>
      <p:sp>
        <p:nvSpPr>
          <p:cNvPr id="6" name="Rectangle 5"/>
          <p:cNvSpPr/>
          <p:nvPr/>
        </p:nvSpPr>
        <p:spPr>
          <a:xfrm>
            <a:off x="203200" y="1152476"/>
            <a:ext cx="1275644" cy="744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Battery</a:t>
            </a:r>
            <a:endParaRPr lang="en-US" dirty="0"/>
          </a:p>
        </p:txBody>
      </p:sp>
      <p:cxnSp>
        <p:nvCxnSpPr>
          <p:cNvPr id="8" name="Elbow Connector 7"/>
          <p:cNvCxnSpPr>
            <a:stCxn id="6" idx="3"/>
          </p:cNvCxnSpPr>
          <p:nvPr/>
        </p:nvCxnSpPr>
        <p:spPr>
          <a:xfrm flipV="1">
            <a:off x="1478844" y="1524000"/>
            <a:ext cx="654756" cy="5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133600" y="1152475"/>
            <a:ext cx="1264356" cy="744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ESC</a:t>
            </a:r>
            <a:endParaRPr lang="en-US" dirty="0"/>
          </a:p>
        </p:txBody>
      </p:sp>
      <p:cxnSp>
        <p:nvCxnSpPr>
          <p:cNvPr id="12" name="Elbow Connector 11"/>
          <p:cNvCxnSpPr>
            <a:stCxn id="10" idx="3"/>
          </p:cNvCxnSpPr>
          <p:nvPr/>
        </p:nvCxnSpPr>
        <p:spPr>
          <a:xfrm flipV="1">
            <a:off x="3397956" y="1524000"/>
            <a:ext cx="711200" cy="5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irect Access Storage 12"/>
          <p:cNvSpPr/>
          <p:nvPr/>
        </p:nvSpPr>
        <p:spPr>
          <a:xfrm>
            <a:off x="4109156" y="1152475"/>
            <a:ext cx="1625600" cy="74405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a:t>
            </a:r>
            <a:endParaRPr lang="en-US" dirty="0"/>
          </a:p>
        </p:txBody>
      </p:sp>
      <p:pic>
        <p:nvPicPr>
          <p:cNvPr id="14" name="Picture 13"/>
          <p:cNvPicPr>
            <a:picLocks noChangeAspect="1"/>
          </p:cNvPicPr>
          <p:nvPr/>
        </p:nvPicPr>
        <p:blipFill>
          <a:blip r:embed="rId3"/>
          <a:stretch>
            <a:fillRect/>
          </a:stretch>
        </p:blipFill>
        <p:spPr>
          <a:xfrm>
            <a:off x="203200" y="3373002"/>
            <a:ext cx="1304657" cy="768163"/>
          </a:xfrm>
          <a:prstGeom prst="rect">
            <a:avLst/>
          </a:prstGeom>
        </p:spPr>
      </p:pic>
      <p:cxnSp>
        <p:nvCxnSpPr>
          <p:cNvPr id="19" name="Elbow Connector 18"/>
          <p:cNvCxnSpPr>
            <a:stCxn id="14" idx="3"/>
          </p:cNvCxnSpPr>
          <p:nvPr/>
        </p:nvCxnSpPr>
        <p:spPr>
          <a:xfrm flipV="1">
            <a:off x="1507857" y="3757083"/>
            <a:ext cx="169818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206044" y="3536950"/>
            <a:ext cx="1365956" cy="44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Ubec</a:t>
            </a:r>
            <a:endParaRPr lang="en-US" dirty="0"/>
          </a:p>
        </p:txBody>
      </p:sp>
      <p:cxnSp>
        <p:nvCxnSpPr>
          <p:cNvPr id="26" name="Elbow Connector 25"/>
          <p:cNvCxnSpPr/>
          <p:nvPr/>
        </p:nvCxnSpPr>
        <p:spPr>
          <a:xfrm rot="5400000" flipH="1" flipV="1">
            <a:off x="2304333" y="2879426"/>
            <a:ext cx="930276" cy="8250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2316360" y="3797672"/>
            <a:ext cx="930275" cy="8490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572000" y="2826808"/>
            <a:ext cx="790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p:cNvCxnSpPr>
          <p:nvPr/>
        </p:nvCxnSpPr>
        <p:spPr>
          <a:xfrm flipV="1">
            <a:off x="4572000" y="3757081"/>
            <a:ext cx="79022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596052" y="4687357"/>
            <a:ext cx="845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 Single Corner Rectangle 37"/>
          <p:cNvSpPr/>
          <p:nvPr/>
        </p:nvSpPr>
        <p:spPr>
          <a:xfrm>
            <a:off x="5362222" y="2629007"/>
            <a:ext cx="1254542" cy="46333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 3</a:t>
            </a:r>
            <a:endParaRPr lang="en-US" dirty="0"/>
          </a:p>
        </p:txBody>
      </p:sp>
      <p:sp>
        <p:nvSpPr>
          <p:cNvPr id="39" name="Round Single Corner Rectangle 38"/>
          <p:cNvSpPr/>
          <p:nvPr/>
        </p:nvSpPr>
        <p:spPr>
          <a:xfrm>
            <a:off x="5400995" y="3527216"/>
            <a:ext cx="1254542" cy="46333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Pixhawk</a:t>
            </a:r>
            <a:endParaRPr lang="en-US" dirty="0"/>
          </a:p>
        </p:txBody>
      </p:sp>
      <p:sp>
        <p:nvSpPr>
          <p:cNvPr id="40" name="Round Single Corner Rectangle 39"/>
          <p:cNvSpPr/>
          <p:nvPr/>
        </p:nvSpPr>
        <p:spPr>
          <a:xfrm>
            <a:off x="5467254" y="4471957"/>
            <a:ext cx="1254542" cy="46333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a:t>
            </a:r>
            <a:endParaRPr lang="en-US" dirty="0"/>
          </a:p>
        </p:txBody>
      </p:sp>
      <p:sp>
        <p:nvSpPr>
          <p:cNvPr id="42" name="Rounded Rectangle 41"/>
          <p:cNvSpPr/>
          <p:nvPr/>
        </p:nvSpPr>
        <p:spPr>
          <a:xfrm>
            <a:off x="3200453" y="2640542"/>
            <a:ext cx="1365956" cy="44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Ubec</a:t>
            </a:r>
            <a:endParaRPr lang="en-US" dirty="0"/>
          </a:p>
        </p:txBody>
      </p:sp>
      <p:sp>
        <p:nvSpPr>
          <p:cNvPr id="43" name="Rounded Rectangle 42"/>
          <p:cNvSpPr/>
          <p:nvPr/>
        </p:nvSpPr>
        <p:spPr>
          <a:xfrm>
            <a:off x="3209972" y="4483492"/>
            <a:ext cx="1365956" cy="44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Voltage regulator</a:t>
            </a:r>
            <a:endParaRPr lang="en-US" dirty="0"/>
          </a:p>
        </p:txBody>
      </p:sp>
    </p:spTree>
    <p:extLst>
      <p:ext uri="{BB962C8B-B14F-4D97-AF65-F5344CB8AC3E}">
        <p14:creationId xmlns:p14="http://schemas.microsoft.com/office/powerpoint/2010/main" val="3582191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58167" cy="679058"/>
          </a:xfrm>
        </p:spPr>
        <p:txBody>
          <a:bodyPr/>
          <a:lstStyle/>
          <a:p>
            <a:r>
              <a:rPr lang="en-US" dirty="0" smtClean="0"/>
              <a:t>Power connection to the motor</a:t>
            </a:r>
            <a:endParaRPr lang="en-US" dirty="0"/>
          </a:p>
        </p:txBody>
      </p:sp>
      <p:pic>
        <p:nvPicPr>
          <p:cNvPr id="4" name="Picture 3"/>
          <p:cNvPicPr>
            <a:picLocks noChangeAspect="1"/>
          </p:cNvPicPr>
          <p:nvPr/>
        </p:nvPicPr>
        <p:blipFill>
          <a:blip r:embed="rId2"/>
          <a:stretch>
            <a:fillRect/>
          </a:stretch>
        </p:blipFill>
        <p:spPr>
          <a:xfrm>
            <a:off x="165004" y="953600"/>
            <a:ext cx="1292536" cy="1003488"/>
          </a:xfrm>
          <a:prstGeom prst="rect">
            <a:avLst/>
          </a:prstGeom>
        </p:spPr>
      </p:pic>
      <p:pic>
        <p:nvPicPr>
          <p:cNvPr id="5" name="Picture 4"/>
          <p:cNvPicPr>
            <a:picLocks noChangeAspect="1"/>
          </p:cNvPicPr>
          <p:nvPr/>
        </p:nvPicPr>
        <p:blipFill>
          <a:blip r:embed="rId3"/>
          <a:stretch>
            <a:fillRect/>
          </a:stretch>
        </p:blipFill>
        <p:spPr>
          <a:xfrm>
            <a:off x="1862285" y="953600"/>
            <a:ext cx="1595935" cy="1346570"/>
          </a:xfrm>
          <a:prstGeom prst="rect">
            <a:avLst/>
          </a:prstGeom>
          <a:ln>
            <a:noFill/>
          </a:ln>
          <a:effectLst>
            <a:softEdge rad="112500"/>
          </a:effectLst>
        </p:spPr>
      </p:pic>
      <p:pic>
        <p:nvPicPr>
          <p:cNvPr id="6" name="Picture 5"/>
          <p:cNvPicPr>
            <a:picLocks noChangeAspect="1"/>
          </p:cNvPicPr>
          <p:nvPr/>
        </p:nvPicPr>
        <p:blipFill rotWithShape="1">
          <a:blip r:embed="rId4"/>
          <a:srcRect r="17949"/>
          <a:stretch/>
        </p:blipFill>
        <p:spPr>
          <a:xfrm>
            <a:off x="4486697" y="1327763"/>
            <a:ext cx="860023" cy="828706"/>
          </a:xfrm>
          <a:prstGeom prst="rect">
            <a:avLst/>
          </a:prstGeom>
          <a:ln>
            <a:noFill/>
          </a:ln>
          <a:effectLst>
            <a:softEdge rad="112500"/>
          </a:effectLst>
        </p:spPr>
      </p:pic>
      <p:pic>
        <p:nvPicPr>
          <p:cNvPr id="9" name="Picture 8"/>
          <p:cNvPicPr>
            <a:picLocks noChangeAspect="1"/>
          </p:cNvPicPr>
          <p:nvPr/>
        </p:nvPicPr>
        <p:blipFill>
          <a:blip r:embed="rId5"/>
          <a:stretch>
            <a:fillRect/>
          </a:stretch>
        </p:blipFill>
        <p:spPr>
          <a:xfrm>
            <a:off x="347578" y="2300267"/>
            <a:ext cx="4419983" cy="1688738"/>
          </a:xfrm>
          <a:prstGeom prst="rect">
            <a:avLst/>
          </a:prstGeom>
        </p:spPr>
      </p:pic>
    </p:spTree>
    <p:extLst>
      <p:ext uri="{BB962C8B-B14F-4D97-AF65-F5344CB8AC3E}">
        <p14:creationId xmlns:p14="http://schemas.microsoft.com/office/powerpoint/2010/main" val="48005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connection to micro </a:t>
            </a:r>
            <a:r>
              <a:rPr lang="en-US" dirty="0" smtClean="0"/>
              <a:t>controllers</a:t>
            </a:r>
            <a:endParaRPr lang="en-US" dirty="0"/>
          </a:p>
        </p:txBody>
      </p:sp>
      <p:pic>
        <p:nvPicPr>
          <p:cNvPr id="4" name="Picture 3"/>
          <p:cNvPicPr>
            <a:picLocks noChangeAspect="1"/>
          </p:cNvPicPr>
          <p:nvPr/>
        </p:nvPicPr>
        <p:blipFill>
          <a:blip r:embed="rId2"/>
          <a:stretch>
            <a:fillRect/>
          </a:stretch>
        </p:blipFill>
        <p:spPr>
          <a:xfrm>
            <a:off x="0" y="1022350"/>
            <a:ext cx="1491916" cy="1158281"/>
          </a:xfrm>
          <a:prstGeom prst="rect">
            <a:avLst/>
          </a:prstGeom>
        </p:spPr>
      </p:pic>
      <p:pic>
        <p:nvPicPr>
          <p:cNvPr id="5" name="Google Shape;530;p72" descr="UBEC DC/DC Step-Down (Buck) Converter - 5V @ 3A output"/>
          <p:cNvPicPr preferRelativeResize="0">
            <a:picLocks/>
          </p:cNvPicPr>
          <p:nvPr/>
        </p:nvPicPr>
        <p:blipFill rotWithShape="1">
          <a:blip r:embed="rId3">
            <a:alphaModFix/>
          </a:blip>
          <a:srcRect/>
          <a:stretch/>
        </p:blipFill>
        <p:spPr>
          <a:xfrm>
            <a:off x="1817681" y="1099809"/>
            <a:ext cx="1386157" cy="1003362"/>
          </a:xfrm>
          <a:prstGeom prst="rect">
            <a:avLst/>
          </a:prstGeom>
          <a:noFill/>
          <a:ln>
            <a:noFill/>
          </a:ln>
        </p:spPr>
      </p:pic>
      <p:sp>
        <p:nvSpPr>
          <p:cNvPr id="6" name="Text Placeholder 5"/>
          <p:cNvSpPr>
            <a:spLocks noGrp="1"/>
          </p:cNvSpPr>
          <p:nvPr>
            <p:ph type="body" idx="1"/>
          </p:nvPr>
        </p:nvSpPr>
        <p:spPr>
          <a:xfrm>
            <a:off x="103128" y="2357731"/>
            <a:ext cx="8729171" cy="2211143"/>
          </a:xfrm>
        </p:spPr>
        <p:txBody>
          <a:bodyPr/>
          <a:lstStyle/>
          <a:p>
            <a:pPr lvl="0">
              <a:buClr>
                <a:srgbClr val="90C226"/>
              </a:buClr>
            </a:pPr>
            <a:r>
              <a:rPr lang="en-US" dirty="0"/>
              <a:t>The battery is connected in parallel to 2 </a:t>
            </a:r>
            <a:r>
              <a:rPr lang="en-US" dirty="0" err="1" smtClean="0"/>
              <a:t>ubec</a:t>
            </a:r>
            <a:r>
              <a:rPr lang="en-US" dirty="0" smtClean="0"/>
              <a:t> which is connected </a:t>
            </a:r>
            <a:r>
              <a:rPr lang="en-US" dirty="0"/>
              <a:t>to the raspberry pi and </a:t>
            </a:r>
            <a:r>
              <a:rPr lang="en-US" dirty="0" smtClean="0"/>
              <a:t>pixhawk</a:t>
            </a:r>
          </a:p>
          <a:p>
            <a:pPr lvl="0">
              <a:buClr>
                <a:srgbClr val="90C226"/>
              </a:buClr>
            </a:pPr>
            <a:r>
              <a:rPr lang="en-US" dirty="0" smtClean="0"/>
              <a:t> The </a:t>
            </a:r>
            <a:r>
              <a:rPr lang="en-US" dirty="0"/>
              <a:t>current required by the microcontroller are 2.5 and 2.25 </a:t>
            </a:r>
            <a:endParaRPr lang="en-US" dirty="0" smtClean="0"/>
          </a:p>
          <a:p>
            <a:pPr lvl="0">
              <a:buClr>
                <a:srgbClr val="90C226"/>
              </a:buClr>
            </a:pPr>
            <a:r>
              <a:rPr lang="en-US" dirty="0" smtClean="0"/>
              <a:t>Total </a:t>
            </a:r>
            <a:r>
              <a:rPr lang="en-US" dirty="0"/>
              <a:t>current drawn = </a:t>
            </a:r>
            <a:r>
              <a:rPr lang="en-US" dirty="0" smtClean="0"/>
              <a:t>4.75 </a:t>
            </a:r>
            <a:r>
              <a:rPr lang="en-US" dirty="0"/>
              <a:t>A</a:t>
            </a:r>
          </a:p>
          <a:p>
            <a:pPr lvl="0">
              <a:buClr>
                <a:srgbClr val="90C226"/>
              </a:buClr>
            </a:pPr>
            <a:r>
              <a:rPr lang="en-US" dirty="0"/>
              <a:t>Battery amp per hour rating = 7600mAh</a:t>
            </a:r>
          </a:p>
          <a:p>
            <a:pPr lvl="0">
              <a:buClr>
                <a:srgbClr val="90C226"/>
              </a:buClr>
            </a:pPr>
            <a:r>
              <a:rPr lang="en-US" dirty="0"/>
              <a:t>Operation time: 7.6Ah / </a:t>
            </a:r>
            <a:r>
              <a:rPr lang="en-US" dirty="0" smtClean="0"/>
              <a:t>4.75A </a:t>
            </a:r>
            <a:r>
              <a:rPr lang="en-US" dirty="0"/>
              <a:t>= </a:t>
            </a:r>
            <a:r>
              <a:rPr lang="en-US" dirty="0" smtClean="0"/>
              <a:t>1.6</a:t>
            </a:r>
            <a:endParaRPr lang="en-US" dirty="0"/>
          </a:p>
          <a:p>
            <a:pPr lvl="0">
              <a:buClr>
                <a:srgbClr val="90C226"/>
              </a:buClr>
            </a:pPr>
            <a:r>
              <a:rPr lang="en-US" dirty="0"/>
              <a:t>Which is 1hr </a:t>
            </a:r>
            <a:r>
              <a:rPr lang="en-US" dirty="0" smtClean="0"/>
              <a:t>36 </a:t>
            </a:r>
            <a:r>
              <a:rPr lang="en-US" dirty="0"/>
              <a:t>mins</a:t>
            </a:r>
            <a:endParaRPr lang="en-US" dirty="0"/>
          </a:p>
        </p:txBody>
      </p:sp>
      <p:pic>
        <p:nvPicPr>
          <p:cNvPr id="10" name="Google Shape;523;p71" descr="Image result for raspberry pi"/>
          <p:cNvPicPr preferRelativeResize="0">
            <a:picLocks/>
          </p:cNvPicPr>
          <p:nvPr/>
        </p:nvPicPr>
        <p:blipFill rotWithShape="1">
          <a:blip r:embed="rId4">
            <a:alphaModFix/>
          </a:blip>
          <a:srcRect/>
          <a:stretch/>
        </p:blipFill>
        <p:spPr>
          <a:xfrm rot="10800000">
            <a:off x="3934232" y="1124165"/>
            <a:ext cx="1227875" cy="1056466"/>
          </a:xfrm>
          <a:prstGeom prst="rect">
            <a:avLst/>
          </a:prstGeom>
          <a:noFill/>
          <a:ln>
            <a:noFill/>
          </a:ln>
        </p:spPr>
      </p:pic>
      <p:pic>
        <p:nvPicPr>
          <p:cNvPr id="11" name="Picture 10"/>
          <p:cNvPicPr>
            <a:picLocks noChangeAspect="1"/>
          </p:cNvPicPr>
          <p:nvPr/>
        </p:nvPicPr>
        <p:blipFill>
          <a:blip r:embed="rId5"/>
          <a:stretch>
            <a:fillRect/>
          </a:stretch>
        </p:blipFill>
        <p:spPr>
          <a:xfrm rot="16200000">
            <a:off x="5679314" y="857215"/>
            <a:ext cx="1127125" cy="1661026"/>
          </a:xfrm>
          <a:prstGeom prst="rect">
            <a:avLst/>
          </a:prstGeom>
        </p:spPr>
      </p:pic>
    </p:spTree>
    <p:extLst>
      <p:ext uri="{BB962C8B-B14F-4D97-AF65-F5344CB8AC3E}">
        <p14:creationId xmlns:p14="http://schemas.microsoft.com/office/powerpoint/2010/main" val="1264295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0942"/>
            <a:ext cx="6447501" cy="990600"/>
          </a:xfrm>
        </p:spPr>
        <p:txBody>
          <a:bodyPr/>
          <a:lstStyle/>
          <a:p>
            <a:r>
              <a:rPr lang="en-US" dirty="0" smtClean="0"/>
              <a:t>Image recognition Setup</a:t>
            </a:r>
            <a:endParaRPr lang="en-US" dirty="0"/>
          </a:p>
        </p:txBody>
      </p:sp>
      <p:pic>
        <p:nvPicPr>
          <p:cNvPr id="8194" name="Picture 2" descr="Resultado de imagen para convolution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42" y="1225038"/>
            <a:ext cx="4362732" cy="19581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6253" y="3526971"/>
            <a:ext cx="6235796" cy="738664"/>
          </a:xfrm>
          <a:prstGeom prst="rect">
            <a:avLst/>
          </a:prstGeom>
          <a:noFill/>
        </p:spPr>
        <p:txBody>
          <a:bodyPr wrap="square" rtlCol="0">
            <a:spAutoFit/>
          </a:bodyPr>
          <a:lstStyle/>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Parameters are convoluted with filters to refine the values</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Operations such as Pooling and striding are employed to manipulate the size of the convolution matrix</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The arrays of the parameters are aligned to form a single in the classification section then compared to the </a:t>
            </a:r>
            <a:r>
              <a:rPr lang="en-US" sz="1050" dirty="0" err="1" smtClean="0">
                <a:latin typeface="Times New Roman" panose="02020603050405020304" pitchFamily="18" charset="0"/>
                <a:cs typeface="Times New Roman" panose="02020603050405020304" pitchFamily="18" charset="0"/>
              </a:rPr>
              <a:t>softmax</a:t>
            </a:r>
            <a:r>
              <a:rPr lang="en-US" sz="1050" dirty="0" smtClean="0">
                <a:latin typeface="Times New Roman" panose="02020603050405020304" pitchFamily="18" charset="0"/>
                <a:cs typeface="Times New Roman" panose="02020603050405020304" pitchFamily="18" charset="0"/>
              </a:rPr>
              <a:t> </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343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a:t>
            </a:r>
            <a:endParaRPr lang="en-US" dirty="0"/>
          </a:p>
        </p:txBody>
      </p:sp>
      <p:sp>
        <p:nvSpPr>
          <p:cNvPr id="5" name="Text Placeholder 4"/>
          <p:cNvSpPr>
            <a:spLocks noGrp="1"/>
          </p:cNvSpPr>
          <p:nvPr>
            <p:ph type="body" idx="1"/>
          </p:nvPr>
        </p:nvSpPr>
        <p:spPr>
          <a:xfrm>
            <a:off x="508001" y="1620442"/>
            <a:ext cx="3815643" cy="535735"/>
          </a:xfrm>
        </p:spPr>
        <p:txBody>
          <a:bodyPr/>
          <a:lstStyle/>
          <a:p>
            <a:pPr marL="160020" indent="0">
              <a:buNone/>
            </a:pPr>
            <a:r>
              <a:rPr lang="en-US" dirty="0" smtClean="0">
                <a:latin typeface="Times New Roman" panose="02020603050405020304" pitchFamily="18" charset="0"/>
                <a:cs typeface="Times New Roman" panose="02020603050405020304" pitchFamily="18" charset="0"/>
              </a:rPr>
              <a:t>Convolution (z = w-a+1)</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86258" y="2156177"/>
            <a:ext cx="959556" cy="812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=6x6</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748560" y="2291644"/>
            <a:ext cx="688622" cy="541866"/>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=3x3</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2792174" y="2223910"/>
            <a:ext cx="812800" cy="67733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Z</a:t>
            </a:r>
            <a:r>
              <a:rPr lang="en-US" dirty="0" smtClean="0">
                <a:latin typeface="Times New Roman" panose="02020603050405020304" pitchFamily="18" charset="0"/>
                <a:cs typeface="Times New Roman" panose="02020603050405020304" pitchFamily="18" charset="0"/>
              </a:rPr>
              <a:t>=4x4</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90076" y="4092844"/>
            <a:ext cx="959556" cy="812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=7x7</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752378" y="4228311"/>
            <a:ext cx="688622" cy="541866"/>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A=3x3</a:t>
            </a:r>
            <a:endParaRPr lang="en-US"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2843746" y="4160577"/>
            <a:ext cx="812800" cy="67733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Z</a:t>
            </a:r>
            <a:r>
              <a:rPr lang="en-US" dirty="0" smtClean="0">
                <a:latin typeface="Times New Roman" panose="02020603050405020304" pitchFamily="18" charset="0"/>
                <a:cs typeface="Times New Roman" panose="02020603050405020304" pitchFamily="18" charset="0"/>
              </a:rPr>
              <a:t>=4x4</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19290" y="3384467"/>
            <a:ext cx="2968977" cy="300082"/>
          </a:xfrm>
          <a:prstGeom prst="rect">
            <a:avLst/>
          </a:prstGeom>
          <a:noFill/>
        </p:spPr>
        <p:txBody>
          <a:bodyPr wrap="square" rtlCol="0">
            <a:spAutoFit/>
          </a:bodyPr>
          <a:lstStyle/>
          <a:p>
            <a:r>
              <a:rPr lang="en-US" sz="1350" dirty="0" smtClean="0">
                <a:latin typeface="Times New Roman" panose="02020603050405020304" pitchFamily="18" charset="0"/>
                <a:cs typeface="Times New Roman" panose="02020603050405020304" pitchFamily="18" charset="0"/>
              </a:rPr>
              <a:t>Stride Convolution (v = (n-f)/s + 1 )</a:t>
            </a:r>
            <a:endParaRPr lang="en-US" sz="1350"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33059253"/>
              </p:ext>
            </p:extLst>
          </p:nvPr>
        </p:nvGraphicFramePr>
        <p:xfrm>
          <a:off x="4199467" y="2156177"/>
          <a:ext cx="1478844" cy="1228292"/>
        </p:xfrm>
        <a:graphic>
          <a:graphicData uri="http://schemas.openxmlformats.org/drawingml/2006/table">
            <a:tbl>
              <a:tblPr>
                <a:tableStyleId>{073A0DAA-6AF3-43AB-8588-CEC1D06C72B9}</a:tableStyleId>
              </a:tblPr>
              <a:tblGrid>
                <a:gridCol w="369711"/>
                <a:gridCol w="369711"/>
                <a:gridCol w="369711"/>
                <a:gridCol w="369711"/>
              </a:tblGrid>
              <a:tr h="307073">
                <a:tc>
                  <a:txBody>
                    <a:bodyPr/>
                    <a:lstStyle/>
                    <a:p>
                      <a:r>
                        <a:rPr lang="en-US" dirty="0" smtClean="0"/>
                        <a:t>1</a:t>
                      </a:r>
                      <a:endParaRPr lang="en-US" dirty="0"/>
                    </a:p>
                  </a:txBody>
                  <a:tcPr>
                    <a:solidFill>
                      <a:schemeClr val="accent2"/>
                    </a:solidFill>
                  </a:tcPr>
                </a:tc>
                <a:tc>
                  <a:txBody>
                    <a:bodyPr/>
                    <a:lstStyle/>
                    <a:p>
                      <a:r>
                        <a:rPr lang="en-US" dirty="0" smtClean="0"/>
                        <a:t>7</a:t>
                      </a:r>
                      <a:endParaRPr lang="en-US" dirty="0"/>
                    </a:p>
                  </a:txBody>
                  <a:tcPr>
                    <a:solidFill>
                      <a:schemeClr val="accent2"/>
                    </a:solidFill>
                  </a:tcPr>
                </a:tc>
                <a:tc>
                  <a:txBody>
                    <a:bodyPr/>
                    <a:lstStyle/>
                    <a:p>
                      <a:r>
                        <a:rPr lang="en-US" dirty="0" smtClean="0"/>
                        <a:t>5</a:t>
                      </a:r>
                      <a:endParaRPr lang="en-US" dirty="0"/>
                    </a:p>
                  </a:txBody>
                  <a:tcPr>
                    <a:solidFill>
                      <a:srgbClr val="FF0000"/>
                    </a:solidFill>
                  </a:tcPr>
                </a:tc>
                <a:tc>
                  <a:txBody>
                    <a:bodyPr/>
                    <a:lstStyle/>
                    <a:p>
                      <a:r>
                        <a:rPr lang="en-US" dirty="0" smtClean="0"/>
                        <a:t>8</a:t>
                      </a:r>
                      <a:endParaRPr lang="en-US" dirty="0"/>
                    </a:p>
                  </a:txBody>
                  <a:tcPr>
                    <a:solidFill>
                      <a:srgbClr val="FF0000"/>
                    </a:solidFill>
                  </a:tcPr>
                </a:tc>
              </a:tr>
              <a:tr h="307073">
                <a:tc>
                  <a:txBody>
                    <a:bodyPr/>
                    <a:lstStyle/>
                    <a:p>
                      <a:r>
                        <a:rPr lang="en-US" dirty="0" smtClean="0"/>
                        <a:t>1</a:t>
                      </a:r>
                      <a:endParaRPr lang="en-US" dirty="0"/>
                    </a:p>
                  </a:txBody>
                  <a:tcPr>
                    <a:solidFill>
                      <a:schemeClr val="accent2"/>
                    </a:solidFill>
                  </a:tcPr>
                </a:tc>
                <a:tc>
                  <a:txBody>
                    <a:bodyPr/>
                    <a:lstStyle/>
                    <a:p>
                      <a:r>
                        <a:rPr lang="en-US" dirty="0" smtClean="0"/>
                        <a:t>5</a:t>
                      </a:r>
                      <a:endParaRPr lang="en-US" dirty="0"/>
                    </a:p>
                  </a:txBody>
                  <a:tcPr>
                    <a:solidFill>
                      <a:schemeClr val="accent2"/>
                    </a:solidFill>
                  </a:tcPr>
                </a:tc>
                <a:tc>
                  <a:txBody>
                    <a:bodyPr/>
                    <a:lstStyle/>
                    <a:p>
                      <a:r>
                        <a:rPr lang="en-US" dirty="0" smtClean="0"/>
                        <a:t>9</a:t>
                      </a:r>
                      <a:endParaRPr lang="en-US" dirty="0"/>
                    </a:p>
                  </a:txBody>
                  <a:tcPr>
                    <a:solidFill>
                      <a:srgbClr val="FF0000"/>
                    </a:solidFill>
                  </a:tcPr>
                </a:tc>
                <a:tc>
                  <a:txBody>
                    <a:bodyPr/>
                    <a:lstStyle/>
                    <a:p>
                      <a:r>
                        <a:rPr lang="en-US" dirty="0" smtClean="0"/>
                        <a:t>3</a:t>
                      </a:r>
                      <a:endParaRPr lang="en-US" dirty="0"/>
                    </a:p>
                  </a:txBody>
                  <a:tcPr>
                    <a:solidFill>
                      <a:srgbClr val="FF0000"/>
                    </a:solidFill>
                  </a:tcPr>
                </a:tc>
              </a:tr>
              <a:tr h="307073">
                <a:tc>
                  <a:txBody>
                    <a:bodyPr/>
                    <a:lstStyle/>
                    <a:p>
                      <a:r>
                        <a:rPr lang="en-US" dirty="0" smtClean="0"/>
                        <a:t>1</a:t>
                      </a:r>
                      <a:endParaRPr lang="en-US" dirty="0"/>
                    </a:p>
                  </a:txBody>
                  <a:tcPr>
                    <a:solidFill>
                      <a:srgbClr val="002060"/>
                    </a:solidFill>
                  </a:tcPr>
                </a:tc>
                <a:tc>
                  <a:txBody>
                    <a:bodyPr/>
                    <a:lstStyle/>
                    <a:p>
                      <a:r>
                        <a:rPr lang="en-US" dirty="0" smtClean="0"/>
                        <a:t>6</a:t>
                      </a:r>
                      <a:endParaRPr lang="en-US" dirty="0"/>
                    </a:p>
                  </a:txBody>
                  <a:tcPr>
                    <a:solidFill>
                      <a:srgbClr val="002060"/>
                    </a:solidFill>
                  </a:tcPr>
                </a:tc>
                <a:tc>
                  <a:txBody>
                    <a:bodyPr/>
                    <a:lstStyle/>
                    <a:p>
                      <a:r>
                        <a:rPr lang="en-US" dirty="0" smtClean="0"/>
                        <a:t>7</a:t>
                      </a:r>
                      <a:endParaRPr lang="en-US" dirty="0"/>
                    </a:p>
                  </a:txBody>
                  <a:tcPr>
                    <a:solidFill>
                      <a:srgbClr val="00B0F0"/>
                    </a:solidFill>
                  </a:tcPr>
                </a:tc>
                <a:tc>
                  <a:txBody>
                    <a:bodyPr/>
                    <a:lstStyle/>
                    <a:p>
                      <a:r>
                        <a:rPr lang="en-US" dirty="0" smtClean="0"/>
                        <a:t>8</a:t>
                      </a:r>
                      <a:endParaRPr lang="en-US" dirty="0"/>
                    </a:p>
                  </a:txBody>
                  <a:tcPr>
                    <a:solidFill>
                      <a:srgbClr val="00B0F0"/>
                    </a:solidFill>
                  </a:tcPr>
                </a:tc>
              </a:tr>
              <a:tr h="307073">
                <a:tc>
                  <a:txBody>
                    <a:bodyPr/>
                    <a:lstStyle/>
                    <a:p>
                      <a:r>
                        <a:rPr lang="en-US" dirty="0" smtClean="0"/>
                        <a:t>3</a:t>
                      </a:r>
                      <a:endParaRPr lang="en-US" dirty="0"/>
                    </a:p>
                  </a:txBody>
                  <a:tcPr>
                    <a:solidFill>
                      <a:srgbClr val="002060"/>
                    </a:solidFill>
                  </a:tcPr>
                </a:tc>
                <a:tc>
                  <a:txBody>
                    <a:bodyPr/>
                    <a:lstStyle/>
                    <a:p>
                      <a:r>
                        <a:rPr lang="en-US" dirty="0" smtClean="0"/>
                        <a:t>5</a:t>
                      </a:r>
                      <a:endParaRPr lang="en-US" dirty="0"/>
                    </a:p>
                  </a:txBody>
                  <a:tcPr>
                    <a:solidFill>
                      <a:srgbClr val="002060"/>
                    </a:solidFill>
                  </a:tcPr>
                </a:tc>
                <a:tc>
                  <a:txBody>
                    <a:bodyPr/>
                    <a:lstStyle/>
                    <a:p>
                      <a:r>
                        <a:rPr lang="en-US" dirty="0" smtClean="0"/>
                        <a:t>8</a:t>
                      </a:r>
                      <a:endParaRPr lang="en-US" dirty="0"/>
                    </a:p>
                  </a:txBody>
                  <a:tcPr>
                    <a:solidFill>
                      <a:srgbClr val="00B0F0"/>
                    </a:solidFill>
                  </a:tcPr>
                </a:tc>
                <a:tc>
                  <a:txBody>
                    <a:bodyPr/>
                    <a:lstStyle/>
                    <a:p>
                      <a:r>
                        <a:rPr lang="en-US" dirty="0" smtClean="0"/>
                        <a:t>3</a:t>
                      </a:r>
                      <a:endParaRPr lang="en-US" dirty="0"/>
                    </a:p>
                  </a:txBody>
                  <a:tcPr>
                    <a:solidFill>
                      <a:srgbClr val="00B0F0"/>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92208491"/>
              </p:ext>
            </p:extLst>
          </p:nvPr>
        </p:nvGraphicFramePr>
        <p:xfrm>
          <a:off x="6604000" y="2359316"/>
          <a:ext cx="925690" cy="822014"/>
        </p:xfrm>
        <a:graphic>
          <a:graphicData uri="http://schemas.openxmlformats.org/drawingml/2006/table">
            <a:tbl>
              <a:tblPr>
                <a:tableStyleId>{073A0DAA-6AF3-43AB-8588-CEC1D06C72B9}</a:tableStyleId>
              </a:tblPr>
              <a:tblGrid>
                <a:gridCol w="462845"/>
                <a:gridCol w="462845"/>
              </a:tblGrid>
              <a:tr h="411007">
                <a:tc>
                  <a:txBody>
                    <a:bodyPr/>
                    <a:lstStyle/>
                    <a:p>
                      <a:r>
                        <a:rPr lang="en-US" dirty="0" smtClean="0"/>
                        <a:t>7</a:t>
                      </a:r>
                      <a:endParaRPr lang="en-US" dirty="0"/>
                    </a:p>
                  </a:txBody>
                  <a:tcPr>
                    <a:solidFill>
                      <a:schemeClr val="accent1"/>
                    </a:solidFill>
                  </a:tcPr>
                </a:tc>
                <a:tc>
                  <a:txBody>
                    <a:bodyPr/>
                    <a:lstStyle/>
                    <a:p>
                      <a:r>
                        <a:rPr lang="en-US" dirty="0" smtClean="0"/>
                        <a:t>9</a:t>
                      </a:r>
                      <a:endParaRPr lang="en-US" dirty="0"/>
                    </a:p>
                  </a:txBody>
                  <a:tcPr>
                    <a:solidFill>
                      <a:srgbClr val="FF0000"/>
                    </a:solidFill>
                  </a:tcPr>
                </a:tc>
              </a:tr>
              <a:tr h="411007">
                <a:tc>
                  <a:txBody>
                    <a:bodyPr/>
                    <a:lstStyle/>
                    <a:p>
                      <a:r>
                        <a:rPr lang="en-US" dirty="0" smtClean="0"/>
                        <a:t>6</a:t>
                      </a:r>
                      <a:endParaRPr lang="en-US" dirty="0"/>
                    </a:p>
                  </a:txBody>
                  <a:tcPr>
                    <a:solidFill>
                      <a:srgbClr val="002060"/>
                    </a:solidFill>
                  </a:tcPr>
                </a:tc>
                <a:tc>
                  <a:txBody>
                    <a:bodyPr/>
                    <a:lstStyle/>
                    <a:p>
                      <a:r>
                        <a:rPr lang="en-US" dirty="0" smtClean="0"/>
                        <a:t>8</a:t>
                      </a:r>
                      <a:endParaRPr lang="en-US" dirty="0"/>
                    </a:p>
                  </a:txBody>
                  <a:tcPr>
                    <a:solidFill>
                      <a:srgbClr val="00B0F0"/>
                    </a:solidFill>
                  </a:tcPr>
                </a:tc>
              </a:tr>
            </a:tbl>
          </a:graphicData>
        </a:graphic>
      </p:graphicFrame>
      <p:sp>
        <p:nvSpPr>
          <p:cNvPr id="19" name="TextBox 18"/>
          <p:cNvSpPr txBox="1"/>
          <p:nvPr/>
        </p:nvSpPr>
        <p:spPr>
          <a:xfrm>
            <a:off x="4199467" y="1554118"/>
            <a:ext cx="3239911" cy="300082"/>
          </a:xfrm>
          <a:prstGeom prst="rect">
            <a:avLst/>
          </a:prstGeom>
          <a:noFill/>
        </p:spPr>
        <p:txBody>
          <a:bodyPr wrap="square" rtlCol="0">
            <a:spAutoFit/>
          </a:bodyPr>
          <a:lstStyle/>
          <a:p>
            <a:r>
              <a:rPr lang="en-US" sz="1350" dirty="0" smtClean="0">
                <a:latin typeface="Times New Roman" panose="02020603050405020304" pitchFamily="18" charset="0"/>
                <a:cs typeface="Times New Roman" panose="02020603050405020304" pitchFamily="18" charset="0"/>
              </a:rPr>
              <a:t>Max pooling of 2 strides (w=a/2)</a:t>
            </a:r>
            <a:endParaRPr lang="en-US" sz="1350" dirty="0">
              <a:latin typeface="Times New Roman" panose="02020603050405020304" pitchFamily="18" charset="0"/>
              <a:cs typeface="Times New Roman" panose="02020603050405020304" pitchFamily="18" charset="0"/>
            </a:endParaRPr>
          </a:p>
        </p:txBody>
      </p:sp>
      <p:sp>
        <p:nvSpPr>
          <p:cNvPr id="30" name="Right Arrow 29"/>
          <p:cNvSpPr/>
          <p:nvPr/>
        </p:nvSpPr>
        <p:spPr>
          <a:xfrm>
            <a:off x="5854671" y="2659632"/>
            <a:ext cx="603956" cy="30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7" idx="3"/>
            <a:endCxn id="8" idx="1"/>
          </p:cNvCxnSpPr>
          <p:nvPr/>
        </p:nvCxnSpPr>
        <p:spPr>
          <a:xfrm>
            <a:off x="2437182" y="2562577"/>
            <a:ext cx="35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3"/>
            <a:endCxn id="11" idx="1"/>
          </p:cNvCxnSpPr>
          <p:nvPr/>
        </p:nvCxnSpPr>
        <p:spPr>
          <a:xfrm>
            <a:off x="2441000" y="4499244"/>
            <a:ext cx="402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370827" y="2384202"/>
            <a:ext cx="402746" cy="584775"/>
          </a:xfrm>
          <a:prstGeom prst="rect">
            <a:avLst/>
          </a:prstGeom>
          <a:noFill/>
        </p:spPr>
        <p:txBody>
          <a:bodyPr wrap="square" rtlCol="0">
            <a:spAutoFit/>
          </a:bodyPr>
          <a:lstStyle/>
          <a:p>
            <a:r>
              <a:rPr lang="en-US" sz="3200" dirty="0" smtClean="0"/>
              <a:t>*</a:t>
            </a:r>
            <a:endParaRPr lang="en-US" sz="3200" dirty="0"/>
          </a:p>
        </p:txBody>
      </p:sp>
      <p:sp>
        <p:nvSpPr>
          <p:cNvPr id="38" name="Rectangle 37"/>
          <p:cNvSpPr/>
          <p:nvPr/>
        </p:nvSpPr>
        <p:spPr>
          <a:xfrm>
            <a:off x="1376147" y="4253135"/>
            <a:ext cx="344966" cy="584775"/>
          </a:xfrm>
          <a:prstGeom prst="rect">
            <a:avLst/>
          </a:prstGeom>
        </p:spPr>
        <p:txBody>
          <a:bodyPr wrap="none">
            <a:spAutoFit/>
          </a:bodyPr>
          <a:lstStyle/>
          <a:p>
            <a:r>
              <a:rPr lang="en-US" sz="3200" dirty="0"/>
              <a:t>*</a:t>
            </a:r>
            <a:endParaRPr lang="en-US" dirty="0"/>
          </a:p>
        </p:txBody>
      </p:sp>
      <mc:AlternateContent xmlns:mc="http://schemas.openxmlformats.org/markup-compatibility/2006">
        <mc:Choice xmlns:a14="http://schemas.microsoft.com/office/drawing/2010/main" Requires="a14">
          <p:sp>
            <p:nvSpPr>
              <p:cNvPr id="42" name="Rectangle 41"/>
              <p:cNvSpPr/>
              <p:nvPr/>
            </p:nvSpPr>
            <p:spPr>
              <a:xfrm>
                <a:off x="3998087" y="3966000"/>
                <a:ext cx="1881604" cy="3225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a:latin typeface="Cambria Math" panose="02040503050406030204" pitchFamily="18" charset="0"/>
                            </a:rPr>
                          </m:ctrlPr>
                        </m:sSupPr>
                        <m:e>
                          <m:r>
                            <a:rPr lang="en-US" i="1">
                              <a:latin typeface="Cambria Math" panose="02040503050406030204" pitchFamily="18" charset="0"/>
                            </a:rPr>
                            <m:t>𝑍</m:t>
                          </m:r>
                        </m:e>
                        <m:sup>
                          <m:d>
                            <m:dPr>
                              <m:begChr m:val="["/>
                              <m:endChr m:val="]"/>
                              <m:ctrlPr>
                                <a:rPr lang="en-US" i="1">
                                  <a:latin typeface="Cambria Math" panose="02040503050406030204" pitchFamily="18" charset="0"/>
                                </a:rPr>
                              </m:ctrlPr>
                            </m:dPr>
                            <m:e>
                              <m:r>
                                <a:rPr lang="en-US">
                                  <a:latin typeface="Cambria Math" panose="02040503050406030204" pitchFamily="18" charset="0"/>
                                </a:rPr>
                                <m:t>1</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a:latin typeface="Cambria Math" panose="02040503050406030204" pitchFamily="18" charset="0"/>
                                </a:rPr>
                                <m:t>1</m:t>
                              </m:r>
                            </m:e>
                          </m:d>
                        </m:sup>
                      </m:sSup>
                      <m:sSup>
                        <m:sSupPr>
                          <m:ctrlPr>
                            <a:rPr lang="en-US" i="1">
                              <a:latin typeface="Cambria Math" panose="02040503050406030204" pitchFamily="18" charset="0"/>
                            </a:rPr>
                          </m:ctrlPr>
                        </m:sSupPr>
                        <m:e>
                          <m:r>
                            <a:rPr lang="en-US" i="1">
                              <a:latin typeface="Cambria Math" panose="02040503050406030204" pitchFamily="18" charset="0"/>
                            </a:rPr>
                            <m:t>𝑎</m:t>
                          </m:r>
                        </m:e>
                        <m:sup>
                          <m:d>
                            <m:dPr>
                              <m:begChr m:val="["/>
                              <m:endChr m:val="]"/>
                              <m:ctrlPr>
                                <a:rPr lang="en-US" i="1">
                                  <a:latin typeface="Cambria Math" panose="02040503050406030204" pitchFamily="18" charset="0"/>
                                </a:rPr>
                              </m:ctrlPr>
                            </m:dPr>
                            <m:e>
                              <m:r>
                                <a:rPr lang="en-US">
                                  <a:latin typeface="Cambria Math" panose="02040503050406030204" pitchFamily="18" charset="0"/>
                                </a:rPr>
                                <m:t>0</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a:latin typeface="Cambria Math" panose="02040503050406030204" pitchFamily="18" charset="0"/>
                                </a:rPr>
                                <m:t>1</m:t>
                              </m:r>
                            </m:e>
                          </m:d>
                        </m:sup>
                      </m:sSup>
                    </m:oMath>
                  </m:oMathPara>
                </a14:m>
                <a:endParaRPr lang="en-US" dirty="0"/>
              </a:p>
            </p:txBody>
          </p:sp>
        </mc:Choice>
        <mc:Fallback>
          <p:sp>
            <p:nvSpPr>
              <p:cNvPr id="42" name="Rectangle 41"/>
              <p:cNvSpPr>
                <a:spLocks noRot="1" noChangeAspect="1" noMove="1" noResize="1" noEditPoints="1" noAdjustHandles="1" noChangeArrowheads="1" noChangeShapeType="1" noTextEdit="1"/>
              </p:cNvSpPr>
              <p:nvPr/>
            </p:nvSpPr>
            <p:spPr>
              <a:xfrm>
                <a:off x="3998087" y="3966000"/>
                <a:ext cx="1881604" cy="322589"/>
              </a:xfrm>
              <a:prstGeom prst="rect">
                <a:avLst/>
              </a:prstGeom>
              <a:blipFill rotWithShape="0">
                <a:blip r:embed="rId2"/>
                <a:stretch>
                  <a:fillRect/>
                </a:stretch>
              </a:blipFill>
            </p:spPr>
            <p:txBody>
              <a:bodyPr/>
              <a:lstStyle/>
              <a:p>
                <a:r>
                  <a:rPr lang="en-US">
                    <a:noFill/>
                  </a:rPr>
                  <a:t> </a:t>
                </a:r>
              </a:p>
            </p:txBody>
          </p:sp>
        </mc:Fallback>
      </mc:AlternateContent>
      <p:sp>
        <p:nvSpPr>
          <p:cNvPr id="43" name="TextBox 42"/>
          <p:cNvSpPr txBox="1"/>
          <p:nvPr/>
        </p:nvSpPr>
        <p:spPr>
          <a:xfrm>
            <a:off x="3994485" y="3561347"/>
            <a:ext cx="3238214" cy="307777"/>
          </a:xfrm>
          <a:prstGeom prst="rect">
            <a:avLst/>
          </a:prstGeom>
          <a:noFill/>
        </p:spPr>
        <p:txBody>
          <a:bodyPr wrap="square" rtlCol="0">
            <a:spAutoFit/>
          </a:bodyPr>
          <a:lstStyle/>
          <a:p>
            <a:r>
              <a:rPr lang="en-US" sz="1350" dirty="0" smtClean="0">
                <a:latin typeface="Times New Roman" panose="02020603050405020304" pitchFamily="18" charset="0"/>
                <a:cs typeface="Times New Roman" panose="02020603050405020304" pitchFamily="18" charset="0"/>
              </a:rPr>
              <a:t>1 layer of a convolution neural network</a:t>
            </a: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709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250309" cy="517694"/>
          </a:xfrm>
        </p:spPr>
        <p:txBody>
          <a:bodyPr/>
          <a:lstStyle/>
          <a:p>
            <a:r>
              <a:rPr lang="en-US" dirty="0" smtClean="0"/>
              <a:t>Edge detection using Convolution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97701357"/>
              </p:ext>
            </p:extLst>
          </p:nvPr>
        </p:nvGraphicFramePr>
        <p:xfrm>
          <a:off x="507998" y="1115483"/>
          <a:ext cx="1806222" cy="1955094"/>
        </p:xfrm>
        <a:graphic>
          <a:graphicData uri="http://schemas.openxmlformats.org/drawingml/2006/table">
            <a:tbl>
              <a:tblPr>
                <a:tableStyleId>{073A0DAA-6AF3-43AB-8588-CEC1D06C72B9}</a:tableStyleId>
              </a:tblPr>
              <a:tblGrid>
                <a:gridCol w="301037"/>
                <a:gridCol w="301037"/>
                <a:gridCol w="301037"/>
                <a:gridCol w="301037"/>
                <a:gridCol w="301037"/>
                <a:gridCol w="301037"/>
              </a:tblGrid>
              <a:tr h="325849">
                <a:tc>
                  <a:txBody>
                    <a:bodyPr/>
                    <a:lstStyle/>
                    <a:p>
                      <a:r>
                        <a:rPr lang="en-US" sz="1400" dirty="0" smtClean="0"/>
                        <a:t>5</a:t>
                      </a:r>
                      <a:endParaRPr lang="en-US" sz="1400"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25849">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25849">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25849">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25849">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25849">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1225806"/>
              </p:ext>
            </p:extLst>
          </p:nvPr>
        </p:nvGraphicFramePr>
        <p:xfrm>
          <a:off x="2878667" y="1635830"/>
          <a:ext cx="1265901" cy="914400"/>
        </p:xfrm>
        <a:graphic>
          <a:graphicData uri="http://schemas.openxmlformats.org/drawingml/2006/table">
            <a:tbl>
              <a:tblPr>
                <a:tableStyleId>{073A0DAA-6AF3-43AB-8588-CEC1D06C72B9}</a:tableStyleId>
              </a:tblPr>
              <a:tblGrid>
                <a:gridCol w="421967"/>
                <a:gridCol w="421967"/>
                <a:gridCol w="421967"/>
              </a:tblGrid>
              <a:tr h="21543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1543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1543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25895099"/>
              </p:ext>
            </p:extLst>
          </p:nvPr>
        </p:nvGraphicFramePr>
        <p:xfrm>
          <a:off x="4978399" y="1379008"/>
          <a:ext cx="1264356" cy="1492280"/>
        </p:xfrm>
        <a:graphic>
          <a:graphicData uri="http://schemas.openxmlformats.org/drawingml/2006/table">
            <a:tbl>
              <a:tblPr>
                <a:tableStyleId>{073A0DAA-6AF3-43AB-8588-CEC1D06C72B9}</a:tableStyleId>
              </a:tblPr>
              <a:tblGrid>
                <a:gridCol w="316089"/>
                <a:gridCol w="316089"/>
                <a:gridCol w="316089"/>
                <a:gridCol w="316089"/>
              </a:tblGrid>
              <a:tr h="373070">
                <a:tc>
                  <a:txBody>
                    <a:bodyPr/>
                    <a:lstStyle/>
                    <a:p>
                      <a:r>
                        <a:rPr lang="en-US" sz="900" dirty="0" smtClean="0"/>
                        <a:t>0</a:t>
                      </a:r>
                      <a:endParaRPr lang="en-US" sz="900" dirty="0"/>
                    </a:p>
                  </a:txBody>
                  <a:tcPr/>
                </a:tc>
                <a:tc>
                  <a:txBody>
                    <a:bodyPr/>
                    <a:lstStyle/>
                    <a:p>
                      <a:r>
                        <a:rPr lang="en-US" sz="900" dirty="0" smtClean="0"/>
                        <a:t>15</a:t>
                      </a:r>
                      <a:endParaRPr lang="en-US" sz="900" dirty="0"/>
                    </a:p>
                  </a:txBody>
                  <a:tcPr/>
                </a:tc>
                <a:tc>
                  <a:txBody>
                    <a:bodyPr/>
                    <a:lstStyle/>
                    <a:p>
                      <a:r>
                        <a:rPr lang="en-US" sz="900" dirty="0" smtClean="0"/>
                        <a:t>15</a:t>
                      </a:r>
                      <a:endParaRPr lang="en-US" sz="900" dirty="0"/>
                    </a:p>
                  </a:txBody>
                  <a:tcPr/>
                </a:tc>
                <a:tc>
                  <a:txBody>
                    <a:bodyPr/>
                    <a:lstStyle/>
                    <a:p>
                      <a:r>
                        <a:rPr lang="en-US" sz="900" dirty="0" smtClean="0"/>
                        <a:t>0</a:t>
                      </a:r>
                      <a:endParaRPr lang="en-US" sz="900" dirty="0"/>
                    </a:p>
                  </a:txBody>
                  <a:tcPr/>
                </a:tc>
              </a:tr>
              <a:tr h="373070">
                <a:tc>
                  <a:txBody>
                    <a:bodyPr/>
                    <a:lstStyle/>
                    <a:p>
                      <a:r>
                        <a:rPr lang="en-US" sz="900" dirty="0" smtClean="0"/>
                        <a:t>0</a:t>
                      </a:r>
                      <a:endParaRPr lang="en-US" sz="900" dirty="0"/>
                    </a:p>
                  </a:txBody>
                  <a:tcPr/>
                </a:tc>
                <a:tc>
                  <a:txBody>
                    <a:bodyPr/>
                    <a:lstStyle/>
                    <a:p>
                      <a:r>
                        <a:rPr lang="en-US" sz="900" dirty="0" smtClean="0"/>
                        <a:t>15</a:t>
                      </a:r>
                      <a:endParaRPr lang="en-US" sz="900" dirty="0"/>
                    </a:p>
                  </a:txBody>
                  <a:tcPr/>
                </a:tc>
                <a:tc>
                  <a:txBody>
                    <a:bodyPr/>
                    <a:lstStyle/>
                    <a:p>
                      <a:r>
                        <a:rPr lang="en-US" sz="900" dirty="0" smtClean="0"/>
                        <a:t>15</a:t>
                      </a:r>
                      <a:endParaRPr lang="en-US" sz="900" dirty="0"/>
                    </a:p>
                  </a:txBody>
                  <a:tcPr/>
                </a:tc>
                <a:tc>
                  <a:txBody>
                    <a:bodyPr/>
                    <a:lstStyle/>
                    <a:p>
                      <a:r>
                        <a:rPr lang="en-US" sz="900" dirty="0" smtClean="0"/>
                        <a:t>0</a:t>
                      </a:r>
                      <a:endParaRPr lang="en-US" sz="900" dirty="0"/>
                    </a:p>
                  </a:txBody>
                  <a:tcPr/>
                </a:tc>
              </a:tr>
              <a:tr h="373070">
                <a:tc>
                  <a:txBody>
                    <a:bodyPr/>
                    <a:lstStyle/>
                    <a:p>
                      <a:r>
                        <a:rPr lang="en-US" sz="900" dirty="0" smtClean="0"/>
                        <a:t>0</a:t>
                      </a:r>
                      <a:endParaRPr lang="en-US" sz="900" dirty="0"/>
                    </a:p>
                  </a:txBody>
                  <a:tcPr/>
                </a:tc>
                <a:tc>
                  <a:txBody>
                    <a:bodyPr/>
                    <a:lstStyle/>
                    <a:p>
                      <a:r>
                        <a:rPr lang="en-US" sz="900" dirty="0" smtClean="0"/>
                        <a:t>15</a:t>
                      </a:r>
                      <a:endParaRPr lang="en-US" sz="900" dirty="0"/>
                    </a:p>
                  </a:txBody>
                  <a:tcPr/>
                </a:tc>
                <a:tc>
                  <a:txBody>
                    <a:bodyPr/>
                    <a:lstStyle/>
                    <a:p>
                      <a:r>
                        <a:rPr lang="en-US" sz="900" dirty="0" smtClean="0"/>
                        <a:t>15</a:t>
                      </a:r>
                      <a:endParaRPr lang="en-US" sz="900" dirty="0"/>
                    </a:p>
                  </a:txBody>
                  <a:tcPr/>
                </a:tc>
                <a:tc>
                  <a:txBody>
                    <a:bodyPr/>
                    <a:lstStyle/>
                    <a:p>
                      <a:r>
                        <a:rPr lang="en-US" sz="900" dirty="0" smtClean="0"/>
                        <a:t>0</a:t>
                      </a:r>
                      <a:endParaRPr lang="en-US" sz="900" dirty="0"/>
                    </a:p>
                  </a:txBody>
                  <a:tcPr/>
                </a:tc>
              </a:tr>
              <a:tr h="373070">
                <a:tc>
                  <a:txBody>
                    <a:bodyPr/>
                    <a:lstStyle/>
                    <a:p>
                      <a:r>
                        <a:rPr lang="en-US" sz="900" dirty="0" smtClean="0"/>
                        <a:t>0</a:t>
                      </a:r>
                      <a:endParaRPr lang="en-US" sz="900" dirty="0"/>
                    </a:p>
                  </a:txBody>
                  <a:tcPr/>
                </a:tc>
                <a:tc>
                  <a:txBody>
                    <a:bodyPr/>
                    <a:lstStyle/>
                    <a:p>
                      <a:r>
                        <a:rPr lang="en-US" sz="900" dirty="0" smtClean="0"/>
                        <a:t>15</a:t>
                      </a:r>
                      <a:endParaRPr lang="en-US" sz="900" dirty="0"/>
                    </a:p>
                  </a:txBody>
                  <a:tcPr/>
                </a:tc>
                <a:tc>
                  <a:txBody>
                    <a:bodyPr/>
                    <a:lstStyle/>
                    <a:p>
                      <a:r>
                        <a:rPr lang="en-US" sz="900" dirty="0" smtClean="0"/>
                        <a:t>15</a:t>
                      </a:r>
                      <a:endParaRPr lang="en-US" sz="900" dirty="0"/>
                    </a:p>
                  </a:txBody>
                  <a:tcPr/>
                </a:tc>
                <a:tc>
                  <a:txBody>
                    <a:bodyPr/>
                    <a:lstStyle/>
                    <a:p>
                      <a:r>
                        <a:rPr lang="en-US" sz="900" dirty="0" smtClean="0"/>
                        <a:t>0</a:t>
                      </a:r>
                      <a:endParaRPr lang="en-US" sz="900" dirty="0"/>
                    </a:p>
                  </a:txBody>
                  <a:tcPr/>
                </a:tc>
              </a:tr>
            </a:tbl>
          </a:graphicData>
        </a:graphic>
      </p:graphicFrame>
      <p:sp>
        <p:nvSpPr>
          <p:cNvPr id="7" name="TextBox 6"/>
          <p:cNvSpPr txBox="1"/>
          <p:nvPr/>
        </p:nvSpPr>
        <p:spPr>
          <a:xfrm>
            <a:off x="2433981" y="3856627"/>
            <a:ext cx="444686" cy="523220"/>
          </a:xfrm>
          <a:prstGeom prst="rect">
            <a:avLst/>
          </a:prstGeom>
          <a:noFill/>
        </p:spPr>
        <p:txBody>
          <a:bodyPr wrap="square" rtlCol="0">
            <a:spAutoFit/>
          </a:bodyPr>
          <a:lstStyle/>
          <a:p>
            <a:r>
              <a:rPr lang="en-US" sz="2800" dirty="0"/>
              <a:t>*</a:t>
            </a:r>
          </a:p>
        </p:txBody>
      </p:sp>
      <p:graphicFrame>
        <p:nvGraphicFramePr>
          <p:cNvPr id="12" name="Table 11"/>
          <p:cNvGraphicFramePr>
            <a:graphicFrameLocks noGrp="1"/>
          </p:cNvGraphicFramePr>
          <p:nvPr>
            <p:extLst>
              <p:ext uri="{D42A27DB-BD31-4B8C-83A1-F6EECF244321}">
                <p14:modId xmlns:p14="http://schemas.microsoft.com/office/powerpoint/2010/main" val="1465773842"/>
              </p:ext>
            </p:extLst>
          </p:nvPr>
        </p:nvGraphicFramePr>
        <p:xfrm>
          <a:off x="507998" y="3148836"/>
          <a:ext cx="1806222" cy="1828800"/>
        </p:xfrm>
        <a:graphic>
          <a:graphicData uri="http://schemas.openxmlformats.org/drawingml/2006/table">
            <a:tbl>
              <a:tblPr>
                <a:tableStyleId>{073A0DAA-6AF3-43AB-8588-CEC1D06C72B9}</a:tableStyleId>
              </a:tblPr>
              <a:tblGrid>
                <a:gridCol w="301037"/>
                <a:gridCol w="301037"/>
                <a:gridCol w="301037"/>
                <a:gridCol w="301037"/>
                <a:gridCol w="301037"/>
                <a:gridCol w="301037"/>
              </a:tblGrid>
              <a:tr h="30250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025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025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025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025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r h="3025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c>
                  <a:txBody>
                    <a:bodyPr/>
                    <a:lstStyle/>
                    <a:p>
                      <a:endParaRPr lang="en-US" dirty="0"/>
                    </a:p>
                  </a:txBody>
                  <a:tcPr>
                    <a:solidFill>
                      <a:schemeClr val="bg1">
                        <a:lumMod val="5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71537630"/>
              </p:ext>
            </p:extLst>
          </p:nvPr>
        </p:nvGraphicFramePr>
        <p:xfrm>
          <a:off x="2871140" y="3606036"/>
          <a:ext cx="1265901" cy="914400"/>
        </p:xfrm>
        <a:graphic>
          <a:graphicData uri="http://schemas.openxmlformats.org/drawingml/2006/table">
            <a:tbl>
              <a:tblPr>
                <a:tableStyleId>{073A0DAA-6AF3-43AB-8588-CEC1D06C72B9}</a:tableStyleId>
              </a:tblPr>
              <a:tblGrid>
                <a:gridCol w="421967"/>
                <a:gridCol w="421967"/>
                <a:gridCol w="421967"/>
              </a:tblGrid>
              <a:tr h="215430">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2">
                        <a:lumMod val="50000"/>
                      </a:schemeClr>
                    </a:solidFill>
                  </a:tcPr>
                </a:tc>
              </a:tr>
              <a:tr h="215430">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2">
                        <a:lumMod val="50000"/>
                      </a:schemeClr>
                    </a:solidFill>
                  </a:tcPr>
                </a:tc>
              </a:tr>
              <a:tr h="215430">
                <a:tc>
                  <a:txBody>
                    <a:bodyPr/>
                    <a:lstStyle/>
                    <a:p>
                      <a:endParaRPr lang="en-US" dirty="0"/>
                    </a:p>
                  </a:txBody>
                  <a:tcPr/>
                </a:tc>
                <a:tc>
                  <a:txBody>
                    <a:bodyPr/>
                    <a:lstStyle/>
                    <a:p>
                      <a:endParaRPr lang="en-US" dirty="0"/>
                    </a:p>
                  </a:txBody>
                  <a:tcPr>
                    <a:solidFill>
                      <a:schemeClr val="bg1">
                        <a:lumMod val="50000"/>
                      </a:schemeClr>
                    </a:solidFill>
                  </a:tcPr>
                </a:tc>
                <a:tc>
                  <a:txBody>
                    <a:bodyPr/>
                    <a:lstStyle/>
                    <a:p>
                      <a:endParaRPr lang="en-US" dirty="0"/>
                    </a:p>
                  </a:txBody>
                  <a:tcPr>
                    <a:solidFill>
                      <a:schemeClr val="bg2">
                        <a:lumMod val="50000"/>
                      </a:schemeClr>
                    </a:solidFill>
                  </a:tcPr>
                </a:tc>
              </a:tr>
            </a:tbl>
          </a:graphicData>
        </a:graphic>
      </p:graphicFrame>
      <p:sp>
        <p:nvSpPr>
          <p:cNvPr id="15" name="TextBox 14"/>
          <p:cNvSpPr txBox="1"/>
          <p:nvPr/>
        </p:nvSpPr>
        <p:spPr>
          <a:xfrm>
            <a:off x="2426454" y="1980386"/>
            <a:ext cx="444686" cy="523220"/>
          </a:xfrm>
          <a:prstGeom prst="rect">
            <a:avLst/>
          </a:prstGeom>
          <a:noFill/>
        </p:spPr>
        <p:txBody>
          <a:bodyPr wrap="square" rtlCol="0">
            <a:spAutoFit/>
          </a:bodyPr>
          <a:lstStyle/>
          <a:p>
            <a:r>
              <a:rPr lang="en-US" sz="2800" dirty="0"/>
              <a:t>*</a:t>
            </a:r>
          </a:p>
        </p:txBody>
      </p:sp>
      <p:graphicFrame>
        <p:nvGraphicFramePr>
          <p:cNvPr id="18" name="Table 17"/>
          <p:cNvGraphicFramePr>
            <a:graphicFrameLocks noGrp="1"/>
          </p:cNvGraphicFramePr>
          <p:nvPr>
            <p:extLst>
              <p:ext uri="{D42A27DB-BD31-4B8C-83A1-F6EECF244321}">
                <p14:modId xmlns:p14="http://schemas.microsoft.com/office/powerpoint/2010/main" val="727704738"/>
              </p:ext>
            </p:extLst>
          </p:nvPr>
        </p:nvGraphicFramePr>
        <p:xfrm>
          <a:off x="4978399" y="3317096"/>
          <a:ext cx="1264356" cy="1492280"/>
        </p:xfrm>
        <a:graphic>
          <a:graphicData uri="http://schemas.openxmlformats.org/drawingml/2006/table">
            <a:tbl>
              <a:tblPr>
                <a:tableStyleId>{073A0DAA-6AF3-43AB-8588-CEC1D06C72B9}</a:tableStyleId>
              </a:tblPr>
              <a:tblGrid>
                <a:gridCol w="316089"/>
                <a:gridCol w="316089"/>
                <a:gridCol w="316089"/>
                <a:gridCol w="316089"/>
              </a:tblGrid>
              <a:tr h="373070">
                <a:tc>
                  <a:txBody>
                    <a:bodyPr/>
                    <a:lstStyle/>
                    <a:p>
                      <a:endParaRPr lang="en-US" sz="900" dirty="0"/>
                    </a:p>
                  </a:txBody>
                  <a:tcPr>
                    <a:solidFill>
                      <a:schemeClr val="bg1">
                        <a:lumMod val="50000"/>
                      </a:schemeClr>
                    </a:solidFill>
                  </a:tcPr>
                </a:tc>
                <a:tc>
                  <a:txBody>
                    <a:bodyPr/>
                    <a:lstStyle/>
                    <a:p>
                      <a:endParaRPr lang="en-US" sz="900" dirty="0"/>
                    </a:p>
                  </a:txBody>
                  <a:tcPr/>
                </a:tc>
                <a:tc>
                  <a:txBody>
                    <a:bodyPr/>
                    <a:lstStyle/>
                    <a:p>
                      <a:endParaRPr lang="en-US" sz="900" dirty="0"/>
                    </a:p>
                  </a:txBody>
                  <a:tcPr/>
                </a:tc>
                <a:tc>
                  <a:txBody>
                    <a:bodyPr/>
                    <a:lstStyle/>
                    <a:p>
                      <a:endParaRPr lang="en-US" sz="900" dirty="0"/>
                    </a:p>
                  </a:txBody>
                  <a:tcPr>
                    <a:solidFill>
                      <a:schemeClr val="bg1">
                        <a:lumMod val="50000"/>
                      </a:schemeClr>
                    </a:solidFill>
                  </a:tcPr>
                </a:tc>
              </a:tr>
              <a:tr h="373070">
                <a:tc>
                  <a:txBody>
                    <a:bodyPr/>
                    <a:lstStyle/>
                    <a:p>
                      <a:endParaRPr lang="en-US" sz="900" dirty="0"/>
                    </a:p>
                  </a:txBody>
                  <a:tcPr>
                    <a:solidFill>
                      <a:schemeClr val="bg1">
                        <a:lumMod val="50000"/>
                      </a:schemeClr>
                    </a:solidFill>
                  </a:tcPr>
                </a:tc>
                <a:tc>
                  <a:txBody>
                    <a:bodyPr/>
                    <a:lstStyle/>
                    <a:p>
                      <a:endParaRPr lang="en-US" sz="900" dirty="0"/>
                    </a:p>
                  </a:txBody>
                  <a:tcPr/>
                </a:tc>
                <a:tc>
                  <a:txBody>
                    <a:bodyPr/>
                    <a:lstStyle/>
                    <a:p>
                      <a:endParaRPr lang="en-US" sz="900" dirty="0"/>
                    </a:p>
                  </a:txBody>
                  <a:tcPr/>
                </a:tc>
                <a:tc>
                  <a:txBody>
                    <a:bodyPr/>
                    <a:lstStyle/>
                    <a:p>
                      <a:endParaRPr lang="en-US" sz="900" dirty="0"/>
                    </a:p>
                  </a:txBody>
                  <a:tcPr>
                    <a:solidFill>
                      <a:schemeClr val="bg1">
                        <a:lumMod val="50000"/>
                      </a:schemeClr>
                    </a:solidFill>
                  </a:tcPr>
                </a:tc>
              </a:tr>
              <a:tr h="373070">
                <a:tc>
                  <a:txBody>
                    <a:bodyPr/>
                    <a:lstStyle/>
                    <a:p>
                      <a:endParaRPr lang="en-US" sz="900" dirty="0"/>
                    </a:p>
                  </a:txBody>
                  <a:tcPr>
                    <a:solidFill>
                      <a:schemeClr val="bg1">
                        <a:lumMod val="50000"/>
                      </a:schemeClr>
                    </a:solidFill>
                  </a:tcPr>
                </a:tc>
                <a:tc>
                  <a:txBody>
                    <a:bodyPr/>
                    <a:lstStyle/>
                    <a:p>
                      <a:endParaRPr lang="en-US" sz="900" dirty="0"/>
                    </a:p>
                  </a:txBody>
                  <a:tcPr/>
                </a:tc>
                <a:tc>
                  <a:txBody>
                    <a:bodyPr/>
                    <a:lstStyle/>
                    <a:p>
                      <a:endParaRPr lang="en-US" sz="900" dirty="0"/>
                    </a:p>
                  </a:txBody>
                  <a:tcPr/>
                </a:tc>
                <a:tc>
                  <a:txBody>
                    <a:bodyPr/>
                    <a:lstStyle/>
                    <a:p>
                      <a:endParaRPr lang="en-US" sz="900" dirty="0"/>
                    </a:p>
                  </a:txBody>
                  <a:tcPr>
                    <a:solidFill>
                      <a:schemeClr val="bg1">
                        <a:lumMod val="50000"/>
                      </a:schemeClr>
                    </a:solidFill>
                  </a:tcPr>
                </a:tc>
              </a:tr>
              <a:tr h="373070">
                <a:tc>
                  <a:txBody>
                    <a:bodyPr/>
                    <a:lstStyle/>
                    <a:p>
                      <a:endParaRPr lang="en-US" sz="900" dirty="0"/>
                    </a:p>
                  </a:txBody>
                  <a:tcPr>
                    <a:solidFill>
                      <a:schemeClr val="bg1">
                        <a:lumMod val="50000"/>
                      </a:schemeClr>
                    </a:solidFill>
                  </a:tcPr>
                </a:tc>
                <a:tc>
                  <a:txBody>
                    <a:bodyPr/>
                    <a:lstStyle/>
                    <a:p>
                      <a:endParaRPr lang="en-US" sz="900" dirty="0"/>
                    </a:p>
                  </a:txBody>
                  <a:tcPr/>
                </a:tc>
                <a:tc>
                  <a:txBody>
                    <a:bodyPr/>
                    <a:lstStyle/>
                    <a:p>
                      <a:endParaRPr lang="en-US" sz="900" dirty="0"/>
                    </a:p>
                  </a:txBody>
                  <a:tcPr/>
                </a:tc>
                <a:tc>
                  <a:txBody>
                    <a:bodyPr/>
                    <a:lstStyle/>
                    <a:p>
                      <a:endParaRPr lang="en-US" sz="900" dirty="0"/>
                    </a:p>
                  </a:txBody>
                  <a:tcPr>
                    <a:solidFill>
                      <a:schemeClr val="bg1">
                        <a:lumMod val="50000"/>
                      </a:schemeClr>
                    </a:solidFill>
                  </a:tcPr>
                </a:tc>
              </a:tr>
            </a:tbl>
          </a:graphicData>
        </a:graphic>
      </p:graphicFrame>
      <p:sp>
        <p:nvSpPr>
          <p:cNvPr id="19" name="Right Arrow 18"/>
          <p:cNvSpPr/>
          <p:nvPr/>
        </p:nvSpPr>
        <p:spPr>
          <a:xfrm>
            <a:off x="4193865" y="1980386"/>
            <a:ext cx="584391" cy="24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ight Arrow 19"/>
          <p:cNvSpPr/>
          <p:nvPr/>
        </p:nvSpPr>
        <p:spPr>
          <a:xfrm>
            <a:off x="4197302" y="3939648"/>
            <a:ext cx="584391" cy="24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295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499" y="368609"/>
            <a:ext cx="6447501" cy="990600"/>
          </a:xfrm>
        </p:spPr>
        <p:txBody>
          <a:bodyPr/>
          <a:lstStyle/>
          <a:p>
            <a:r>
              <a:rPr lang="en-US" dirty="0" smtClean="0"/>
              <a:t>The inception neural network</a:t>
            </a:r>
            <a:endParaRPr lang="en-US" dirty="0"/>
          </a:p>
        </p:txBody>
      </p:sp>
      <p:sp>
        <p:nvSpPr>
          <p:cNvPr id="6" name="TextBox 5"/>
          <p:cNvSpPr txBox="1"/>
          <p:nvPr/>
        </p:nvSpPr>
        <p:spPr>
          <a:xfrm>
            <a:off x="592078" y="3788229"/>
            <a:ext cx="2893642" cy="738664"/>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Contains 8 layers</a:t>
            </a:r>
          </a:p>
          <a:p>
            <a:pPr marL="285750" indent="-28575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1,984 nodes</a:t>
            </a:r>
          </a:p>
          <a:p>
            <a:pPr marL="285750" indent="-285750">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About 6 million parameters</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29324" b="47084"/>
          <a:stretch/>
        </p:blipFill>
        <p:spPr>
          <a:xfrm>
            <a:off x="254381" y="1125166"/>
            <a:ext cx="6462677" cy="2113048"/>
          </a:xfrm>
          <a:prstGeom prst="rect">
            <a:avLst/>
          </a:prstGeom>
        </p:spPr>
      </p:pic>
    </p:spTree>
    <p:extLst>
      <p:ext uri="{BB962C8B-B14F-4D97-AF65-F5344CB8AC3E}">
        <p14:creationId xmlns:p14="http://schemas.microsoft.com/office/powerpoint/2010/main" val="3998175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optimizer </a:t>
            </a:r>
            <a:endParaRPr lang="en-US" dirty="0"/>
          </a:p>
        </p:txBody>
      </p:sp>
      <p:pic>
        <p:nvPicPr>
          <p:cNvPr id="3" name="Picture 2"/>
          <p:cNvPicPr>
            <a:picLocks noChangeAspect="1"/>
          </p:cNvPicPr>
          <p:nvPr/>
        </p:nvPicPr>
        <p:blipFill>
          <a:blip r:embed="rId3"/>
          <a:stretch>
            <a:fillRect/>
          </a:stretch>
        </p:blipFill>
        <p:spPr>
          <a:xfrm>
            <a:off x="368504" y="1076540"/>
            <a:ext cx="4347876" cy="1331845"/>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508001" y="2408385"/>
                <a:ext cx="5459662" cy="1140440"/>
              </a:xfrm>
              <a:prstGeom prst="rect">
                <a:avLst/>
              </a:prstGeom>
              <a:noFill/>
            </p:spPr>
            <p:txBody>
              <a:bodyPr wrap="square" rtlCol="0">
                <a:spAutoFit/>
              </a:bodyPr>
              <a:lstStyle/>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The convolution layers have different parameter vales weight(w) and biases(b) from the equation </a:t>
                </a:r>
                <a14:m>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𝑍</m:t>
                        </m:r>
                      </m:e>
                      <m:sup>
                        <m:d>
                          <m:dPr>
                            <m:begChr m:val="["/>
                            <m:endChr m:val="]"/>
                            <m:ctrlPr>
                              <a:rPr lang="en-US" sz="1050" i="1">
                                <a:latin typeface="Cambria Math" panose="02040503050406030204" pitchFamily="18" charset="0"/>
                              </a:rPr>
                            </m:ctrlPr>
                          </m:dPr>
                          <m:e>
                            <m:r>
                              <a:rPr lang="en-US" sz="1050">
                                <a:latin typeface="Cambria Math" panose="02040503050406030204" pitchFamily="18" charset="0"/>
                              </a:rPr>
                              <m:t>1</m:t>
                            </m:r>
                          </m:e>
                        </m:d>
                      </m:sup>
                    </m:sSup>
                    <m:r>
                      <a:rPr lang="en-US" sz="1050">
                        <a:latin typeface="Cambria Math" panose="02040503050406030204" pitchFamily="18" charset="0"/>
                      </a:rPr>
                      <m:t>=</m:t>
                    </m:r>
                    <m:sSup>
                      <m:sSupPr>
                        <m:ctrlPr>
                          <a:rPr lang="en-US" sz="1050" i="1">
                            <a:latin typeface="Cambria Math" panose="02040503050406030204" pitchFamily="18" charset="0"/>
                          </a:rPr>
                        </m:ctrlPr>
                      </m:sSupPr>
                      <m:e>
                        <m:r>
                          <a:rPr lang="en-US" sz="1050" i="1">
                            <a:latin typeface="Cambria Math" panose="02040503050406030204" pitchFamily="18" charset="0"/>
                          </a:rPr>
                          <m:t>𝑊</m:t>
                        </m:r>
                      </m:e>
                      <m:sup>
                        <m:d>
                          <m:dPr>
                            <m:begChr m:val="["/>
                            <m:endChr m:val="]"/>
                            <m:ctrlPr>
                              <a:rPr lang="en-US" sz="1050" i="1">
                                <a:latin typeface="Cambria Math" panose="02040503050406030204" pitchFamily="18" charset="0"/>
                              </a:rPr>
                            </m:ctrlPr>
                          </m:dPr>
                          <m:e>
                            <m:r>
                              <a:rPr lang="en-US" sz="1050">
                                <a:latin typeface="Cambria Math" panose="02040503050406030204" pitchFamily="18" charset="0"/>
                              </a:rPr>
                              <m:t>1</m:t>
                            </m:r>
                          </m:e>
                        </m:d>
                      </m:sup>
                    </m:sSup>
                    <m:sSup>
                      <m:sSupPr>
                        <m:ctrlPr>
                          <a:rPr lang="en-US" sz="1050" i="1">
                            <a:latin typeface="Cambria Math" panose="02040503050406030204" pitchFamily="18" charset="0"/>
                          </a:rPr>
                        </m:ctrlPr>
                      </m:sSupPr>
                      <m:e>
                        <m:r>
                          <a:rPr lang="en-US" sz="1050" i="1">
                            <a:latin typeface="Cambria Math" panose="02040503050406030204" pitchFamily="18" charset="0"/>
                          </a:rPr>
                          <m:t>𝑎</m:t>
                        </m:r>
                      </m:e>
                      <m:sup>
                        <m:d>
                          <m:dPr>
                            <m:begChr m:val="["/>
                            <m:endChr m:val="]"/>
                            <m:ctrlPr>
                              <a:rPr lang="en-US" sz="1050" i="1">
                                <a:latin typeface="Cambria Math" panose="02040503050406030204" pitchFamily="18" charset="0"/>
                              </a:rPr>
                            </m:ctrlPr>
                          </m:dPr>
                          <m:e>
                            <m:r>
                              <a:rPr lang="en-US" sz="1050">
                                <a:latin typeface="Cambria Math" panose="02040503050406030204" pitchFamily="18" charset="0"/>
                              </a:rPr>
                              <m:t>0</m:t>
                            </m:r>
                          </m:e>
                        </m:d>
                      </m:sup>
                    </m:sSup>
                    <m:r>
                      <a:rPr lang="en-US" sz="1050">
                        <a:latin typeface="Cambria Math" panose="02040503050406030204" pitchFamily="18" charset="0"/>
                      </a:rPr>
                      <m:t>+</m:t>
                    </m:r>
                    <m:sSup>
                      <m:sSupPr>
                        <m:ctrlPr>
                          <a:rPr lang="en-US" sz="1050" i="1">
                            <a:latin typeface="Cambria Math" panose="02040503050406030204" pitchFamily="18" charset="0"/>
                          </a:rPr>
                        </m:ctrlPr>
                      </m:sSupPr>
                      <m:e>
                        <m:r>
                          <a:rPr lang="en-US" sz="1050" i="1">
                            <a:latin typeface="Cambria Math" panose="02040503050406030204" pitchFamily="18" charset="0"/>
                          </a:rPr>
                          <m:t>𝑏</m:t>
                        </m:r>
                      </m:e>
                      <m:sup>
                        <m:d>
                          <m:dPr>
                            <m:begChr m:val="["/>
                            <m:endChr m:val="]"/>
                            <m:ctrlPr>
                              <a:rPr lang="en-US" sz="1050" i="1">
                                <a:latin typeface="Cambria Math" panose="02040503050406030204" pitchFamily="18" charset="0"/>
                              </a:rPr>
                            </m:ctrlPr>
                          </m:dPr>
                          <m:e>
                            <m:r>
                              <a:rPr lang="en-US" sz="1050">
                                <a:latin typeface="Cambria Math" panose="02040503050406030204" pitchFamily="18" charset="0"/>
                              </a:rPr>
                              <m:t>1</m:t>
                            </m:r>
                          </m:e>
                        </m:d>
                      </m:sup>
                    </m:sSup>
                  </m:oMath>
                </a14:m>
                <a:endParaRPr lang="en-US" sz="1050" dirty="0" smtClean="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Cost function </a:t>
                </a:r>
                <a:r>
                  <a:rPr lang="en-US" sz="1050" dirty="0"/>
                  <a:t> </a:t>
                </a:r>
                <a14:m>
                  <m:oMath xmlns:m="http://schemas.openxmlformats.org/officeDocument/2006/math">
                    <m:r>
                      <a:rPr lang="en-US" sz="1050" i="1">
                        <a:latin typeface="Cambria Math" panose="02040503050406030204" pitchFamily="18" charset="0"/>
                      </a:rPr>
                      <m:t>𝑗</m:t>
                    </m:r>
                    <m:r>
                      <a:rPr lang="en-US" sz="1050" i="1">
                        <a:latin typeface="Cambria Math" panose="02040503050406030204" pitchFamily="18" charset="0"/>
                      </a:rPr>
                      <m:t>=</m:t>
                    </m:r>
                    <m:f>
                      <m:fPr>
                        <m:ctrlPr>
                          <a:rPr lang="en-US" sz="1050" i="1">
                            <a:latin typeface="Cambria Math" panose="02040503050406030204" pitchFamily="18" charset="0"/>
                          </a:rPr>
                        </m:ctrlPr>
                      </m:fPr>
                      <m:num>
                        <m:r>
                          <a:rPr lang="en-US" sz="1050" i="1">
                            <a:latin typeface="Cambria Math" panose="02040503050406030204" pitchFamily="18" charset="0"/>
                          </a:rPr>
                          <m:t>1</m:t>
                        </m:r>
                      </m:num>
                      <m:den>
                        <m:r>
                          <a:rPr lang="en-US" sz="1050" i="1">
                            <a:latin typeface="Cambria Math" panose="02040503050406030204" pitchFamily="18" charset="0"/>
                          </a:rPr>
                          <m:t>𝑚</m:t>
                        </m:r>
                      </m:den>
                    </m:f>
                    <m:nary>
                      <m:naryPr>
                        <m:chr m:val="∑"/>
                        <m:limLoc m:val="undOvr"/>
                        <m:ctrlPr>
                          <a:rPr lang="en-US" sz="1050" i="1">
                            <a:latin typeface="Cambria Math" panose="02040503050406030204" pitchFamily="18" charset="0"/>
                          </a:rPr>
                        </m:ctrlPr>
                      </m:naryPr>
                      <m:sub>
                        <m:r>
                          <a:rPr lang="en-US" sz="1050" i="1">
                            <a:latin typeface="Cambria Math" panose="02040503050406030204" pitchFamily="18" charset="0"/>
                          </a:rPr>
                          <m:t>𝑖</m:t>
                        </m:r>
                        <m:r>
                          <a:rPr lang="en-US" sz="1050" i="1">
                            <a:latin typeface="Cambria Math" panose="02040503050406030204" pitchFamily="18" charset="0"/>
                          </a:rPr>
                          <m:t>=1</m:t>
                        </m:r>
                      </m:sub>
                      <m:sup>
                        <m:r>
                          <a:rPr lang="en-US" sz="1050" i="1">
                            <a:latin typeface="Cambria Math" panose="02040503050406030204" pitchFamily="18" charset="0"/>
                          </a:rPr>
                          <m:t>𝑚</m:t>
                        </m:r>
                      </m:sup>
                      <m:e>
                        <m:r>
                          <a:rPr lang="en-US" sz="1050" i="1">
                            <a:latin typeface="Cambria Math" panose="02040503050406030204" pitchFamily="18" charset="0"/>
                          </a:rPr>
                          <m:t>𝐿</m:t>
                        </m:r>
                        <m:r>
                          <a:rPr lang="en-US" sz="1050" i="1">
                            <a:latin typeface="Cambria Math" panose="02040503050406030204" pitchFamily="18" charset="0"/>
                          </a:rPr>
                          <m:t>(</m:t>
                        </m:r>
                        <m:sSup>
                          <m:sSupPr>
                            <m:ctrlPr>
                              <a:rPr lang="en-US" sz="1050" i="1">
                                <a:latin typeface="Cambria Math" panose="02040503050406030204" pitchFamily="18" charset="0"/>
                              </a:rPr>
                            </m:ctrlPr>
                          </m:sSupPr>
                          <m:e>
                            <m:acc>
                              <m:accPr>
                                <m:chr m:val="̂"/>
                                <m:ctrlPr>
                                  <a:rPr lang="en-US" sz="1050" i="1">
                                    <a:latin typeface="Cambria Math" panose="02040503050406030204" pitchFamily="18" charset="0"/>
                                  </a:rPr>
                                </m:ctrlPr>
                              </m:accPr>
                              <m:e>
                                <m:r>
                                  <a:rPr lang="en-US" sz="1050" i="1">
                                    <a:latin typeface="Cambria Math" panose="02040503050406030204" pitchFamily="18" charset="0"/>
                                  </a:rPr>
                                  <m:t>𝑦</m:t>
                                </m:r>
                              </m:e>
                            </m:acc>
                          </m:e>
                          <m:sup>
                            <m:d>
                              <m:dPr>
                                <m:ctrlPr>
                                  <a:rPr lang="en-US" sz="1050" i="1">
                                    <a:latin typeface="Cambria Math" panose="02040503050406030204" pitchFamily="18" charset="0"/>
                                  </a:rPr>
                                </m:ctrlPr>
                              </m:dPr>
                              <m:e>
                                <m:r>
                                  <a:rPr lang="en-US" sz="1050" i="1">
                                    <a:latin typeface="Cambria Math" panose="02040503050406030204" pitchFamily="18" charset="0"/>
                                  </a:rPr>
                                  <m:t>𝑖</m:t>
                                </m:r>
                              </m:e>
                            </m:d>
                          </m:sup>
                        </m:sSup>
                        <m:r>
                          <a:rPr lang="en-US" sz="1050" i="1">
                            <a:latin typeface="Cambria Math" panose="02040503050406030204" pitchFamily="18" charset="0"/>
                          </a:rPr>
                          <m:t>,</m:t>
                        </m:r>
                        <m:sSup>
                          <m:sSupPr>
                            <m:ctrlPr>
                              <a:rPr lang="en-US" sz="1050" i="1">
                                <a:latin typeface="Cambria Math" panose="02040503050406030204" pitchFamily="18" charset="0"/>
                              </a:rPr>
                            </m:ctrlPr>
                          </m:sSupPr>
                          <m:e>
                            <m:r>
                              <a:rPr lang="en-US" sz="1050" i="1">
                                <a:latin typeface="Cambria Math" panose="02040503050406030204" pitchFamily="18" charset="0"/>
                              </a:rPr>
                              <m:t>𝑦</m:t>
                            </m:r>
                          </m:e>
                          <m:sup>
                            <m:r>
                              <a:rPr lang="en-US" sz="1050" i="1">
                                <a:latin typeface="Cambria Math" panose="02040503050406030204" pitchFamily="18" charset="0"/>
                              </a:rPr>
                              <m:t>(</m:t>
                            </m:r>
                            <m:r>
                              <a:rPr lang="en-US" sz="1050" i="1">
                                <a:latin typeface="Cambria Math" panose="02040503050406030204" pitchFamily="18" charset="0"/>
                              </a:rPr>
                              <m:t>𝑖</m:t>
                            </m:r>
                            <m:r>
                              <a:rPr lang="en-US" sz="1050" i="1">
                                <a:latin typeface="Cambria Math" panose="02040503050406030204" pitchFamily="18" charset="0"/>
                              </a:rPr>
                              <m:t>)</m:t>
                            </m:r>
                          </m:sup>
                        </m:sSup>
                        <m:r>
                          <a:rPr lang="en-US" sz="1050" i="1">
                            <a:latin typeface="Cambria Math" panose="02040503050406030204" pitchFamily="18" charset="0"/>
                          </a:rPr>
                          <m:t>) </m:t>
                        </m:r>
                      </m:e>
                    </m:nary>
                  </m:oMath>
                </a14:m>
                <a:r>
                  <a:rPr lang="en-US" sz="1050" dirty="0" smtClean="0">
                    <a:latin typeface="Times New Roman" panose="02020603050405020304" pitchFamily="18" charset="0"/>
                    <a:cs typeface="Times New Roman" panose="02020603050405020304" pitchFamily="18" charset="0"/>
                  </a:rPr>
                  <a:t> </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w, b are randomly initialized . J is the sum of losses</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To train the neuro-network, the gradient decent is used. Tensor flow is employed to optimize all the parameters in the neuro-network with the aim of reducing the cost function J  </a:t>
                </a:r>
                <a:endParaRPr lang="en-US" sz="105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508001" y="2408385"/>
                <a:ext cx="5459662" cy="1140440"/>
              </a:xfrm>
              <a:prstGeom prst="rect">
                <a:avLst/>
              </a:prstGeom>
              <a:blipFill rotWithShape="0">
                <a:blip r:embed="rId4"/>
                <a:stretch>
                  <a:fillRect b="-2139"/>
                </a:stretch>
              </a:blipFill>
            </p:spPr>
            <p:txBody>
              <a:bodyPr/>
              <a:lstStyle/>
              <a:p>
                <a:r>
                  <a:rPr lang="en-US">
                    <a:noFill/>
                  </a:rPr>
                  <a:t> </a:t>
                </a:r>
              </a:p>
            </p:txBody>
          </p:sp>
        </mc:Fallback>
      </mc:AlternateContent>
    </p:spTree>
    <p:extLst>
      <p:ext uri="{BB962C8B-B14F-4D97-AF65-F5344CB8AC3E}">
        <p14:creationId xmlns:p14="http://schemas.microsoft.com/office/powerpoint/2010/main" val="496315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Dataset</a:t>
            </a:r>
            <a:endParaRPr lang="en-US" dirty="0"/>
          </a:p>
        </p:txBody>
      </p:sp>
      <p:sp>
        <p:nvSpPr>
          <p:cNvPr id="5" name="Text Placeholder 4"/>
          <p:cNvSpPr>
            <a:spLocks noGrp="1"/>
          </p:cNvSpPr>
          <p:nvPr>
            <p:ph type="body" idx="1"/>
          </p:nvPr>
        </p:nvSpPr>
        <p:spPr/>
        <p:txBody>
          <a:bodyPr/>
          <a:lstStyle/>
          <a:p>
            <a:r>
              <a:rPr lang="en-US" dirty="0" smtClean="0"/>
              <a:t>Testing (47 pictures)</a:t>
            </a:r>
            <a:endParaRPr lang="en-US" dirty="0"/>
          </a:p>
        </p:txBody>
      </p:sp>
      <p:sp>
        <p:nvSpPr>
          <p:cNvPr id="7" name="Text Placeholder 6"/>
          <p:cNvSpPr>
            <a:spLocks noGrp="1"/>
          </p:cNvSpPr>
          <p:nvPr>
            <p:ph type="body" idx="3"/>
          </p:nvPr>
        </p:nvSpPr>
        <p:spPr/>
        <p:txBody>
          <a:bodyPr/>
          <a:lstStyle/>
          <a:p>
            <a:r>
              <a:rPr lang="en-US" dirty="0" smtClean="0"/>
              <a:t>Training (198 pictures)</a:t>
            </a:r>
            <a:endParaRPr lang="en-US" dirty="0"/>
          </a:p>
        </p:txBody>
      </p:sp>
      <p:pic>
        <p:nvPicPr>
          <p:cNvPr id="10" name="Picture 9"/>
          <p:cNvPicPr>
            <a:picLocks noChangeAspect="1"/>
          </p:cNvPicPr>
          <p:nvPr/>
        </p:nvPicPr>
        <p:blipFill>
          <a:blip r:embed="rId2"/>
          <a:stretch>
            <a:fillRect/>
          </a:stretch>
        </p:blipFill>
        <p:spPr>
          <a:xfrm>
            <a:off x="660926" y="2124560"/>
            <a:ext cx="2830982" cy="2406461"/>
          </a:xfrm>
          <a:prstGeom prst="rect">
            <a:avLst/>
          </a:prstGeom>
        </p:spPr>
      </p:pic>
      <p:pic>
        <p:nvPicPr>
          <p:cNvPr id="11" name="Picture 10"/>
          <p:cNvPicPr>
            <a:picLocks noChangeAspect="1"/>
          </p:cNvPicPr>
          <p:nvPr/>
        </p:nvPicPr>
        <p:blipFill>
          <a:blip r:embed="rId3"/>
          <a:stretch>
            <a:fillRect/>
          </a:stretch>
        </p:blipFill>
        <p:spPr>
          <a:xfrm>
            <a:off x="3576841" y="2052934"/>
            <a:ext cx="3431121" cy="2478087"/>
          </a:xfrm>
          <a:prstGeom prst="rect">
            <a:avLst/>
          </a:prstGeom>
        </p:spPr>
      </p:pic>
    </p:spTree>
    <p:extLst>
      <p:ext uri="{BB962C8B-B14F-4D97-AF65-F5344CB8AC3E}">
        <p14:creationId xmlns:p14="http://schemas.microsoft.com/office/powerpoint/2010/main" val="41640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00"/>
              <a:buFont typeface="Trebuchet MS"/>
              <a:buNone/>
            </a:pPr>
            <a:r>
              <a:rPr lang="en-US" sz="2700" b="0" i="0" u="none" strike="noStrike" cap="none">
                <a:solidFill>
                  <a:schemeClr val="accent1"/>
                </a:solidFill>
                <a:latin typeface="Trebuchet MS"/>
                <a:ea typeface="Trebuchet MS"/>
                <a:cs typeface="Trebuchet MS"/>
                <a:sym typeface="Trebuchet MS"/>
              </a:rPr>
              <a:t>Background</a:t>
            </a:r>
            <a:endParaRPr/>
          </a:p>
        </p:txBody>
      </p:sp>
      <p:sp>
        <p:nvSpPr>
          <p:cNvPr id="299" name="Google Shape;299;p39"/>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Motivation</a:t>
            </a:r>
          </a:p>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Plastics and its harmful effects.</a:t>
            </a:r>
          </a:p>
          <a:p>
            <a:pPr marL="457200" marR="0" lvl="0" indent="-342900" algn="l" rtl="0">
              <a:spcBef>
                <a:spcPts val="0"/>
              </a:spcBef>
              <a:spcAft>
                <a:spcPts val="0"/>
              </a:spcAft>
              <a:buClr>
                <a:schemeClr val="accent1"/>
              </a:buClr>
              <a:buSzPts val="1080"/>
              <a:buFont typeface="Noto Sans Symbols"/>
              <a:buChar char="▶"/>
            </a:pPr>
            <a:r>
              <a:rPr lang="en-US" dirty="0" smtClean="0"/>
              <a:t>Innovating Existing products.</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6566"/>
          <a:stretch/>
        </p:blipFill>
        <p:spPr>
          <a:xfrm>
            <a:off x="994867" y="2852958"/>
            <a:ext cx="1603157" cy="14703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8570" y="2852958"/>
            <a:ext cx="2677363" cy="1470325"/>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1804"/>
          <a:stretch/>
        </p:blipFill>
        <p:spPr>
          <a:xfrm>
            <a:off x="5536479" y="2852958"/>
            <a:ext cx="1556116" cy="14703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40" y="395323"/>
            <a:ext cx="7680348" cy="743909"/>
          </a:xfrm>
        </p:spPr>
        <p:txBody>
          <a:bodyPr/>
          <a:lstStyle/>
          <a:p>
            <a:r>
              <a:rPr lang="en-US" dirty="0" smtClean="0"/>
              <a:t>Optimization using </a:t>
            </a:r>
            <a:r>
              <a:rPr lang="en-US" dirty="0" err="1" smtClean="0"/>
              <a:t>TensorFlow</a:t>
            </a:r>
            <a:endParaRPr lang="en-US" dirty="0"/>
          </a:p>
        </p:txBody>
      </p:sp>
      <p:pic>
        <p:nvPicPr>
          <p:cNvPr id="3" name="Picture 2"/>
          <p:cNvPicPr/>
          <p:nvPr/>
        </p:nvPicPr>
        <p:blipFill>
          <a:blip r:embed="rId2"/>
          <a:stretch>
            <a:fillRect/>
          </a:stretch>
        </p:blipFill>
        <p:spPr>
          <a:xfrm>
            <a:off x="226119" y="1201109"/>
            <a:ext cx="3087721" cy="2470242"/>
          </a:xfrm>
          <a:prstGeom prst="rect">
            <a:avLst/>
          </a:prstGeom>
        </p:spPr>
      </p:pic>
      <p:pic>
        <p:nvPicPr>
          <p:cNvPr id="4" name="Picture 3"/>
          <p:cNvPicPr/>
          <p:nvPr/>
        </p:nvPicPr>
        <p:blipFill rotWithShape="1">
          <a:blip r:embed="rId3"/>
          <a:srcRect r="8137"/>
          <a:stretch/>
        </p:blipFill>
        <p:spPr>
          <a:xfrm>
            <a:off x="3526969" y="1132357"/>
            <a:ext cx="3671351" cy="260774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64313" y="3733228"/>
                <a:ext cx="3011332" cy="1160574"/>
              </a:xfrm>
              <a:prstGeom prst="rect">
                <a:avLst/>
              </a:prstGeom>
              <a:noFill/>
            </p:spPr>
            <p:txBody>
              <a:bodyPr wrap="square" rtlCol="0">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sSub>
                        <m:sSubPr>
                          <m:ctrlPr>
                            <a:rPr lang="en-US" sz="100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1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000" i="1">
                          <a:effectLst/>
                          <a:latin typeface="Cambria Math" panose="02040503050406030204" pitchFamily="18" charset="0"/>
                          <a:ea typeface="Calibri" panose="020F0502020204030204" pitchFamily="34" charset="0"/>
                          <a:cs typeface="Times New Roman" panose="02020603050405020304" pitchFamily="18" charset="0"/>
                        </a:rPr>
                        <m:t>=</m:t>
                      </m:r>
                      <m:r>
                        <a:rPr lang="en-US" sz="1000" i="1">
                          <a:effectLst/>
                          <a:latin typeface="Cambria Math" panose="02040503050406030204" pitchFamily="18" charset="0"/>
                          <a:ea typeface="Calibri" panose="020F0502020204030204" pitchFamily="34" charset="0"/>
                          <a:cs typeface="Times New Roman" panose="02020603050405020304" pitchFamily="18" charset="0"/>
                        </a:rPr>
                        <m:t>𝑤𝑥</m:t>
                      </m:r>
                      <m:r>
                        <a:rPr lang="en-US" sz="1000" i="1">
                          <a:effectLst/>
                          <a:latin typeface="Cambria Math" panose="02040503050406030204" pitchFamily="18" charset="0"/>
                          <a:ea typeface="Calibri" panose="020F0502020204030204" pitchFamily="34" charset="0"/>
                          <a:cs typeface="Times New Roman" panose="02020603050405020304" pitchFamily="18" charset="0"/>
                        </a:rPr>
                        <m:t>+</m:t>
                      </m:r>
                      <m:r>
                        <a:rPr lang="en-US" sz="1000" i="1">
                          <a:effectLst/>
                          <a:latin typeface="Cambria Math" panose="02040503050406030204" pitchFamily="18" charset="0"/>
                          <a:ea typeface="Calibri" panose="020F0502020204030204" pitchFamily="34" charset="0"/>
                          <a:cs typeface="Times New Roman" panose="02020603050405020304" pitchFamily="18" charset="0"/>
                        </a:rPr>
                        <m:t>𝑏</m:t>
                      </m:r>
                    </m:oMath>
                  </m:oMathPara>
                </a14:m>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Error =</a:t>
                </a:r>
                <a:r>
                  <a:rPr lang="en-US" sz="1000" dirty="0"/>
                  <a:t> </a:t>
                </a:r>
                <a14:m>
                  <m:oMath xmlns:m="http://schemas.openxmlformats.org/officeDocument/2006/math">
                    <m:nary>
                      <m:naryPr>
                        <m:chr m:val="∑"/>
                        <m:limLoc m:val="undOvr"/>
                        <m:ctrlPr>
                          <a:rPr lang="en-US" sz="1000" i="1"/>
                        </m:ctrlPr>
                      </m:naryPr>
                      <m:sub>
                        <m:r>
                          <a:rPr lang="en-US" sz="1000" i="1"/>
                          <m:t>0</m:t>
                        </m:r>
                      </m:sub>
                      <m:sup>
                        <m:r>
                          <a:rPr lang="en-US" sz="1000" i="1"/>
                          <m:t>3</m:t>
                        </m:r>
                      </m:sup>
                      <m:e>
                        <m:sSup>
                          <m:sSupPr>
                            <m:ctrlPr>
                              <a:rPr lang="en-US" sz="1000" i="1"/>
                            </m:ctrlPr>
                          </m:sSupPr>
                          <m:e>
                            <m:r>
                              <a:rPr lang="en-US" sz="1000" i="1"/>
                              <m:t>(</m:t>
                            </m:r>
                            <m:sSub>
                              <m:sSubPr>
                                <m:ctrlPr>
                                  <a:rPr lang="en-US" sz="1000" i="1"/>
                                </m:ctrlPr>
                              </m:sSubPr>
                              <m:e>
                                <m:r>
                                  <a:rPr lang="en-US" sz="1000" i="1"/>
                                  <m:t>𝑦</m:t>
                                </m:r>
                              </m:e>
                              <m:sub>
                                <m:r>
                                  <a:rPr lang="en-US" sz="1000" i="1"/>
                                  <m:t>2</m:t>
                                </m:r>
                              </m:sub>
                            </m:sSub>
                            <m:r>
                              <a:rPr lang="en-US" sz="1000" i="1"/>
                              <m:t>−</m:t>
                            </m:r>
                            <m:sSub>
                              <m:sSubPr>
                                <m:ctrlPr>
                                  <a:rPr lang="en-US" sz="1000" i="1"/>
                                </m:ctrlPr>
                              </m:sSubPr>
                              <m:e>
                                <m:r>
                                  <a:rPr lang="en-US" sz="1000" i="1"/>
                                  <m:t>𝑦</m:t>
                                </m:r>
                              </m:e>
                              <m:sub>
                                <m:r>
                                  <a:rPr lang="en-US" sz="1000" i="1"/>
                                  <m:t>1</m:t>
                                </m:r>
                              </m:sub>
                            </m:sSub>
                            <m:r>
                              <a:rPr lang="en-US" sz="1000" i="1"/>
                              <m:t>)</m:t>
                            </m:r>
                          </m:e>
                          <m:sup>
                            <m:r>
                              <a:rPr lang="en-US" sz="1000" i="1"/>
                              <m:t>2</m:t>
                            </m:r>
                          </m:sup>
                        </m:sSup>
                      </m:e>
                    </m:nary>
                  </m:oMath>
                </a14:m>
                <a:endParaRPr lang="en-US" sz="1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latin typeface="Times New Roman" panose="02020603050405020304" pitchFamily="18" charset="0"/>
                    <a:ea typeface="Calibri" panose="020F0502020204030204" pitchFamily="34" charset="0"/>
                    <a:cs typeface="Times New Roman" panose="02020603050405020304" pitchFamily="18" charset="0"/>
                  </a:rPr>
                  <a:t>The error in the value obtained which is 3.5 using out assumed values for w and b. The point is to train the code to minimize the error as much as possible </a:t>
                </a:r>
              </a:p>
            </p:txBody>
          </p:sp>
        </mc:Choice>
        <mc:Fallback>
          <p:sp>
            <p:nvSpPr>
              <p:cNvPr id="5" name="TextBox 4"/>
              <p:cNvSpPr txBox="1">
                <a:spLocks noRot="1" noChangeAspect="1" noMove="1" noResize="1" noEditPoints="1" noAdjustHandles="1" noChangeArrowheads="1" noChangeShapeType="1" noTextEdit="1"/>
              </p:cNvSpPr>
              <p:nvPr/>
            </p:nvSpPr>
            <p:spPr>
              <a:xfrm>
                <a:off x="264313" y="3733228"/>
                <a:ext cx="3011332" cy="1160574"/>
              </a:xfrm>
              <a:prstGeom prst="rect">
                <a:avLst/>
              </a:prstGeom>
              <a:blipFill rotWithShape="0">
                <a:blip r:embed="rId4"/>
                <a:stretch>
                  <a:fillRect b="-10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887537" y="3733228"/>
                <a:ext cx="3131131" cy="577081"/>
              </a:xfrm>
              <a:prstGeom prst="rect">
                <a:avLst/>
              </a:prstGeom>
              <a:noFill/>
            </p:spPr>
            <p:txBody>
              <a:bodyPr wrap="square" rtlCol="0">
                <a:spAutoFit/>
              </a:bodyPr>
              <a:lstStyle/>
              <a:p>
                <a:r>
                  <a:rPr lang="en-US" sz="1050" dirty="0" smtClean="0">
                    <a:latin typeface="Times New Roman" panose="02020603050405020304" pitchFamily="18" charset="0"/>
                    <a:cs typeface="Times New Roman" panose="02020603050405020304" pitchFamily="18" charset="0"/>
                  </a:rPr>
                  <a:t>Training of a line regression, error is reduced to 7.9722</a:t>
                </a:r>
                <a14:m>
                  <m:oMath xmlns:m="http://schemas.openxmlformats.org/officeDocument/2006/math">
                    <m:sSup>
                      <m:sSupPr>
                        <m:ctrlPr>
                          <a:rPr lang="en-US" sz="1050" i="1" dirty="0" smtClean="0">
                            <a:latin typeface="Cambria Math" panose="02040503050406030204" pitchFamily="18" charset="0"/>
                            <a:cs typeface="Times New Roman" panose="02020603050405020304" pitchFamily="18" charset="0"/>
                          </a:rPr>
                        </m:ctrlPr>
                      </m:sSupPr>
                      <m:e>
                        <m:r>
                          <a:rPr lang="en-US" sz="1050" b="0" i="1" dirty="0" smtClean="0">
                            <a:latin typeface="Cambria Math" panose="02040503050406030204" pitchFamily="18" charset="0"/>
                            <a:cs typeface="Times New Roman" panose="02020603050405020304" pitchFamily="18" charset="0"/>
                          </a:rPr>
                          <m:t>𝑒</m:t>
                        </m:r>
                      </m:e>
                      <m:sup>
                        <m:r>
                          <a:rPr lang="en-US" sz="1050" b="0" i="1" dirty="0" smtClean="0">
                            <a:latin typeface="Cambria Math" panose="02040503050406030204" pitchFamily="18" charset="0"/>
                            <a:cs typeface="Times New Roman" panose="02020603050405020304" pitchFamily="18" charset="0"/>
                          </a:rPr>
                          <m:t>−12</m:t>
                        </m:r>
                      </m:sup>
                    </m:sSup>
                  </m:oMath>
                </a14:m>
                <a:r>
                  <a:rPr lang="en-US" sz="1050" dirty="0" smtClean="0">
                    <a:latin typeface="Times New Roman" panose="02020603050405020304" pitchFamily="18" charset="0"/>
                    <a:cs typeface="Times New Roman" panose="02020603050405020304" pitchFamily="18" charset="0"/>
                  </a:rPr>
                  <a:t>. New value for w = -1, New value for b = 1</a:t>
                </a:r>
                <a:endParaRPr lang="en-US" sz="105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887537" y="3733228"/>
                <a:ext cx="3131131" cy="577081"/>
              </a:xfrm>
              <a:prstGeom prst="rect">
                <a:avLst/>
              </a:prstGeom>
              <a:blipFill rotWithShape="0">
                <a:blip r:embed="rId5"/>
                <a:stretch>
                  <a:fillRect b="-5263"/>
                </a:stretch>
              </a:blipFill>
            </p:spPr>
            <p:txBody>
              <a:bodyPr/>
              <a:lstStyle/>
              <a:p>
                <a:r>
                  <a:rPr lang="en-US">
                    <a:noFill/>
                  </a:rPr>
                  <a:t> </a:t>
                </a:r>
              </a:p>
            </p:txBody>
          </p:sp>
        </mc:Fallback>
      </mc:AlternateContent>
    </p:spTree>
    <p:extLst>
      <p:ext uri="{BB962C8B-B14F-4D97-AF65-F5344CB8AC3E}">
        <p14:creationId xmlns:p14="http://schemas.microsoft.com/office/powerpoint/2010/main" val="423050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Image recognition Setup</a:t>
            </a:r>
          </a:p>
        </p:txBody>
      </p:sp>
      <p:sp>
        <p:nvSpPr>
          <p:cNvPr id="3" name="Text Placeholder 2"/>
          <p:cNvSpPr>
            <a:spLocks noGrp="1"/>
          </p:cNvSpPr>
          <p:nvPr>
            <p:ph type="body" idx="1"/>
          </p:nvPr>
        </p:nvSpPr>
        <p:spPr/>
        <p:txBody>
          <a:bodyPr/>
          <a:lstStyle/>
          <a:p>
            <a:r>
              <a:rPr lang="en-US" dirty="0" smtClean="0"/>
              <a:t>Hardware</a:t>
            </a:r>
            <a:endParaRPr lang="en-US" dirty="0"/>
          </a:p>
        </p:txBody>
      </p:sp>
      <p:sp>
        <p:nvSpPr>
          <p:cNvPr id="4" name="Text Placeholder 3"/>
          <p:cNvSpPr>
            <a:spLocks noGrp="1"/>
          </p:cNvSpPr>
          <p:nvPr>
            <p:ph type="body" idx="2"/>
          </p:nvPr>
        </p:nvSpPr>
        <p:spPr/>
        <p:txBody>
          <a:bodyPr/>
          <a:lstStyle/>
          <a:p>
            <a:pPr lvl="0">
              <a:buFont typeface="Courier New" panose="02070309020205020404" pitchFamily="49" charset="0"/>
              <a:buChar char="o"/>
            </a:pPr>
            <a:r>
              <a:rPr lang="en-US" sz="1100" dirty="0"/>
              <a:t>Raspberry pi 3</a:t>
            </a:r>
          </a:p>
          <a:p>
            <a:pPr lvl="0">
              <a:buFont typeface="Courier New" panose="02070309020205020404" pitchFamily="49" charset="0"/>
              <a:buChar char="o"/>
            </a:pPr>
            <a:r>
              <a:rPr lang="en-US" sz="1100" dirty="0"/>
              <a:t>Webcam / pi cam</a:t>
            </a:r>
          </a:p>
          <a:p>
            <a:pPr lvl="0">
              <a:buFont typeface="Courier New" panose="02070309020205020404" pitchFamily="49" charset="0"/>
              <a:buChar char="o"/>
            </a:pPr>
            <a:r>
              <a:rPr lang="en-US" sz="1100" dirty="0"/>
              <a:t>Micro SD card {containing the </a:t>
            </a:r>
            <a:r>
              <a:rPr lang="en-US" sz="1100" dirty="0" err="1"/>
              <a:t>Rasbian</a:t>
            </a:r>
            <a:r>
              <a:rPr lang="en-US" sz="1100" dirty="0"/>
              <a:t> OS}</a:t>
            </a:r>
          </a:p>
          <a:p>
            <a:pPr lvl="0">
              <a:buFont typeface="Courier New" panose="02070309020205020404" pitchFamily="49" charset="0"/>
              <a:buChar char="o"/>
            </a:pPr>
            <a:r>
              <a:rPr lang="en-US" sz="1100" dirty="0"/>
              <a:t>A personal computer</a:t>
            </a:r>
          </a:p>
          <a:p>
            <a:pPr lvl="0">
              <a:buFont typeface="Courier New" panose="02070309020205020404" pitchFamily="49" charset="0"/>
              <a:buChar char="o"/>
            </a:pPr>
            <a:r>
              <a:rPr lang="en-US" sz="1100" dirty="0"/>
              <a:t>Portable Power Supply</a:t>
            </a:r>
          </a:p>
          <a:p>
            <a:pPr lvl="0">
              <a:buFont typeface="Courier New" panose="02070309020205020404" pitchFamily="49" charset="0"/>
              <a:buChar char="o"/>
            </a:pPr>
            <a:r>
              <a:rPr lang="en-US" sz="1100" dirty="0"/>
              <a:t>Wireless </a:t>
            </a:r>
            <a:r>
              <a:rPr lang="en-US" sz="1100" dirty="0" err="1"/>
              <a:t>wifi</a:t>
            </a:r>
            <a:r>
              <a:rPr lang="en-US" sz="1100" dirty="0"/>
              <a:t> dongle </a:t>
            </a:r>
          </a:p>
          <a:p>
            <a:pPr lvl="0">
              <a:buFont typeface="Courier New" panose="02070309020205020404" pitchFamily="49" charset="0"/>
              <a:buChar char="o"/>
            </a:pPr>
            <a:r>
              <a:rPr lang="en-US" sz="1100" dirty="0"/>
              <a:t>Mouse</a:t>
            </a:r>
          </a:p>
          <a:p>
            <a:pPr>
              <a:buFont typeface="Courier New" panose="02070309020205020404" pitchFamily="49" charset="0"/>
              <a:buChar char="o"/>
            </a:pPr>
            <a:r>
              <a:rPr lang="en-US" sz="1100" dirty="0"/>
              <a:t>Keyboard</a:t>
            </a:r>
          </a:p>
          <a:p>
            <a:endParaRPr lang="en-US" dirty="0"/>
          </a:p>
        </p:txBody>
      </p:sp>
      <p:sp>
        <p:nvSpPr>
          <p:cNvPr id="5" name="Text Placeholder 4"/>
          <p:cNvSpPr>
            <a:spLocks noGrp="1"/>
          </p:cNvSpPr>
          <p:nvPr>
            <p:ph type="body" idx="3"/>
          </p:nvPr>
        </p:nvSpPr>
        <p:spPr/>
        <p:txBody>
          <a:bodyPr/>
          <a:lstStyle/>
          <a:p>
            <a:r>
              <a:rPr lang="en-US" dirty="0" smtClean="0"/>
              <a:t>Software</a:t>
            </a:r>
            <a:endParaRPr lang="en-US" dirty="0"/>
          </a:p>
        </p:txBody>
      </p:sp>
      <p:sp>
        <p:nvSpPr>
          <p:cNvPr id="6" name="Text Placeholder 5"/>
          <p:cNvSpPr>
            <a:spLocks noGrp="1"/>
          </p:cNvSpPr>
          <p:nvPr>
            <p:ph type="body" idx="4"/>
          </p:nvPr>
        </p:nvSpPr>
        <p:spPr>
          <a:xfrm>
            <a:off x="3867494" y="1979782"/>
            <a:ext cx="3139213" cy="2478088"/>
          </a:xfrm>
        </p:spPr>
        <p:txBody>
          <a:bodyPr/>
          <a:lstStyle/>
          <a:p>
            <a:pPr lvl="0">
              <a:buFont typeface="Courier New" panose="02070309020205020404" pitchFamily="49" charset="0"/>
              <a:buChar char="o"/>
            </a:pPr>
            <a:r>
              <a:rPr lang="en-US" sz="1100" dirty="0"/>
              <a:t>Update the raspberry pi</a:t>
            </a:r>
          </a:p>
          <a:p>
            <a:pPr lvl="0">
              <a:buFont typeface="Courier New" panose="02070309020205020404" pitchFamily="49" charset="0"/>
              <a:buChar char="o"/>
            </a:pPr>
            <a:r>
              <a:rPr lang="en-US" sz="1100" dirty="0"/>
              <a:t>Install </a:t>
            </a:r>
            <a:r>
              <a:rPr lang="en-US" sz="1100" dirty="0" err="1"/>
              <a:t>Tensorflow</a:t>
            </a:r>
            <a:endParaRPr lang="en-US" sz="1100" dirty="0"/>
          </a:p>
          <a:p>
            <a:pPr lvl="0">
              <a:buFont typeface="Courier New" panose="02070309020205020404" pitchFamily="49" charset="0"/>
              <a:buChar char="o"/>
            </a:pPr>
            <a:r>
              <a:rPr lang="en-US" sz="1100" dirty="0"/>
              <a:t>Install </a:t>
            </a:r>
            <a:r>
              <a:rPr lang="en-US" sz="1100" dirty="0" err="1"/>
              <a:t>O</a:t>
            </a:r>
            <a:r>
              <a:rPr lang="en-US" sz="1100" dirty="0" err="1" smtClean="0"/>
              <a:t>penCV</a:t>
            </a:r>
            <a:endParaRPr lang="en-US" sz="1100" dirty="0"/>
          </a:p>
          <a:p>
            <a:pPr lvl="0">
              <a:buFont typeface="Courier New" panose="02070309020205020404" pitchFamily="49" charset="0"/>
              <a:buChar char="o"/>
            </a:pPr>
            <a:r>
              <a:rPr lang="en-US" sz="1100" dirty="0"/>
              <a:t>Compile and install </a:t>
            </a:r>
            <a:r>
              <a:rPr lang="en-US" sz="1100" dirty="0" err="1"/>
              <a:t>Protobuf</a:t>
            </a:r>
            <a:r>
              <a:rPr lang="en-US" sz="1100" dirty="0"/>
              <a:t> </a:t>
            </a:r>
          </a:p>
          <a:p>
            <a:pPr lvl="0">
              <a:buFont typeface="Courier New" panose="02070309020205020404" pitchFamily="49" charset="0"/>
              <a:buChar char="o"/>
            </a:pPr>
            <a:r>
              <a:rPr lang="en-US" sz="1100" dirty="0"/>
              <a:t>Set up Tensor flow directory Structure and the PYTHONPATH variable</a:t>
            </a:r>
          </a:p>
          <a:p>
            <a:pPr lvl="0">
              <a:buFont typeface="Courier New" panose="02070309020205020404" pitchFamily="49" charset="0"/>
              <a:buChar char="o"/>
            </a:pPr>
            <a:r>
              <a:rPr lang="en-US" sz="1100" dirty="0"/>
              <a:t>Test the system</a:t>
            </a:r>
          </a:p>
          <a:p>
            <a:endParaRPr lang="en-US" dirty="0"/>
          </a:p>
        </p:txBody>
      </p:sp>
    </p:spTree>
    <p:extLst>
      <p:ext uri="{BB962C8B-B14F-4D97-AF65-F5344CB8AC3E}">
        <p14:creationId xmlns:p14="http://schemas.microsoft.com/office/powerpoint/2010/main" val="206162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run of target recognition system</a:t>
            </a:r>
            <a:endParaRPr lang="en-US" dirty="0"/>
          </a:p>
        </p:txBody>
      </p:sp>
      <p:sp>
        <p:nvSpPr>
          <p:cNvPr id="8" name="Text Placeholder 7"/>
          <p:cNvSpPr>
            <a:spLocks noGrp="1"/>
          </p:cNvSpPr>
          <p:nvPr>
            <p:ph type="body" idx="1"/>
          </p:nvPr>
        </p:nvSpPr>
        <p:spPr>
          <a:xfrm>
            <a:off x="5018227" y="1711758"/>
            <a:ext cx="2362809" cy="2809036"/>
          </a:xfrm>
        </p:spPr>
        <p:txBody>
          <a:bodyPr/>
          <a:lstStyle/>
          <a:p>
            <a:pPr>
              <a:buFont typeface="Courier New" panose="02070309020205020404" pitchFamily="49" charset="0"/>
              <a:buChar char="o"/>
            </a:pPr>
            <a:r>
              <a:rPr lang="en-US" dirty="0" smtClean="0"/>
              <a:t>With the aid of </a:t>
            </a:r>
            <a:r>
              <a:rPr lang="en-US" smtClean="0"/>
              <a:t>a pre-trained </a:t>
            </a:r>
            <a:r>
              <a:rPr lang="en-US" dirty="0" smtClean="0"/>
              <a:t>object detecting model, I was able to detect my phone</a:t>
            </a:r>
          </a:p>
          <a:p>
            <a:pPr>
              <a:buFont typeface="Courier New" panose="02070309020205020404" pitchFamily="49" charset="0"/>
              <a:buChar char="o"/>
            </a:pPr>
            <a:r>
              <a:rPr lang="en-US" dirty="0" smtClean="0"/>
              <a:t>At the bottom right are co-ordinate values which be used to stare the vessel after a bottom has been detected.</a:t>
            </a:r>
            <a:endParaRPr lang="en-US" dirty="0"/>
          </a:p>
        </p:txBody>
      </p:sp>
      <p:pic>
        <p:nvPicPr>
          <p:cNvPr id="6146" name="Picture 2" descr="https://lh3.googleusercontent.com/YJuawH89J9dpGJCfghSE2CJo0ulftBJebB3Yj-HnFtqla6oeNP7_ZffnLVqBlZ_zILzLgm0we0X-Zn1WGbVcV8_R9fuTiujLZTTpGPvAyeWaRR4sNYj5Eyp3tZYsklKPzDgcKhw"/>
          <p:cNvPicPr>
            <a:picLocks noChangeAspect="1" noChangeArrowheads="1"/>
          </p:cNvPicPr>
          <p:nvPr/>
        </p:nvPicPr>
        <p:blipFill rotWithShape="1">
          <a:blip r:embed="rId2">
            <a:extLst>
              <a:ext uri="{28A0092B-C50C-407E-A947-70E740481C1C}">
                <a14:useLocalDpi xmlns:a14="http://schemas.microsoft.com/office/drawing/2010/main" val="0"/>
              </a:ext>
            </a:extLst>
          </a:blip>
          <a:srcRect l="12769" t="19691" r="38009" b="4663"/>
          <a:stretch/>
        </p:blipFill>
        <p:spPr bwMode="auto">
          <a:xfrm rot="5400000">
            <a:off x="866849" y="1488642"/>
            <a:ext cx="2911449" cy="335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266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9"/>
          <p:cNvSpPr txBox="1">
            <a:spLocks noGrp="1"/>
          </p:cNvSpPr>
          <p:nvPr>
            <p:ph type="title"/>
          </p:nvPr>
        </p:nvSpPr>
        <p:spPr>
          <a:xfrm>
            <a:off x="508001" y="457200"/>
            <a:ext cx="6401563" cy="60157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2700"/>
              <a:buFont typeface="Trebuchet MS"/>
              <a:buNone/>
            </a:pPr>
            <a:endParaRPr dirty="0"/>
          </a:p>
        </p:txBody>
      </p:sp>
      <p:pic>
        <p:nvPicPr>
          <p:cNvPr id="509" name="Google Shape;509;p69" descr="Image result for pixhawk in white background"/>
          <p:cNvPicPr preferRelativeResize="0">
            <a:picLocks noGrp="1"/>
          </p:cNvPicPr>
          <p:nvPr>
            <p:ph type="body" idx="1"/>
          </p:nvPr>
        </p:nvPicPr>
        <p:blipFill rotWithShape="1">
          <a:blip r:embed="rId3">
            <a:alphaModFix/>
          </a:blip>
          <a:srcRect l="32870" r="34015"/>
          <a:stretch/>
        </p:blipFill>
        <p:spPr>
          <a:xfrm>
            <a:off x="853352" y="1324428"/>
            <a:ext cx="1058821" cy="1295400"/>
          </a:xfrm>
          <a:prstGeom prst="rect">
            <a:avLst/>
          </a:prstGeom>
          <a:noFill/>
          <a:ln>
            <a:noFill/>
          </a:ln>
        </p:spPr>
      </p:pic>
      <p:sp>
        <p:nvSpPr>
          <p:cNvPr id="2" name="Text Placeholder 1"/>
          <p:cNvSpPr>
            <a:spLocks noGrp="1"/>
          </p:cNvSpPr>
          <p:nvPr>
            <p:ph type="body" idx="2"/>
          </p:nvPr>
        </p:nvSpPr>
        <p:spPr>
          <a:xfrm>
            <a:off x="2865637" y="1201055"/>
            <a:ext cx="3136401" cy="1542146"/>
          </a:xfrm>
        </p:spPr>
        <p:txBody>
          <a:bodyPr/>
          <a:lstStyle/>
          <a:p>
            <a:pPr>
              <a:buFont typeface="Courier New" panose="02070309020205020404" pitchFamily="49" charset="0"/>
              <a:buChar char="o"/>
            </a:pPr>
            <a:r>
              <a:rPr lang="en-US" sz="1050" dirty="0"/>
              <a:t>Pixhawk is autopilot micro controller </a:t>
            </a:r>
          </a:p>
          <a:p>
            <a:pPr>
              <a:buFont typeface="Courier New" panose="02070309020205020404" pitchFamily="49" charset="0"/>
              <a:buChar char="o"/>
            </a:pPr>
            <a:r>
              <a:rPr lang="en-US" sz="1050" dirty="0"/>
              <a:t>It will be the primary navigation of the whole system </a:t>
            </a:r>
          </a:p>
          <a:p>
            <a:pPr>
              <a:buFont typeface="Courier New" panose="02070309020205020404" pitchFamily="49" charset="0"/>
              <a:buChar char="o"/>
            </a:pPr>
            <a:r>
              <a:rPr lang="en-US" sz="1050" dirty="0"/>
              <a:t>Will be programmed to move the boat along the specific paths required by setting wave points with the mission planner software</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821201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layout</a:t>
            </a:r>
            <a:endParaRPr lang="en-US" dirty="0"/>
          </a:p>
        </p:txBody>
      </p:sp>
      <p:sp>
        <p:nvSpPr>
          <p:cNvPr id="4" name="Round Single Corner Rectangle 3"/>
          <p:cNvSpPr/>
          <p:nvPr/>
        </p:nvSpPr>
        <p:spPr>
          <a:xfrm>
            <a:off x="725303" y="1564957"/>
            <a:ext cx="1351619" cy="42780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Pixhawk</a:t>
            </a:r>
            <a:endParaRPr lang="en-US" dirty="0"/>
          </a:p>
        </p:txBody>
      </p:sp>
      <p:sp>
        <p:nvSpPr>
          <p:cNvPr id="6" name="Rounded Rectangle 5"/>
          <p:cNvSpPr/>
          <p:nvPr/>
        </p:nvSpPr>
        <p:spPr>
          <a:xfrm>
            <a:off x="3433764" y="1532585"/>
            <a:ext cx="1435450" cy="49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ESC</a:t>
            </a:r>
            <a:endParaRPr lang="en-US" dirty="0"/>
          </a:p>
        </p:txBody>
      </p:sp>
      <p:sp>
        <p:nvSpPr>
          <p:cNvPr id="8" name="Flowchart: Direct Access Storage 7"/>
          <p:cNvSpPr/>
          <p:nvPr/>
        </p:nvSpPr>
        <p:spPr>
          <a:xfrm>
            <a:off x="5554132" y="1532585"/>
            <a:ext cx="1456808" cy="49255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433764" y="2558070"/>
            <a:ext cx="1483699" cy="521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Servo</a:t>
            </a:r>
            <a:endParaRPr lang="en-US" dirty="0"/>
          </a:p>
        </p:txBody>
      </p:sp>
      <p:sp>
        <p:nvSpPr>
          <p:cNvPr id="10" name="TextBox 9"/>
          <p:cNvSpPr txBox="1"/>
          <p:nvPr/>
        </p:nvSpPr>
        <p:spPr>
          <a:xfrm>
            <a:off x="5791019" y="1611702"/>
            <a:ext cx="1027289" cy="307777"/>
          </a:xfrm>
          <a:prstGeom prst="rect">
            <a:avLst/>
          </a:prstGeom>
          <a:noFill/>
        </p:spPr>
        <p:txBody>
          <a:bodyPr wrap="square" rtlCol="0">
            <a:spAutoFit/>
          </a:bodyPr>
          <a:lstStyle/>
          <a:p>
            <a:r>
              <a:rPr lang="en-US" dirty="0" smtClean="0">
                <a:solidFill>
                  <a:schemeClr val="bg1"/>
                </a:solidFill>
              </a:rPr>
              <a:t>motor</a:t>
            </a:r>
            <a:endParaRPr lang="en-US" dirty="0">
              <a:solidFill>
                <a:schemeClr val="bg1"/>
              </a:solidFill>
            </a:endParaRPr>
          </a:p>
        </p:txBody>
      </p:sp>
      <p:sp>
        <p:nvSpPr>
          <p:cNvPr id="20" name="Rectangle 19"/>
          <p:cNvSpPr/>
          <p:nvPr/>
        </p:nvSpPr>
        <p:spPr>
          <a:xfrm>
            <a:off x="-9275" y="1919479"/>
            <a:ext cx="409652" cy="813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16200000">
            <a:off x="-170630" y="1998637"/>
            <a:ext cx="700833" cy="307777"/>
          </a:xfrm>
          <a:prstGeom prst="rect">
            <a:avLst/>
          </a:prstGeom>
          <a:noFill/>
        </p:spPr>
        <p:txBody>
          <a:bodyPr wrap="square" rtlCol="0">
            <a:spAutoFit/>
          </a:bodyPr>
          <a:lstStyle/>
          <a:p>
            <a:r>
              <a:rPr lang="en-US" dirty="0" smtClean="0">
                <a:solidFill>
                  <a:schemeClr val="bg1"/>
                </a:solidFill>
              </a:rPr>
              <a:t>Rc</a:t>
            </a:r>
            <a:endParaRPr lang="en-US" dirty="0">
              <a:solidFill>
                <a:schemeClr val="bg1"/>
              </a:solidFill>
            </a:endParaRPr>
          </a:p>
        </p:txBody>
      </p:sp>
      <p:sp>
        <p:nvSpPr>
          <p:cNvPr id="24" name="Round Single Corner Rectangle 23"/>
          <p:cNvSpPr/>
          <p:nvPr/>
        </p:nvSpPr>
        <p:spPr>
          <a:xfrm>
            <a:off x="725304" y="2604978"/>
            <a:ext cx="1351619" cy="42780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Raspberry pi3</a:t>
            </a:r>
            <a:endParaRPr lang="en-US" dirty="0"/>
          </a:p>
        </p:txBody>
      </p:sp>
      <p:cxnSp>
        <p:nvCxnSpPr>
          <p:cNvPr id="26" name="Elbow Connector 25"/>
          <p:cNvCxnSpPr>
            <a:stCxn id="4" idx="3"/>
            <a:endCxn id="6" idx="1"/>
          </p:cNvCxnSpPr>
          <p:nvPr/>
        </p:nvCxnSpPr>
        <p:spPr>
          <a:xfrm>
            <a:off x="2076922" y="1778862"/>
            <a:ext cx="135684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3"/>
            <a:endCxn id="8" idx="1"/>
          </p:cNvCxnSpPr>
          <p:nvPr/>
        </p:nvCxnSpPr>
        <p:spPr>
          <a:xfrm>
            <a:off x="4869214" y="1778863"/>
            <a:ext cx="684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05382" y="3862426"/>
            <a:ext cx="991460" cy="57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Camera</a:t>
            </a:r>
            <a:endParaRPr lang="en-US" sz="1100" dirty="0"/>
          </a:p>
        </p:txBody>
      </p:sp>
      <p:cxnSp>
        <p:nvCxnSpPr>
          <p:cNvPr id="51" name="Elbow Connector 50"/>
          <p:cNvCxnSpPr/>
          <p:nvPr/>
        </p:nvCxnSpPr>
        <p:spPr>
          <a:xfrm flipV="1">
            <a:off x="217468" y="1768159"/>
            <a:ext cx="529752" cy="140617"/>
          </a:xfrm>
          <a:prstGeom prst="bentConnector3">
            <a:avLst>
              <a:gd name="adj1" fmla="val 71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47" idx="0"/>
            <a:endCxn id="24" idx="2"/>
          </p:cNvCxnSpPr>
          <p:nvPr/>
        </p:nvCxnSpPr>
        <p:spPr>
          <a:xfrm flipV="1">
            <a:off x="1401112" y="3032787"/>
            <a:ext cx="2" cy="82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4" idx="0"/>
            <a:endCxn id="4" idx="2"/>
          </p:cNvCxnSpPr>
          <p:nvPr/>
        </p:nvCxnSpPr>
        <p:spPr>
          <a:xfrm flipH="1" flipV="1">
            <a:off x="1401113" y="1992766"/>
            <a:ext cx="1" cy="612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a:off x="2076922" y="1919479"/>
            <a:ext cx="1356842" cy="8994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68193" y="3351815"/>
            <a:ext cx="3148836" cy="1061829"/>
          </a:xfrm>
          <a:prstGeom prst="rect">
            <a:avLst/>
          </a:prstGeom>
          <a:noFill/>
        </p:spPr>
        <p:txBody>
          <a:bodyPr wrap="square" rtlCol="0">
            <a:spAutoFit/>
          </a:bodyPr>
          <a:lstStyle/>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Pixhawk primary controls the vessel</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An Rc is utilized for manual control</a:t>
            </a:r>
          </a:p>
          <a:p>
            <a:pPr marL="285750" indent="-285750">
              <a:buFont typeface="Courier New" panose="02070309020205020404" pitchFamily="49" charset="0"/>
              <a:buChar char="o"/>
            </a:pPr>
            <a:r>
              <a:rPr lang="en-US" sz="1050" dirty="0" smtClean="0">
                <a:latin typeface="Times New Roman" panose="02020603050405020304" pitchFamily="18" charset="0"/>
                <a:cs typeface="Times New Roman" panose="02020603050405020304" pitchFamily="18" charset="0"/>
              </a:rPr>
              <a:t>Raspberry pi is able to communicate with the pixhawk</a:t>
            </a:r>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using the MAV link protocol over a serial port connection</a:t>
            </a:r>
          </a:p>
          <a:p>
            <a:pPr marL="285750" indent="-285750">
              <a:buFont typeface="Courier New" panose="02070309020205020404" pitchFamily="49" charset="0"/>
              <a:buChar char="o"/>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689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US" dirty="0"/>
          </a:p>
        </p:txBody>
      </p:sp>
      <p:sp>
        <p:nvSpPr>
          <p:cNvPr id="3" name="Text Placeholder 2"/>
          <p:cNvSpPr>
            <a:spLocks noGrp="1"/>
          </p:cNvSpPr>
          <p:nvPr>
            <p:ph type="body" idx="1"/>
          </p:nvPr>
        </p:nvSpPr>
        <p:spPr>
          <a:xfrm>
            <a:off x="311700" y="1152475"/>
            <a:ext cx="7464894" cy="1255165"/>
          </a:xfrm>
        </p:spPr>
        <p:txBody>
          <a:bodyPr/>
          <a:lstStyle/>
          <a:p>
            <a:r>
              <a:rPr lang="en-US" dirty="0" smtClean="0"/>
              <a:t>Build the prototype</a:t>
            </a:r>
          </a:p>
        </p:txBody>
      </p:sp>
      <p:sp>
        <p:nvSpPr>
          <p:cNvPr id="4" name="TextBox 3"/>
          <p:cNvSpPr txBox="1"/>
          <p:nvPr/>
        </p:nvSpPr>
        <p:spPr>
          <a:xfrm>
            <a:off x="2114025" y="2126891"/>
            <a:ext cx="6065241" cy="830997"/>
          </a:xfrm>
          <a:prstGeom prst="rect">
            <a:avLst/>
          </a:prstGeom>
          <a:noFill/>
        </p:spPr>
        <p:txBody>
          <a:bodyPr wrap="square" rtlCol="0">
            <a:spAutoFit/>
          </a:bodyPr>
          <a:lstStyle/>
          <a:p>
            <a:r>
              <a:rPr lang="en-US" sz="4800" b="1" dirty="0" smtClean="0">
                <a:solidFill>
                  <a:schemeClr val="accent2">
                    <a:lumMod val="75000"/>
                  </a:schemeClr>
                </a:solidFill>
              </a:rPr>
              <a:t>Questions?</a:t>
            </a:r>
            <a:endParaRPr lang="en-US" sz="4800" b="1" dirty="0">
              <a:solidFill>
                <a:schemeClr val="accent2">
                  <a:lumMod val="75000"/>
                </a:schemeClr>
              </a:solidFill>
            </a:endParaRPr>
          </a:p>
        </p:txBody>
      </p:sp>
    </p:spTree>
    <p:extLst>
      <p:ext uri="{BB962C8B-B14F-4D97-AF65-F5344CB8AC3E}">
        <p14:creationId xmlns:p14="http://schemas.microsoft.com/office/powerpoint/2010/main" val="1220964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Project Objective </a:t>
            </a:r>
            <a:endParaRPr/>
          </a:p>
        </p:txBody>
      </p:sp>
      <p:sp>
        <p:nvSpPr>
          <p:cNvPr id="305" name="Google Shape;305;p40"/>
          <p:cNvSpPr txBox="1">
            <a:spLocks noGrp="1"/>
          </p:cNvSpPr>
          <p:nvPr>
            <p:ph type="body" idx="1"/>
          </p:nvPr>
        </p:nvSpPr>
        <p:spPr>
          <a:xfrm>
            <a:off x="311700" y="1232451"/>
            <a:ext cx="6155361" cy="3336423"/>
          </a:xfrm>
          <a:prstGeom prst="rect">
            <a:avLst/>
          </a:prstGeom>
          <a:noFill/>
          <a:ln>
            <a:noFill/>
          </a:ln>
        </p:spPr>
        <p:txBody>
          <a:bodyPr spcFirstLastPara="1" wrap="square" lIns="91425" tIns="91425" rIns="91425" bIns="91425" anchor="t" anchorCtr="0">
            <a:noAutofit/>
          </a:bodyPr>
          <a:lstStyle/>
          <a:p>
            <a:pPr lvl="0">
              <a:buClr>
                <a:schemeClr val="dk1"/>
              </a:buClr>
              <a:buFont typeface="Times New Roman"/>
              <a:buChar char="●"/>
            </a:pPr>
            <a:r>
              <a:rPr lang="en-US" sz="1800" dirty="0">
                <a:solidFill>
                  <a:schemeClr val="dk1"/>
                </a:solidFill>
                <a:latin typeface="Times New Roman"/>
                <a:ea typeface="Times New Roman"/>
                <a:cs typeface="Times New Roman"/>
                <a:sym typeface="Times New Roman"/>
              </a:rPr>
              <a:t>The objective of this project is to design a </a:t>
            </a:r>
            <a:r>
              <a:rPr lang="en-US" sz="1800" dirty="0" smtClean="0">
                <a:solidFill>
                  <a:schemeClr val="dk1"/>
                </a:solidFill>
                <a:latin typeface="Times New Roman"/>
                <a:ea typeface="Times New Roman"/>
                <a:cs typeface="Times New Roman"/>
                <a:sym typeface="Times New Roman"/>
              </a:rPr>
              <a:t>Catamaran (</a:t>
            </a:r>
            <a:r>
              <a:rPr lang="en-US" sz="1800" dirty="0">
                <a:solidFill>
                  <a:schemeClr val="dk1"/>
                </a:solidFill>
                <a:latin typeface="Times New Roman"/>
                <a:ea typeface="Times New Roman"/>
                <a:cs typeface="Times New Roman"/>
                <a:sym typeface="Times New Roman"/>
              </a:rPr>
              <a:t>Dual Hull) marine vessel capable of detecting </a:t>
            </a:r>
            <a:r>
              <a:rPr lang="en-US" sz="1800" dirty="0" smtClean="0">
                <a:solidFill>
                  <a:schemeClr val="dk1"/>
                </a:solidFill>
                <a:latin typeface="Times New Roman"/>
                <a:ea typeface="Times New Roman"/>
                <a:cs typeface="Times New Roman"/>
                <a:sym typeface="Times New Roman"/>
              </a:rPr>
              <a:t>plastic </a:t>
            </a:r>
            <a:r>
              <a:rPr lang="en-US" sz="1800" dirty="0">
                <a:solidFill>
                  <a:schemeClr val="dk1"/>
                </a:solidFill>
                <a:latin typeface="Times New Roman"/>
                <a:ea typeface="Times New Roman"/>
                <a:cs typeface="Times New Roman"/>
                <a:sym typeface="Times New Roman"/>
              </a:rPr>
              <a:t>bottles using Target Recognition and collect </a:t>
            </a:r>
            <a:r>
              <a:rPr lang="en-US" sz="1800" dirty="0" smtClean="0">
                <a:solidFill>
                  <a:schemeClr val="dk1"/>
                </a:solidFill>
                <a:latin typeface="Times New Roman"/>
                <a:ea typeface="Times New Roman"/>
                <a:cs typeface="Times New Roman"/>
                <a:sym typeface="Times New Roman"/>
              </a:rPr>
              <a:t>them.</a:t>
            </a:r>
            <a:endParaRPr sz="1800" b="0" i="0" u="none" strike="noStrike" cap="none" dirty="0">
              <a:solidFill>
                <a:srgbClr val="3F3F3F"/>
              </a:solidFill>
              <a:latin typeface="Trebuchet MS"/>
              <a:ea typeface="Trebuchet MS"/>
              <a:cs typeface="Trebuchet MS"/>
              <a:sym typeface="Trebuchet MS"/>
            </a:endParaRPr>
          </a:p>
          <a:p>
            <a:pPr marL="257175" marR="0" lvl="0" indent="-257175" algn="l" rtl="0">
              <a:spcBef>
                <a:spcPts val="30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Design Requirements </a:t>
            </a:r>
            <a:endParaRPr/>
          </a:p>
        </p:txBody>
      </p:sp>
      <p:sp>
        <p:nvSpPr>
          <p:cNvPr id="311" name="Google Shape;311;p41"/>
          <p:cNvSpPr txBox="1">
            <a:spLocks noGrp="1"/>
          </p:cNvSpPr>
          <p:nvPr>
            <p:ph type="body" idx="1"/>
          </p:nvPr>
        </p:nvSpPr>
        <p:spPr>
          <a:xfrm>
            <a:off x="311700" y="1152475"/>
            <a:ext cx="8520600" cy="3916800"/>
          </a:xfrm>
          <a:prstGeom prst="rect">
            <a:avLst/>
          </a:prstGeom>
          <a:noFill/>
          <a:ln>
            <a:noFill/>
          </a:ln>
        </p:spPr>
        <p:txBody>
          <a:bodyPr spcFirstLastPara="1" wrap="square" lIns="91425" tIns="91425" rIns="91425" bIns="91425" anchor="t" anchorCtr="0">
            <a:noAutofit/>
          </a:bodyPr>
          <a:lstStyle/>
          <a:p>
            <a:pPr lvl="0"/>
            <a:r>
              <a:rPr lang="en-US" sz="1800" dirty="0"/>
              <a:t>The main frame of the vehicle should be able to support up to 60 lbs. of total load, including the Payload up to 20 lbs. and 25 lbs. of vehicle itself</a:t>
            </a:r>
            <a:r>
              <a:rPr lang="en-US" sz="1800" dirty="0" smtClean="0"/>
              <a:t>.</a:t>
            </a:r>
          </a:p>
          <a:p>
            <a:pPr marL="114300" lvl="0" indent="0">
              <a:buNone/>
            </a:pPr>
            <a:endParaRPr lang="en-US" sz="1800" dirty="0"/>
          </a:p>
          <a:p>
            <a:pPr lvl="0"/>
            <a:r>
              <a:rPr lang="en-US" sz="1800" dirty="0"/>
              <a:t>The motors should drive the vehicle with the velocity of 5 miles per hour. </a:t>
            </a:r>
            <a:endParaRPr lang="en-US" sz="1800" dirty="0" smtClean="0"/>
          </a:p>
          <a:p>
            <a:pPr marL="114300" lvl="0" indent="0">
              <a:buNone/>
            </a:pPr>
            <a:endParaRPr lang="en-US" sz="1800" dirty="0"/>
          </a:p>
          <a:p>
            <a:pPr lvl="0"/>
            <a:r>
              <a:rPr lang="en-US" sz="1800" dirty="0"/>
              <a:t>The Design must be cost efficient</a:t>
            </a:r>
            <a:r>
              <a:rPr lang="en-US" sz="1800" dirty="0" smtClean="0"/>
              <a:t>.</a:t>
            </a:r>
          </a:p>
          <a:p>
            <a:pPr marL="114300" lvl="0" indent="0">
              <a:buNone/>
            </a:pPr>
            <a:endParaRPr lang="en-US" sz="1800" dirty="0"/>
          </a:p>
          <a:p>
            <a:pPr lvl="0"/>
            <a:r>
              <a:rPr lang="en-US" sz="1800" dirty="0"/>
              <a:t>Recognize floating plastic bottles using machine learning</a:t>
            </a:r>
            <a:r>
              <a:rPr lang="en-US" sz="1800" dirty="0" smtClean="0"/>
              <a:t>.</a:t>
            </a:r>
          </a:p>
          <a:p>
            <a:pPr marL="114300" lvl="0" indent="0">
              <a:buNone/>
            </a:pPr>
            <a:endParaRPr lang="en-US" sz="1800" dirty="0"/>
          </a:p>
          <a:p>
            <a:pPr lvl="0"/>
            <a:r>
              <a:rPr lang="en-US" sz="1800" dirty="0"/>
              <a:t>Should recognize the target (Volume 500ml, height 23.50cm, diameter 6.58, max weight .54kg and function intelligently.</a:t>
            </a:r>
          </a:p>
          <a:p>
            <a:pPr marL="114300" marR="0" lvl="0" indent="-114300" algn="l" rtl="0">
              <a:spcBef>
                <a:spcPts val="0"/>
              </a:spcBef>
              <a:spcAft>
                <a:spcPts val="0"/>
              </a:spcAft>
              <a:buClr>
                <a:schemeClr val="accent1"/>
              </a:buClr>
              <a:buSzPts val="1800"/>
              <a:buFont typeface="Noto Sans Symbols"/>
              <a:buNone/>
            </a:pPr>
            <a:r>
              <a:rPr lang="en-US" sz="1350" b="0" i="0" u="none" strike="noStrike" cap="none" dirty="0" smtClean="0">
                <a:solidFill>
                  <a:srgbClr val="3F3F3F"/>
                </a:solidFill>
                <a:latin typeface="Trebuchet MS"/>
                <a:ea typeface="Trebuchet MS"/>
                <a:cs typeface="Trebuchet MS"/>
                <a:sym typeface="Trebuchet MS"/>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dirty="0">
                <a:solidFill>
                  <a:schemeClr val="accent1"/>
                </a:solidFill>
                <a:latin typeface="Trebuchet MS"/>
                <a:ea typeface="Trebuchet MS"/>
                <a:cs typeface="Trebuchet MS"/>
                <a:sym typeface="Trebuchet MS"/>
              </a:rPr>
              <a:t>Design Constraints </a:t>
            </a:r>
            <a:endParaRPr dirty="0"/>
          </a:p>
        </p:txBody>
      </p:sp>
      <p:sp>
        <p:nvSpPr>
          <p:cNvPr id="317" name="Google Shape;317;p42"/>
          <p:cNvSpPr txBox="1">
            <a:spLocks noGrp="1"/>
          </p:cNvSpPr>
          <p:nvPr>
            <p:ph type="body" idx="1"/>
          </p:nvPr>
        </p:nvSpPr>
        <p:spPr>
          <a:xfrm>
            <a:off x="311700" y="1174041"/>
            <a:ext cx="8520600" cy="3890700"/>
          </a:xfrm>
          <a:prstGeom prst="rect">
            <a:avLst/>
          </a:prstGeom>
          <a:noFill/>
          <a:ln>
            <a:noFill/>
          </a:ln>
        </p:spPr>
        <p:txBody>
          <a:bodyPr spcFirstLastPara="1" wrap="square" lIns="91425" tIns="91425" rIns="91425" bIns="91425" anchor="t" anchorCtr="0">
            <a:noAutofit/>
          </a:bodyPr>
          <a:lstStyle/>
          <a:p>
            <a:pPr marL="114300" lvl="0" indent="0">
              <a:buNone/>
            </a:pPr>
            <a:endParaRPr lang="en-US" sz="1800" dirty="0" smtClean="0"/>
          </a:p>
          <a:p>
            <a:pPr lvl="0"/>
            <a:r>
              <a:rPr lang="en-US" sz="1800" dirty="0" smtClean="0"/>
              <a:t>Budget</a:t>
            </a:r>
          </a:p>
          <a:p>
            <a:pPr lvl="0"/>
            <a:r>
              <a:rPr lang="en-US" sz="1800" dirty="0" smtClean="0"/>
              <a:t>Visibility</a:t>
            </a:r>
            <a:endParaRPr lang="en-US" sz="1800" dirty="0"/>
          </a:p>
          <a:p>
            <a:pPr lvl="0"/>
            <a:r>
              <a:rPr lang="en-US" sz="1800" dirty="0"/>
              <a:t>Limited Resources</a:t>
            </a:r>
            <a:r>
              <a:rPr lang="en-US" sz="1800" dirty="0" smtClean="0"/>
              <a:t>.</a:t>
            </a:r>
          </a:p>
          <a:p>
            <a:pPr lvl="0"/>
            <a:endParaRPr lang="en-US" sz="1800" dirty="0" smtClean="0"/>
          </a:p>
          <a:p>
            <a:pPr marL="114300" lvl="0" indent="0">
              <a:buNone/>
            </a:pPr>
            <a:endParaRPr lang="en-US" sz="1800" dirty="0"/>
          </a:p>
          <a:p>
            <a:pPr marL="114300" marR="0" lvl="0" indent="-1143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dirty="0">
                <a:solidFill>
                  <a:schemeClr val="accent1"/>
                </a:solidFill>
                <a:latin typeface="Trebuchet MS"/>
                <a:ea typeface="Trebuchet MS"/>
                <a:cs typeface="Trebuchet MS"/>
                <a:sym typeface="Trebuchet MS"/>
              </a:rPr>
              <a:t>Design Approach </a:t>
            </a:r>
            <a:endParaRPr dirty="0"/>
          </a:p>
        </p:txBody>
      </p:sp>
      <p:sp>
        <p:nvSpPr>
          <p:cNvPr id="330" name="Google Shape;330;p44"/>
          <p:cNvSpPr txBox="1">
            <a:spLocks noGrp="1"/>
          </p:cNvSpPr>
          <p:nvPr>
            <p:ph type="body" idx="1"/>
          </p:nvPr>
        </p:nvSpPr>
        <p:spPr>
          <a:xfrm>
            <a:off x="5980980" y="128347"/>
            <a:ext cx="3999900" cy="3416400"/>
          </a:xfrm>
          <a:prstGeom prst="rect">
            <a:avLst/>
          </a:prstGeom>
          <a:noFill/>
          <a:ln>
            <a:noFill/>
          </a:ln>
        </p:spPr>
        <p:txBody>
          <a:bodyPr spcFirstLastPara="1" wrap="square" lIns="91425" tIns="91425" rIns="91425" bIns="91425" anchor="t" anchorCtr="0">
            <a:noAutofit/>
          </a:bodyPr>
          <a:lstStyle/>
          <a:p>
            <a:pPr marL="257175" marR="0" lvl="0" indent="-257175" algn="l" rtl="0">
              <a:spcBef>
                <a:spcPts val="0"/>
              </a:spcBef>
              <a:spcAft>
                <a:spcPts val="0"/>
              </a:spcAft>
              <a:buClr>
                <a:schemeClr val="accent1"/>
              </a:buClr>
              <a:buSzPts val="1400"/>
              <a:buFont typeface="Noto Sans Symbols"/>
              <a:buNone/>
            </a:pPr>
            <a:endParaRPr dirty="0" smtClean="0"/>
          </a:p>
          <a:p>
            <a:pPr marL="0" indent="0">
              <a:buNone/>
            </a:pPr>
            <a:endParaRPr lang="en-US" dirty="0" smtClean="0">
              <a:latin typeface="Times New Roman" panose="02020603050405020304" pitchFamily="18" charset="0"/>
              <a:cs typeface="Times New Roman" panose="02020603050405020304" pitchFamily="18" charset="0"/>
            </a:endParaRPr>
          </a:p>
          <a:p>
            <a:pPr marL="257175" marR="0" lvl="0" indent="-257175" algn="l" rtl="0">
              <a:spcBef>
                <a:spcPts val="0"/>
              </a:spcBef>
              <a:spcAft>
                <a:spcPts val="0"/>
              </a:spcAft>
              <a:buClr>
                <a:schemeClr val="accent1"/>
              </a:buClr>
              <a:buSzPts val="1400"/>
              <a:buFont typeface="Noto Sans Symbols"/>
              <a:buChar char="●"/>
            </a:pPr>
            <a:endParaRPr sz="1400" b="0" i="0" u="none" strike="noStrike" cap="none" dirty="0">
              <a:solidFill>
                <a:srgbClr val="3F3F3F"/>
              </a:solidFill>
              <a:latin typeface="Trebuchet MS"/>
              <a:ea typeface="Trebuchet MS"/>
              <a:cs typeface="Trebuchet MS"/>
              <a:sym typeface="Trebuchet MS"/>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graphicFrame>
        <p:nvGraphicFramePr>
          <p:cNvPr id="5" name="Diagram 4"/>
          <p:cNvGraphicFramePr/>
          <p:nvPr>
            <p:extLst>
              <p:ext uri="{D42A27DB-BD31-4B8C-83A1-F6EECF244321}">
                <p14:modId xmlns:p14="http://schemas.microsoft.com/office/powerpoint/2010/main" val="1010663551"/>
              </p:ext>
            </p:extLst>
          </p:nvPr>
        </p:nvGraphicFramePr>
        <p:xfrm>
          <a:off x="772897" y="1611210"/>
          <a:ext cx="5871184" cy="77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927048746"/>
              </p:ext>
            </p:extLst>
          </p:nvPr>
        </p:nvGraphicFramePr>
        <p:xfrm>
          <a:off x="713316" y="2520212"/>
          <a:ext cx="5930765" cy="7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2169648714"/>
              </p:ext>
            </p:extLst>
          </p:nvPr>
        </p:nvGraphicFramePr>
        <p:xfrm>
          <a:off x="781406" y="3382706"/>
          <a:ext cx="5862675" cy="94775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 name="Down Arrow 1"/>
          <p:cNvSpPr/>
          <p:nvPr/>
        </p:nvSpPr>
        <p:spPr>
          <a:xfrm>
            <a:off x="5792028" y="2384755"/>
            <a:ext cx="102413" cy="124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1443175" y="3276510"/>
            <a:ext cx="109728" cy="146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Design Approach </a:t>
            </a:r>
            <a:r>
              <a:rPr lang="en-US" sz="2800" dirty="0" smtClean="0"/>
              <a:t>(Continued)</a:t>
            </a:r>
            <a:endParaRPr lang="en-US" dirty="0"/>
          </a:p>
        </p:txBody>
      </p:sp>
      <p:grpSp>
        <p:nvGrpSpPr>
          <p:cNvPr id="5" name="Group 4"/>
          <p:cNvGrpSpPr/>
          <p:nvPr/>
        </p:nvGrpSpPr>
        <p:grpSpPr>
          <a:xfrm>
            <a:off x="3023750" y="1635149"/>
            <a:ext cx="1267968" cy="1267968"/>
            <a:chOff x="1337614" y="206044"/>
            <a:chExt cx="1267968" cy="1267968"/>
          </a:xfrm>
        </p:grpSpPr>
        <p:sp>
          <p:nvSpPr>
            <p:cNvPr id="15" name="Rounded Rectangle 14"/>
            <p:cNvSpPr/>
            <p:nvPr/>
          </p:nvSpPr>
          <p:spPr>
            <a:xfrm>
              <a:off x="1337614" y="206044"/>
              <a:ext cx="1267968" cy="12679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1399511" y="267941"/>
              <a:ext cx="1144174" cy="11441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Autonomous System</a:t>
              </a:r>
            </a:p>
          </p:txBody>
        </p:sp>
      </p:grpSp>
      <p:grpSp>
        <p:nvGrpSpPr>
          <p:cNvPr id="6" name="Group 5"/>
          <p:cNvGrpSpPr/>
          <p:nvPr/>
        </p:nvGrpSpPr>
        <p:grpSpPr>
          <a:xfrm>
            <a:off x="4513613" y="1635149"/>
            <a:ext cx="1267968" cy="1267968"/>
            <a:chOff x="2827477" y="206044"/>
            <a:chExt cx="1267968" cy="1267968"/>
          </a:xfrm>
        </p:grpSpPr>
        <p:sp>
          <p:nvSpPr>
            <p:cNvPr id="13" name="Rounded Rectangle 12"/>
            <p:cNvSpPr/>
            <p:nvPr/>
          </p:nvSpPr>
          <p:spPr>
            <a:xfrm>
              <a:off x="2827477" y="206044"/>
              <a:ext cx="1267968" cy="12679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6"/>
            <p:cNvSpPr/>
            <p:nvPr/>
          </p:nvSpPr>
          <p:spPr>
            <a:xfrm>
              <a:off x="2889374" y="267941"/>
              <a:ext cx="1144174" cy="11441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Image Recognition </a:t>
              </a:r>
            </a:p>
          </p:txBody>
        </p:sp>
      </p:grpSp>
      <p:grpSp>
        <p:nvGrpSpPr>
          <p:cNvPr id="7" name="Group 6"/>
          <p:cNvGrpSpPr/>
          <p:nvPr/>
        </p:nvGrpSpPr>
        <p:grpSpPr>
          <a:xfrm>
            <a:off x="3023750" y="3190697"/>
            <a:ext cx="1267968" cy="1267968"/>
            <a:chOff x="1337614" y="1695907"/>
            <a:chExt cx="1267968" cy="1267968"/>
          </a:xfrm>
        </p:grpSpPr>
        <p:sp>
          <p:nvSpPr>
            <p:cNvPr id="11" name="Rounded Rectangle 10"/>
            <p:cNvSpPr/>
            <p:nvPr/>
          </p:nvSpPr>
          <p:spPr>
            <a:xfrm>
              <a:off x="1337614" y="1695907"/>
              <a:ext cx="1267968" cy="12679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8"/>
            <p:cNvSpPr/>
            <p:nvPr/>
          </p:nvSpPr>
          <p:spPr>
            <a:xfrm>
              <a:off x="1399511" y="1757804"/>
              <a:ext cx="1144174" cy="11441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Electrical Component</a:t>
              </a:r>
            </a:p>
          </p:txBody>
        </p:sp>
      </p:grpSp>
      <p:grpSp>
        <p:nvGrpSpPr>
          <p:cNvPr id="8" name="Group 7"/>
          <p:cNvGrpSpPr/>
          <p:nvPr/>
        </p:nvGrpSpPr>
        <p:grpSpPr>
          <a:xfrm>
            <a:off x="4513613" y="3190697"/>
            <a:ext cx="1267968" cy="1267968"/>
            <a:chOff x="2827477" y="1695907"/>
            <a:chExt cx="1267968" cy="1267968"/>
          </a:xfrm>
        </p:grpSpPr>
        <p:sp>
          <p:nvSpPr>
            <p:cNvPr id="9" name="Rounded Rectangle 8"/>
            <p:cNvSpPr/>
            <p:nvPr/>
          </p:nvSpPr>
          <p:spPr>
            <a:xfrm>
              <a:off x="2827477" y="1695907"/>
              <a:ext cx="1267968" cy="12679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10"/>
            <p:cNvSpPr/>
            <p:nvPr/>
          </p:nvSpPr>
          <p:spPr>
            <a:xfrm>
              <a:off x="2889374" y="1757804"/>
              <a:ext cx="1144174" cy="11441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Power Analysis</a:t>
              </a:r>
            </a:p>
          </p:txBody>
        </p:sp>
      </p:grpSp>
      <p:sp>
        <p:nvSpPr>
          <p:cNvPr id="17" name="Quad Arrow 16"/>
          <p:cNvSpPr/>
          <p:nvPr/>
        </p:nvSpPr>
        <p:spPr>
          <a:xfrm>
            <a:off x="2828995" y="1447800"/>
            <a:ext cx="3169919" cy="3169919"/>
          </a:xfrm>
          <a:prstGeom prst="quadArrow">
            <a:avLst>
              <a:gd name="adj1" fmla="val 2000"/>
              <a:gd name="adj2" fmla="val 4000"/>
              <a:gd name="adj3" fmla="val 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743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a:solidFill>
                  <a:schemeClr val="accent1"/>
                </a:solidFill>
                <a:latin typeface="Trebuchet MS"/>
                <a:ea typeface="Trebuchet MS"/>
                <a:cs typeface="Trebuchet MS"/>
                <a:sym typeface="Trebuchet MS"/>
              </a:rPr>
              <a:t>Tasks</a:t>
            </a:r>
            <a:endParaRPr/>
          </a:p>
        </p:txBody>
      </p:sp>
      <p:sp>
        <p:nvSpPr>
          <p:cNvPr id="323" name="Google Shape;323;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257175" indent="-257175">
              <a:buNone/>
            </a:pP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Task 1: </a:t>
            </a:r>
            <a:r>
              <a:rPr lang="en-US" sz="1600" dirty="0" smtClean="0">
                <a:latin typeface="Times New Roman" panose="02020603050405020304" pitchFamily="18" charset="0"/>
                <a:cs typeface="Times New Roman" panose="02020603050405020304" pitchFamily="18" charset="0"/>
              </a:rPr>
              <a:t>Research Various Boat designs</a:t>
            </a:r>
            <a:endParaRPr sz="1600" dirty="0" smtClean="0">
              <a:latin typeface="Times New Roman" panose="02020603050405020304" pitchFamily="18" charset="0"/>
              <a:cs typeface="Times New Roman" panose="02020603050405020304" pitchFamily="18" charset="0"/>
            </a:endParaRP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2: </a:t>
            </a:r>
            <a:r>
              <a:rPr lang="en-US" sz="1800" dirty="0" smtClean="0">
                <a:latin typeface="Times New Roman" panose="02020603050405020304" pitchFamily="18" charset="0"/>
                <a:cs typeface="Times New Roman" panose="02020603050405020304" pitchFamily="18" charset="0"/>
              </a:rPr>
              <a:t>Preliminary boat design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3: </a:t>
            </a:r>
            <a:r>
              <a:rPr lang="en-US" sz="1800" dirty="0">
                <a:latin typeface="Times New Roman" panose="02020603050405020304" pitchFamily="18" charset="0"/>
                <a:cs typeface="Times New Roman" panose="02020603050405020304" pitchFamily="18" charset="0"/>
              </a:rPr>
              <a:t>Weight </a:t>
            </a:r>
            <a:r>
              <a:rPr lang="en-US" sz="1800" dirty="0" smtClean="0">
                <a:latin typeface="Times New Roman" panose="02020603050405020304" pitchFamily="18" charset="0"/>
                <a:cs typeface="Times New Roman" panose="02020603050405020304" pitchFamily="18" charset="0"/>
              </a:rPr>
              <a:t>Calculations</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4</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Hydrostatic </a:t>
            </a:r>
            <a:r>
              <a:rPr lang="en-US" sz="1800" dirty="0" smtClean="0">
                <a:latin typeface="Times New Roman" panose="02020603050405020304" pitchFamily="18" charset="0"/>
                <a:cs typeface="Times New Roman" panose="02020603050405020304" pitchFamily="18" charset="0"/>
              </a:rPr>
              <a:t>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5: </a:t>
            </a:r>
            <a:r>
              <a:rPr lang="en-US" sz="1800" dirty="0">
                <a:latin typeface="Times New Roman" panose="02020603050405020304" pitchFamily="18" charset="0"/>
                <a:cs typeface="Times New Roman" panose="02020603050405020304" pitchFamily="18" charset="0"/>
              </a:rPr>
              <a:t>Fluid </a:t>
            </a:r>
            <a:r>
              <a:rPr lang="en-US" sz="1800" dirty="0" smtClean="0">
                <a:latin typeface="Times New Roman" panose="02020603050405020304" pitchFamily="18" charset="0"/>
                <a:cs typeface="Times New Roman" panose="02020603050405020304" pitchFamily="18" charset="0"/>
              </a:rPr>
              <a:t>dynamics 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6:</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CAD </a:t>
            </a:r>
            <a:r>
              <a:rPr lang="en-US" sz="1800" dirty="0" smtClean="0">
                <a:latin typeface="Times New Roman" panose="02020603050405020304" pitchFamily="18" charset="0"/>
                <a:cs typeface="Times New Roman" panose="02020603050405020304" pitchFamily="18" charset="0"/>
              </a:rPr>
              <a:t>simulations</a:t>
            </a:r>
          </a:p>
          <a:p>
            <a:pPr marL="257175" lvl="0" indent="-257175">
              <a:buNone/>
            </a:pPr>
            <a:r>
              <a:rPr lang="en-US" sz="1800" b="1" dirty="0" smtClean="0">
                <a:latin typeface="Times New Roman" panose="02020603050405020304" pitchFamily="18" charset="0"/>
                <a:cs typeface="Times New Roman" panose="02020603050405020304" pitchFamily="18" charset="0"/>
                <a:sym typeface="Times New Roman"/>
              </a:rPr>
              <a:t>Task 7: </a:t>
            </a:r>
            <a:r>
              <a:rPr lang="en-US" sz="1800" dirty="0" smtClean="0">
                <a:latin typeface="Times New Roman" panose="02020603050405020304" pitchFamily="18" charset="0"/>
                <a:cs typeface="Times New Roman" panose="02020603050405020304" pitchFamily="18" charset="0"/>
                <a:sym typeface="Times New Roman"/>
              </a:rPr>
              <a:t>Building the prototype</a:t>
            </a:r>
            <a:endParaRPr dirty="0">
              <a:latin typeface="Times New Roman" panose="02020603050405020304" pitchFamily="18" charset="0"/>
              <a:cs typeface="Times New Roman" panose="02020603050405020304" pitchFamily="18" charset="0"/>
            </a:endParaRPr>
          </a:p>
        </p:txBody>
      </p:sp>
      <p:sp>
        <p:nvSpPr>
          <p:cNvPr id="324" name="Google Shape;324;p43"/>
          <p:cNvSpPr txBox="1">
            <a:spLocks noGrp="1"/>
          </p:cNvSpPr>
          <p:nvPr>
            <p:ph type="body" idx="2"/>
          </p:nvPr>
        </p:nvSpPr>
        <p:spPr>
          <a:xfrm>
            <a:off x="4035445" y="1152475"/>
            <a:ext cx="3999900" cy="3416400"/>
          </a:xfrm>
          <a:prstGeom prst="rect">
            <a:avLst/>
          </a:prstGeom>
          <a:noFill/>
          <a:ln>
            <a:noFill/>
          </a:ln>
        </p:spPr>
        <p:txBody>
          <a:bodyPr spcFirstLastPara="1" wrap="square" lIns="91425" tIns="91425" rIns="91425" bIns="91425" anchor="t" anchorCtr="0">
            <a:noAutofit/>
          </a:bodyPr>
          <a:lstStyle/>
          <a:p>
            <a:pPr marL="0" indent="0">
              <a:buNone/>
            </a:pPr>
            <a:r>
              <a:rPr lang="en-US" sz="1800" b="1" dirty="0">
                <a:latin typeface="Times New Roman" panose="02020603050405020304" pitchFamily="18" charset="0"/>
                <a:cs typeface="Times New Roman" panose="02020603050405020304" pitchFamily="18" charset="0"/>
              </a:rPr>
              <a:t>Task 1. </a:t>
            </a:r>
            <a:r>
              <a:rPr lang="en-US" sz="1800" dirty="0" smtClean="0">
                <a:latin typeface="Times New Roman" panose="02020603050405020304" pitchFamily="18" charset="0"/>
                <a:cs typeface="Times New Roman" panose="02020603050405020304" pitchFamily="18" charset="0"/>
              </a:rPr>
              <a:t>Navigation strategy</a:t>
            </a:r>
            <a:endParaRPr lang="en-US" sz="1800" dirty="0">
              <a:latin typeface="Times New Roman" panose="02020603050405020304" pitchFamily="18" charset="0"/>
              <a:cs typeface="Times New Roman" panose="02020603050405020304" pitchFamily="18" charset="0"/>
            </a:endParaRPr>
          </a:p>
          <a:p>
            <a:pPr marL="0" lvl="0" indent="0">
              <a:buNone/>
            </a:pPr>
            <a:r>
              <a:rPr lang="en-US" sz="1800" b="1" dirty="0" smtClean="0">
                <a:latin typeface="Times New Roman" panose="02020603050405020304" pitchFamily="18" charset="0"/>
                <a:cs typeface="Times New Roman" panose="02020603050405020304" pitchFamily="18" charset="0"/>
              </a:rPr>
              <a:t>Task </a:t>
            </a:r>
            <a:r>
              <a:rPr lang="en-US" sz="1800" b="1"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System </a:t>
            </a:r>
            <a:r>
              <a:rPr lang="en-US" sz="1800" dirty="0" smtClean="0">
                <a:latin typeface="Times New Roman" panose="02020603050405020304" pitchFamily="18" charset="0"/>
                <a:cs typeface="Times New Roman" panose="02020603050405020304" pitchFamily="18" charset="0"/>
              </a:rPr>
              <a:t>design</a:t>
            </a:r>
          </a:p>
          <a:p>
            <a:pPr marL="0" lvl="0" indent="0">
              <a:buNone/>
            </a:pPr>
            <a:r>
              <a:rPr lang="en-US" sz="1800" b="1" dirty="0">
                <a:latin typeface="Times New Roman" panose="02020603050405020304" pitchFamily="18" charset="0"/>
                <a:cs typeface="Times New Roman" panose="02020603050405020304" pitchFamily="18" charset="0"/>
              </a:rPr>
              <a:t>Task 3. </a:t>
            </a:r>
            <a:r>
              <a:rPr lang="en-US" sz="1800" dirty="0">
                <a:latin typeface="Times New Roman" panose="02020603050405020304" pitchFamily="18" charset="0"/>
                <a:cs typeface="Times New Roman" panose="02020603050405020304" pitchFamily="18" charset="0"/>
              </a:rPr>
              <a:t>Power </a:t>
            </a:r>
            <a:r>
              <a:rPr lang="en-US" sz="1800" dirty="0" smtClean="0">
                <a:latin typeface="Times New Roman" panose="02020603050405020304" pitchFamily="18" charset="0"/>
                <a:cs typeface="Times New Roman" panose="02020603050405020304" pitchFamily="18" charset="0"/>
              </a:rPr>
              <a:t>Analysis</a:t>
            </a:r>
          </a:p>
          <a:p>
            <a:pPr marL="0" indent="0">
              <a:buNone/>
            </a:pPr>
            <a:r>
              <a:rPr lang="en-US" sz="1800" b="1" dirty="0" smtClean="0">
                <a:latin typeface="Times New Roman" panose="02020603050405020304" pitchFamily="18" charset="0"/>
                <a:cs typeface="Times New Roman" panose="02020603050405020304" pitchFamily="18" charset="0"/>
              </a:rPr>
              <a:t>Task </a:t>
            </a:r>
            <a:r>
              <a:rPr lang="en-US" sz="1800" b="1"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Autonomy Implementation</a:t>
            </a:r>
          </a:p>
          <a:p>
            <a:pPr marL="0" indent="0">
              <a:buNone/>
            </a:pPr>
            <a:r>
              <a:rPr lang="en-US" sz="1800" b="1" dirty="0">
                <a:latin typeface="Times New Roman" panose="02020603050405020304" pitchFamily="18" charset="0"/>
                <a:cs typeface="Times New Roman" panose="02020603050405020304" pitchFamily="18" charset="0"/>
              </a:rPr>
              <a:t>Task 5. </a:t>
            </a:r>
            <a:r>
              <a:rPr lang="en-US" sz="1800" dirty="0">
                <a:latin typeface="Times New Roman" panose="02020603050405020304" pitchFamily="18" charset="0"/>
                <a:cs typeface="Times New Roman" panose="02020603050405020304" pitchFamily="18" charset="0"/>
              </a:rPr>
              <a:t>Image Recognition System</a:t>
            </a:r>
          </a:p>
          <a:p>
            <a:pPr marL="0" indent="0">
              <a:buNone/>
            </a:pPr>
            <a:r>
              <a:rPr lang="en-US" sz="1800" b="1" dirty="0">
                <a:latin typeface="Times New Roman" panose="02020603050405020304" pitchFamily="18" charset="0"/>
                <a:cs typeface="Times New Roman" panose="02020603050405020304" pitchFamily="18" charset="0"/>
              </a:rPr>
              <a:t>Task 6. </a:t>
            </a:r>
            <a:r>
              <a:rPr lang="en-US" sz="1800" dirty="0">
                <a:latin typeface="Times New Roman" panose="02020603050405020304" pitchFamily="18" charset="0"/>
                <a:cs typeface="Times New Roman" panose="02020603050405020304" pitchFamily="18" charset="0"/>
              </a:rPr>
              <a:t>Image Recognition System Training</a:t>
            </a:r>
          </a:p>
          <a:p>
            <a:pPr marL="0" lvl="0" indent="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20155</TotalTime>
  <Words>1210</Words>
  <Application>Microsoft Office PowerPoint</Application>
  <PresentationFormat>On-screen Show (16:9)</PresentationFormat>
  <Paragraphs>411</Paragraphs>
  <Slides>35</Slides>
  <Notes>13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7" baseType="lpstr">
      <vt:lpstr>SimSun</vt:lpstr>
      <vt:lpstr>Arial</vt:lpstr>
      <vt:lpstr>Calibri</vt:lpstr>
      <vt:lpstr>Cambria Math</vt:lpstr>
      <vt:lpstr>Courier New</vt:lpstr>
      <vt:lpstr>Noto Sans Symbols</vt:lpstr>
      <vt:lpstr>Times New Roman</vt:lpstr>
      <vt:lpstr>Trebuchet MS</vt:lpstr>
      <vt:lpstr>Wingdings</vt:lpstr>
      <vt:lpstr>Facet</vt:lpstr>
      <vt:lpstr>1_Facet</vt:lpstr>
      <vt:lpstr>Equation</vt:lpstr>
      <vt:lpstr> THE DESIGN OF A DEBRIS CLEARING VESSEL</vt:lpstr>
      <vt:lpstr>Outline </vt:lpstr>
      <vt:lpstr>Background</vt:lpstr>
      <vt:lpstr>Project Objective </vt:lpstr>
      <vt:lpstr>Design Requirements </vt:lpstr>
      <vt:lpstr>Design Constraints </vt:lpstr>
      <vt:lpstr>Design Approach </vt:lpstr>
      <vt:lpstr>Design Approach (Continued)</vt:lpstr>
      <vt:lpstr>Tasks</vt:lpstr>
      <vt:lpstr>Project Timeline</vt:lpstr>
      <vt:lpstr>Implementation: (Task 1)</vt:lpstr>
      <vt:lpstr>Implementation of Task 2. </vt:lpstr>
      <vt:lpstr>Implementation of Task 3 </vt:lpstr>
      <vt:lpstr>Implementation of task 4 </vt:lpstr>
      <vt:lpstr>Task 4 Implementation (Cont)    </vt:lpstr>
      <vt:lpstr>Task 4 Implementation (Cont)</vt:lpstr>
      <vt:lpstr>Implementation of Task 5</vt:lpstr>
      <vt:lpstr>Implementation of Task 6 </vt:lpstr>
      <vt:lpstr>Power Calculation Steps</vt:lpstr>
      <vt:lpstr>Electrical Components </vt:lpstr>
      <vt:lpstr>Power Connection Layout</vt:lpstr>
      <vt:lpstr>Power connection to the motor</vt:lpstr>
      <vt:lpstr>Power connection to micro controllers</vt:lpstr>
      <vt:lpstr>Image recognition Setup</vt:lpstr>
      <vt:lpstr>parameter</vt:lpstr>
      <vt:lpstr>Edge detection using Convolution</vt:lpstr>
      <vt:lpstr>The inception neural network</vt:lpstr>
      <vt:lpstr>Parameter optimizer </vt:lpstr>
      <vt:lpstr>Dataset</vt:lpstr>
      <vt:lpstr>Optimization using TensorFlow</vt:lpstr>
      <vt:lpstr>Image recognition Setup</vt:lpstr>
      <vt:lpstr>Test run of target recognition system</vt:lpstr>
      <vt:lpstr>PowerPoint Presentation</vt:lpstr>
      <vt:lpstr>system layout</vt:lpstr>
      <vt:lpstr>Future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OF A DEBRIS CLEARING VESSEL</dc:title>
  <dc:creator>Mickey_xi</dc:creator>
  <cp:lastModifiedBy>modupe</cp:lastModifiedBy>
  <cp:revision>109</cp:revision>
  <dcterms:modified xsi:type="dcterms:W3CDTF">2018-12-04T09:16:56Z</dcterms:modified>
</cp:coreProperties>
</file>