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69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429" autoAdjust="0"/>
  </p:normalViewPr>
  <p:slideViewPr>
    <p:cSldViewPr snapToGrid="0">
      <p:cViewPr varScale="1">
        <p:scale>
          <a:sx n="94" d="100"/>
          <a:sy n="94" d="100"/>
        </p:scale>
        <p:origin x="10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95B0A-0E76-4271-AAC6-6284131A4DC8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75EE7-A19E-46BC-9D30-61537B60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Precisión</a:t>
            </a:r>
            <a:r>
              <a:rPr lang="en-US" dirty="0"/>
              <a:t> se </a:t>
            </a:r>
            <a:r>
              <a:rPr lang="en-US" dirty="0" err="1"/>
              <a:t>dá</a:t>
            </a:r>
            <a:r>
              <a:rPr lang="en-US" dirty="0"/>
              <a:t> </a:t>
            </a:r>
            <a:r>
              <a:rPr lang="en-US" dirty="0" err="1"/>
              <a:t>respecto</a:t>
            </a:r>
            <a:r>
              <a:rPr lang="en-US" dirty="0"/>
              <a:t> a los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positivos</a:t>
            </a:r>
            <a:r>
              <a:rPr lang="en-US" dirty="0"/>
              <a:t> </a:t>
            </a:r>
            <a:r>
              <a:rPr lang="en-US" dirty="0" err="1"/>
              <a:t>frente</a:t>
            </a:r>
            <a:r>
              <a:rPr lang="en-US" dirty="0"/>
              <a:t> a los </a:t>
            </a:r>
            <a:r>
              <a:rPr lang="en-US" dirty="0" err="1"/>
              <a:t>verdaderos</a:t>
            </a:r>
            <a:r>
              <a:rPr lang="en-US" dirty="0"/>
              <a:t> (De los </a:t>
            </a:r>
            <a:r>
              <a:rPr lang="en-US" dirty="0" err="1"/>
              <a:t>documentos</a:t>
            </a:r>
            <a:r>
              <a:rPr lang="en-US" dirty="0"/>
              <a:t> </a:t>
            </a:r>
            <a:r>
              <a:rPr lang="en-US" dirty="0" err="1"/>
              <a:t>relevantes</a:t>
            </a:r>
            <a:r>
              <a:rPr lang="en-US" dirty="0"/>
              <a:t>, </a:t>
            </a:r>
            <a:r>
              <a:rPr lang="en-US" dirty="0" err="1"/>
              <a:t>cuántos</a:t>
            </a:r>
            <a:r>
              <a:rPr lang="en-US" dirty="0"/>
              <a:t> de </a:t>
            </a:r>
            <a:r>
              <a:rPr lang="en-US" dirty="0" err="1"/>
              <a:t>ellos</a:t>
            </a:r>
            <a:r>
              <a:rPr lang="en-US" dirty="0"/>
              <a:t>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resultados</a:t>
            </a:r>
            <a:r>
              <a:rPr lang="en-US" dirty="0"/>
              <a:t> que </a:t>
            </a:r>
            <a:r>
              <a:rPr lang="en-US" dirty="0" err="1"/>
              <a:t>traje</a:t>
            </a:r>
            <a:r>
              <a:rPr lang="en-US" dirty="0"/>
              <a:t>) # </a:t>
            </a:r>
            <a:r>
              <a:rPr lang="en-US" dirty="0" err="1"/>
              <a:t>Predichos</a:t>
            </a:r>
            <a:r>
              <a:rPr lang="en-US" dirty="0"/>
              <a:t>/ # </a:t>
            </a:r>
            <a:r>
              <a:rPr lang="en-US" dirty="0" err="1"/>
              <a:t>Verdaderos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75EE7-A19E-46BC-9D30-61537B60BF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35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se </a:t>
            </a:r>
            <a:r>
              <a:rPr lang="en-US" dirty="0" err="1"/>
              <a:t>dá</a:t>
            </a:r>
            <a:r>
              <a:rPr lang="en-US" dirty="0"/>
              <a:t> </a:t>
            </a:r>
            <a:r>
              <a:rPr lang="en-US" dirty="0" err="1"/>
              <a:t>respecto</a:t>
            </a:r>
            <a:r>
              <a:rPr lang="en-US" dirty="0"/>
              <a:t> a los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positivos</a:t>
            </a:r>
            <a:r>
              <a:rPr lang="en-US" dirty="0"/>
              <a:t> </a:t>
            </a:r>
            <a:r>
              <a:rPr lang="en-US" dirty="0" err="1"/>
              <a:t>frente</a:t>
            </a:r>
            <a:r>
              <a:rPr lang="en-US" dirty="0"/>
              <a:t> a los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predichos</a:t>
            </a:r>
            <a:r>
              <a:rPr lang="en-US" dirty="0"/>
              <a:t> (De los que </a:t>
            </a:r>
            <a:r>
              <a:rPr lang="en-US" dirty="0" err="1"/>
              <a:t>traje</a:t>
            </a:r>
            <a:r>
              <a:rPr lang="en-US" dirty="0"/>
              <a:t>, </a:t>
            </a:r>
            <a:r>
              <a:rPr lang="en-US" dirty="0" err="1"/>
              <a:t>cuántos</a:t>
            </a:r>
            <a:r>
              <a:rPr lang="en-US" dirty="0"/>
              <a:t> </a:t>
            </a:r>
            <a:r>
              <a:rPr lang="en-US" dirty="0" err="1"/>
              <a:t>realmente</a:t>
            </a:r>
            <a:r>
              <a:rPr lang="en-US" dirty="0"/>
              <a:t> son </a:t>
            </a:r>
            <a:r>
              <a:rPr lang="en-US" dirty="0" err="1"/>
              <a:t>relevantes</a:t>
            </a:r>
            <a:r>
              <a:rPr lang="en-US" dirty="0"/>
              <a:t>) # </a:t>
            </a:r>
            <a:r>
              <a:rPr lang="en-US" dirty="0" err="1"/>
              <a:t>Predichos</a:t>
            </a:r>
            <a:r>
              <a:rPr lang="en-US" dirty="0"/>
              <a:t> / # </a:t>
            </a:r>
            <a:r>
              <a:rPr lang="en-US" dirty="0" err="1"/>
              <a:t>Retornados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75EE7-A19E-46BC-9D30-61537B60BF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2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83EC-E57E-4F08-A6C8-3B549825C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1103644"/>
          </a:xfrm>
        </p:spPr>
        <p:txBody>
          <a:bodyPr/>
          <a:lstStyle/>
          <a:p>
            <a:r>
              <a:rPr lang="en-US" dirty="0"/>
              <a:t>Eigenfaces no </a:t>
            </a:r>
            <a:r>
              <a:rPr lang="en-US" dirty="0" err="1"/>
              <a:t>paramétricas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088B1-1F19-4DE0-84B2-EAFE2793A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57345"/>
            <a:ext cx="10993546" cy="59032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Trabajo</a:t>
            </a:r>
            <a:r>
              <a:rPr lang="en-US" dirty="0"/>
              <a:t> final cM0896 – </a:t>
            </a:r>
            <a:r>
              <a:rPr lang="en-US" dirty="0" err="1"/>
              <a:t>Estadística</a:t>
            </a:r>
            <a:r>
              <a:rPr lang="en-US" dirty="0"/>
              <a:t> No </a:t>
            </a:r>
            <a:r>
              <a:rPr lang="en-US" dirty="0" err="1"/>
              <a:t>Paramétrica</a:t>
            </a:r>
            <a:endParaRPr lang="en-US" dirty="0"/>
          </a:p>
          <a:p>
            <a:r>
              <a:rPr lang="en-US" dirty="0"/>
              <a:t>Miguel Angel Mejía Muñoz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1B7FBD-99A0-4984-8411-DC988569C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838" y="5080624"/>
            <a:ext cx="2367174" cy="151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46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8C96-CBC8-4081-8E64-3B7B5F10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Pruebas</a:t>
            </a:r>
            <a:r>
              <a:rPr lang="en-US" dirty="0"/>
              <a:t> de </a:t>
            </a:r>
            <a:r>
              <a:rPr lang="en-US" dirty="0" err="1"/>
              <a:t>profundidad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tRANSFORMADOS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3C3B-81C9-405A-AA68-12F158074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94746"/>
            <a:ext cx="11029615" cy="2864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1" dirty="0" err="1"/>
              <a:t>Covarianza</a:t>
            </a:r>
            <a:r>
              <a:rPr lang="en-US" b="1" i="1" dirty="0"/>
              <a:t> </a:t>
            </a:r>
            <a:r>
              <a:rPr lang="en-US" b="1" i="1" dirty="0" err="1"/>
              <a:t>tradicional</a:t>
            </a: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59043-4941-44DD-B26D-C1F95EF26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31" y="2181225"/>
            <a:ext cx="6510810" cy="4331383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731FBF2-107B-4E1F-9B13-F343DA282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331" y="2181225"/>
            <a:ext cx="53244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1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8C96-CBC8-4081-8E64-3B7B5F10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Pruebas</a:t>
            </a:r>
            <a:r>
              <a:rPr lang="en-US" dirty="0"/>
              <a:t> de </a:t>
            </a:r>
            <a:r>
              <a:rPr lang="en-US" dirty="0" err="1"/>
              <a:t>profundidad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tRANSFORMADOS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3C3B-81C9-405A-AA68-12F158074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94746"/>
            <a:ext cx="11029615" cy="2864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1" dirty="0" err="1"/>
              <a:t>Covarianza</a:t>
            </a:r>
            <a:r>
              <a:rPr lang="en-US" b="1" i="1" dirty="0"/>
              <a:t> </a:t>
            </a:r>
            <a:r>
              <a:rPr lang="en-US" b="1" i="1" dirty="0" err="1"/>
              <a:t>centrada</a:t>
            </a:r>
            <a:r>
              <a:rPr lang="en-US" b="1" i="1" dirty="0"/>
              <a:t> </a:t>
            </a:r>
            <a:r>
              <a:rPr lang="en-US" b="1" i="1" dirty="0" err="1"/>
              <a:t>en</a:t>
            </a:r>
            <a:r>
              <a:rPr lang="en-US" b="1" i="1" dirty="0"/>
              <a:t> </a:t>
            </a:r>
            <a:r>
              <a:rPr lang="en-US" b="1" i="1" dirty="0" err="1"/>
              <a:t>mediana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A606B-08A3-45B4-B8A7-92AF2F318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52" y="2198643"/>
            <a:ext cx="6551569" cy="426720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0EB947EA-1920-4A5B-8014-B56D6049D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662" y="2360015"/>
            <a:ext cx="5394144" cy="347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4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8C96-CBC8-4081-8E64-3B7B5F10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Pruebas</a:t>
            </a:r>
            <a:r>
              <a:rPr lang="en-US" dirty="0"/>
              <a:t> de </a:t>
            </a:r>
            <a:r>
              <a:rPr lang="en-US" dirty="0" err="1"/>
              <a:t>profundidad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tRANSFORMADOS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3C3B-81C9-405A-AA68-12F158074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94746"/>
            <a:ext cx="11029615" cy="2864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1" dirty="0" err="1"/>
              <a:t>Covarianza</a:t>
            </a:r>
            <a:r>
              <a:rPr lang="en-US" b="1" i="1" dirty="0"/>
              <a:t> </a:t>
            </a:r>
            <a:r>
              <a:rPr lang="en-US" b="1" i="1" dirty="0" err="1"/>
              <a:t>robusta</a:t>
            </a:r>
            <a:r>
              <a:rPr lang="en-US" b="1" i="1" dirty="0"/>
              <a:t> </a:t>
            </a:r>
            <a:r>
              <a:rPr lang="en-US" b="1" i="1" dirty="0" err="1"/>
              <a:t>basada</a:t>
            </a:r>
            <a:r>
              <a:rPr lang="en-US" b="1" i="1" dirty="0"/>
              <a:t> </a:t>
            </a:r>
            <a:r>
              <a:rPr lang="en-US" b="1" i="1" dirty="0" err="1"/>
              <a:t>en</a:t>
            </a:r>
            <a:r>
              <a:rPr lang="en-US" b="1" i="1" dirty="0"/>
              <a:t> Spearman y MAD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6B4C9-B0DC-434B-95D4-E75F2E015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12" y="2172516"/>
            <a:ext cx="6593440" cy="4315369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4CB4E582-CC8E-430B-A252-A7A01715D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2360015"/>
            <a:ext cx="5520774" cy="356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18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D80C-0083-4BB1-84CD-AEF51AB2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– </a:t>
            </a:r>
            <a:r>
              <a:rPr lang="en-US" dirty="0" err="1"/>
              <a:t>Mapas</a:t>
            </a:r>
            <a:r>
              <a:rPr lang="en-US" dirty="0"/>
              <a:t> de </a:t>
            </a:r>
            <a:r>
              <a:rPr lang="en-US" dirty="0" err="1"/>
              <a:t>Calor</a:t>
            </a:r>
            <a:r>
              <a:rPr lang="en-US" dirty="0"/>
              <a:t>, Bosque </a:t>
            </a:r>
            <a:r>
              <a:rPr lang="en-US" dirty="0" err="1"/>
              <a:t>Aleatorio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0E4D-23E9-4FA8-9ED7-2E1E7DAC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66988"/>
            <a:ext cx="1892042" cy="371115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err="1"/>
              <a:t>Datos</a:t>
            </a:r>
            <a:r>
              <a:rPr lang="en-US" b="1" i="1" dirty="0"/>
              <a:t> </a:t>
            </a:r>
            <a:r>
              <a:rPr lang="en-US" b="1" i="1" dirty="0" err="1"/>
              <a:t>Originales</a:t>
            </a:r>
            <a:endParaRPr lang="en-US" b="1" i="1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0812E7C-9966-4563-95F2-13822352A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686" y="2143125"/>
            <a:ext cx="5001698" cy="452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88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D80C-0083-4BB1-84CD-AEF51AB2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– </a:t>
            </a:r>
            <a:r>
              <a:rPr lang="en-US" dirty="0" err="1"/>
              <a:t>Mapas</a:t>
            </a:r>
            <a:r>
              <a:rPr lang="en-US" dirty="0"/>
              <a:t> de </a:t>
            </a:r>
            <a:r>
              <a:rPr lang="en-US" dirty="0" err="1"/>
              <a:t>Calor</a:t>
            </a:r>
            <a:r>
              <a:rPr lang="en-US" dirty="0"/>
              <a:t>, Bosque </a:t>
            </a:r>
            <a:r>
              <a:rPr lang="en-US" dirty="0" err="1"/>
              <a:t>Aleatorio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0E4D-23E9-4FA8-9ED7-2E1E7DAC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6988"/>
            <a:ext cx="3206493" cy="37111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dirty="0"/>
              <a:t>Eigen-faces </a:t>
            </a:r>
            <a:r>
              <a:rPr lang="en-US" b="1" i="1" dirty="0" err="1"/>
              <a:t>centradas</a:t>
            </a:r>
            <a:r>
              <a:rPr lang="en-US" b="1" i="1" dirty="0"/>
              <a:t> </a:t>
            </a:r>
            <a:r>
              <a:rPr lang="en-US" b="1" i="1" dirty="0" err="1"/>
              <a:t>en</a:t>
            </a:r>
            <a:r>
              <a:rPr lang="en-US" b="1" i="1" dirty="0"/>
              <a:t> media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25F0CE9-6FA1-413B-9D09-E46B91BEB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685" y="2138543"/>
            <a:ext cx="5001698" cy="452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56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D80C-0083-4BB1-84CD-AEF51AB2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– </a:t>
            </a:r>
            <a:r>
              <a:rPr lang="en-US" dirty="0" err="1"/>
              <a:t>Mapas</a:t>
            </a:r>
            <a:r>
              <a:rPr lang="en-US" dirty="0"/>
              <a:t> de </a:t>
            </a:r>
            <a:r>
              <a:rPr lang="en-US" dirty="0" err="1"/>
              <a:t>Calor</a:t>
            </a:r>
            <a:r>
              <a:rPr lang="en-US" dirty="0"/>
              <a:t>, Bosque </a:t>
            </a:r>
            <a:r>
              <a:rPr lang="en-US" dirty="0" err="1"/>
              <a:t>Aleatorio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0E4D-23E9-4FA8-9ED7-2E1E7DAC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6988"/>
            <a:ext cx="3495508" cy="37111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dirty="0"/>
              <a:t>Eigen-faces </a:t>
            </a:r>
            <a:r>
              <a:rPr lang="en-US" b="1" i="1" dirty="0" err="1"/>
              <a:t>centradas</a:t>
            </a:r>
            <a:r>
              <a:rPr lang="en-US" b="1" i="1" dirty="0"/>
              <a:t> </a:t>
            </a:r>
            <a:r>
              <a:rPr lang="en-US" b="1" i="1" dirty="0" err="1"/>
              <a:t>en</a:t>
            </a:r>
            <a:r>
              <a:rPr lang="en-US" b="1" i="1" dirty="0"/>
              <a:t> </a:t>
            </a:r>
            <a:r>
              <a:rPr lang="en-US" b="1" i="1" dirty="0" err="1"/>
              <a:t>mediana</a:t>
            </a:r>
            <a:endParaRPr lang="en-US" b="1" i="1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92E5300-F314-400C-9757-0C8BA55AC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686" y="2138270"/>
            <a:ext cx="5001698" cy="452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903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D80C-0083-4BB1-84CD-AEF51AB2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– </a:t>
            </a:r>
            <a:r>
              <a:rPr lang="en-US" dirty="0" err="1"/>
              <a:t>Mapas</a:t>
            </a:r>
            <a:r>
              <a:rPr lang="en-US" dirty="0"/>
              <a:t> de </a:t>
            </a:r>
            <a:r>
              <a:rPr lang="en-US" dirty="0" err="1"/>
              <a:t>Calor</a:t>
            </a:r>
            <a:r>
              <a:rPr lang="en-US" dirty="0"/>
              <a:t>, Bosque </a:t>
            </a:r>
            <a:r>
              <a:rPr lang="en-US" dirty="0" err="1"/>
              <a:t>Aleatorio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0E4D-23E9-4FA8-9ED7-2E1E7DAC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6988"/>
            <a:ext cx="3206493" cy="37111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dirty="0"/>
              <a:t>Eigen-faces </a:t>
            </a:r>
            <a:r>
              <a:rPr lang="en-US" b="1" i="1" dirty="0" err="1"/>
              <a:t>covarianza</a:t>
            </a:r>
            <a:r>
              <a:rPr lang="en-US" b="1" i="1" dirty="0"/>
              <a:t> </a:t>
            </a:r>
            <a:r>
              <a:rPr lang="en-US" b="1" i="1" dirty="0" err="1"/>
              <a:t>robusta</a:t>
            </a:r>
            <a:endParaRPr lang="en-US" b="1" i="1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F4509EA-BC56-4BB8-97BC-304AEC31B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685" y="2133600"/>
            <a:ext cx="5001699" cy="452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840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FF42-AD6D-459C-98FD-5A7E3A7D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– </a:t>
            </a:r>
            <a:r>
              <a:rPr lang="en-US" dirty="0" err="1"/>
              <a:t>Resultados</a:t>
            </a:r>
            <a:r>
              <a:rPr lang="en-US" dirty="0"/>
              <a:t>, </a:t>
            </a:r>
            <a:r>
              <a:rPr lang="en-US" dirty="0" err="1"/>
              <a:t>Exactitud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0A1F01-A5FB-44DE-992B-8CE97AD36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792528"/>
              </p:ext>
            </p:extLst>
          </p:nvPr>
        </p:nvGraphicFramePr>
        <p:xfrm>
          <a:off x="730248" y="2930525"/>
          <a:ext cx="10731503" cy="2085975"/>
        </p:xfrm>
        <a:graphic>
          <a:graphicData uri="http://schemas.openxmlformats.org/drawingml/2006/table">
            <a:tbl>
              <a:tblPr/>
              <a:tblGrid>
                <a:gridCol w="1285495">
                  <a:extLst>
                    <a:ext uri="{9D8B030D-6E8A-4147-A177-3AD203B41FA5}">
                      <a16:colId xmlns:a16="http://schemas.microsoft.com/office/drawing/2014/main" val="1235235659"/>
                    </a:ext>
                  </a:extLst>
                </a:gridCol>
                <a:gridCol w="1180751">
                  <a:extLst>
                    <a:ext uri="{9D8B030D-6E8A-4147-A177-3AD203B41FA5}">
                      <a16:colId xmlns:a16="http://schemas.microsoft.com/office/drawing/2014/main" val="599825636"/>
                    </a:ext>
                  </a:extLst>
                </a:gridCol>
                <a:gridCol w="1180751">
                  <a:extLst>
                    <a:ext uri="{9D8B030D-6E8A-4147-A177-3AD203B41FA5}">
                      <a16:colId xmlns:a16="http://schemas.microsoft.com/office/drawing/2014/main" val="510680267"/>
                    </a:ext>
                  </a:extLst>
                </a:gridCol>
                <a:gridCol w="1180751">
                  <a:extLst>
                    <a:ext uri="{9D8B030D-6E8A-4147-A177-3AD203B41FA5}">
                      <a16:colId xmlns:a16="http://schemas.microsoft.com/office/drawing/2014/main" val="3599196325"/>
                    </a:ext>
                  </a:extLst>
                </a:gridCol>
                <a:gridCol w="1180751">
                  <a:extLst>
                    <a:ext uri="{9D8B030D-6E8A-4147-A177-3AD203B41FA5}">
                      <a16:colId xmlns:a16="http://schemas.microsoft.com/office/drawing/2014/main" val="436077573"/>
                    </a:ext>
                  </a:extLst>
                </a:gridCol>
                <a:gridCol w="1180751">
                  <a:extLst>
                    <a:ext uri="{9D8B030D-6E8A-4147-A177-3AD203B41FA5}">
                      <a16:colId xmlns:a16="http://schemas.microsoft.com/office/drawing/2014/main" val="2100513754"/>
                    </a:ext>
                  </a:extLst>
                </a:gridCol>
                <a:gridCol w="1180751">
                  <a:extLst>
                    <a:ext uri="{9D8B030D-6E8A-4147-A177-3AD203B41FA5}">
                      <a16:colId xmlns:a16="http://schemas.microsoft.com/office/drawing/2014/main" val="3975941122"/>
                    </a:ext>
                  </a:extLst>
                </a:gridCol>
                <a:gridCol w="1180751">
                  <a:extLst>
                    <a:ext uri="{9D8B030D-6E8A-4147-A177-3AD203B41FA5}">
                      <a16:colId xmlns:a16="http://schemas.microsoft.com/office/drawing/2014/main" val="3207763970"/>
                    </a:ext>
                  </a:extLst>
                </a:gridCol>
                <a:gridCol w="1180751">
                  <a:extLst>
                    <a:ext uri="{9D8B030D-6E8A-4147-A177-3AD203B41FA5}">
                      <a16:colId xmlns:a16="http://schemas.microsoft.com/office/drawing/2014/main" val="1896700193"/>
                    </a:ext>
                  </a:extLst>
                </a:gridCol>
              </a:tblGrid>
              <a:tr h="752475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Datos Originales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Eigen-faces centradas en media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Eigen-faces centradas en mediana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Eigen-faces covarianza robusta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444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Validación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Validación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Validación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Validación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01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Discriminante Lineal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96.4489%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94.3343%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95.1705%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95.7507%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92.7557%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93.7677%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94.8864%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95.7507%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986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Regresión Logística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98.2955%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98.0170%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96.4489%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96.6006%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95.8807%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95.1841%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96.8750%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96.6006%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7590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Bosque Aleatorio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97.3011%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97.4504%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98.4375%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96.3173%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98.5795%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97.4504%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97.4432%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96.6006%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575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149820"/>
                  </a:ext>
                </a:extLst>
              </a:tr>
              <a:tr h="19050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ES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*Se señalan los valores más altos de la métrica para dicho modelo en validación y pruebas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896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937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0B37-9F82-4DBF-9473-F47CE68A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– </a:t>
            </a:r>
            <a:r>
              <a:rPr lang="en-US" dirty="0" err="1"/>
              <a:t>Resultados</a:t>
            </a:r>
            <a:r>
              <a:rPr lang="en-US" dirty="0"/>
              <a:t>, </a:t>
            </a:r>
            <a:r>
              <a:rPr lang="en-US" dirty="0" err="1"/>
              <a:t>Precisión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86A206-5C4C-4152-9B0B-FCE9A0A0A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604339"/>
              </p:ext>
            </p:extLst>
          </p:nvPr>
        </p:nvGraphicFramePr>
        <p:xfrm>
          <a:off x="865184" y="1973260"/>
          <a:ext cx="10310120" cy="4408622"/>
        </p:xfrm>
        <a:graphic>
          <a:graphicData uri="http://schemas.openxmlformats.org/drawingml/2006/table">
            <a:tbl>
              <a:tblPr/>
              <a:tblGrid>
                <a:gridCol w="1031012">
                  <a:extLst>
                    <a:ext uri="{9D8B030D-6E8A-4147-A177-3AD203B41FA5}">
                      <a16:colId xmlns:a16="http://schemas.microsoft.com/office/drawing/2014/main" val="3080769077"/>
                    </a:ext>
                  </a:extLst>
                </a:gridCol>
                <a:gridCol w="1031012">
                  <a:extLst>
                    <a:ext uri="{9D8B030D-6E8A-4147-A177-3AD203B41FA5}">
                      <a16:colId xmlns:a16="http://schemas.microsoft.com/office/drawing/2014/main" val="1356160056"/>
                    </a:ext>
                  </a:extLst>
                </a:gridCol>
                <a:gridCol w="1031012">
                  <a:extLst>
                    <a:ext uri="{9D8B030D-6E8A-4147-A177-3AD203B41FA5}">
                      <a16:colId xmlns:a16="http://schemas.microsoft.com/office/drawing/2014/main" val="2363846372"/>
                    </a:ext>
                  </a:extLst>
                </a:gridCol>
                <a:gridCol w="1031012">
                  <a:extLst>
                    <a:ext uri="{9D8B030D-6E8A-4147-A177-3AD203B41FA5}">
                      <a16:colId xmlns:a16="http://schemas.microsoft.com/office/drawing/2014/main" val="2831673787"/>
                    </a:ext>
                  </a:extLst>
                </a:gridCol>
                <a:gridCol w="1031012">
                  <a:extLst>
                    <a:ext uri="{9D8B030D-6E8A-4147-A177-3AD203B41FA5}">
                      <a16:colId xmlns:a16="http://schemas.microsoft.com/office/drawing/2014/main" val="3204874401"/>
                    </a:ext>
                  </a:extLst>
                </a:gridCol>
                <a:gridCol w="1031012">
                  <a:extLst>
                    <a:ext uri="{9D8B030D-6E8A-4147-A177-3AD203B41FA5}">
                      <a16:colId xmlns:a16="http://schemas.microsoft.com/office/drawing/2014/main" val="3677566950"/>
                    </a:ext>
                  </a:extLst>
                </a:gridCol>
                <a:gridCol w="1031012">
                  <a:extLst>
                    <a:ext uri="{9D8B030D-6E8A-4147-A177-3AD203B41FA5}">
                      <a16:colId xmlns:a16="http://schemas.microsoft.com/office/drawing/2014/main" val="3638961154"/>
                    </a:ext>
                  </a:extLst>
                </a:gridCol>
                <a:gridCol w="1031012">
                  <a:extLst>
                    <a:ext uri="{9D8B030D-6E8A-4147-A177-3AD203B41FA5}">
                      <a16:colId xmlns:a16="http://schemas.microsoft.com/office/drawing/2014/main" val="722171480"/>
                    </a:ext>
                  </a:extLst>
                </a:gridCol>
                <a:gridCol w="1031012">
                  <a:extLst>
                    <a:ext uri="{9D8B030D-6E8A-4147-A177-3AD203B41FA5}">
                      <a16:colId xmlns:a16="http://schemas.microsoft.com/office/drawing/2014/main" val="1525838518"/>
                    </a:ext>
                  </a:extLst>
                </a:gridCol>
                <a:gridCol w="1031012">
                  <a:extLst>
                    <a:ext uri="{9D8B030D-6E8A-4147-A177-3AD203B41FA5}">
                      <a16:colId xmlns:a16="http://schemas.microsoft.com/office/drawing/2014/main" val="3537567492"/>
                    </a:ext>
                  </a:extLst>
                </a:gridCol>
              </a:tblGrid>
              <a:tr h="176543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Datos Originales</a:t>
                      </a:r>
                    </a:p>
                  </a:txBody>
                  <a:tcPr marL="109934" marR="109934" marT="54967" marB="54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Eigen-faces centradas en media</a:t>
                      </a:r>
                    </a:p>
                  </a:txBody>
                  <a:tcPr marL="109934" marR="109934" marT="54967" marB="54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Eigen-faces centradas en mediana</a:t>
                      </a:r>
                    </a:p>
                  </a:txBody>
                  <a:tcPr marL="109934" marR="109934" marT="54967" marB="54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Eigen-faces covarianza robusta</a:t>
                      </a:r>
                    </a:p>
                  </a:txBody>
                  <a:tcPr marL="109934" marR="109934" marT="54967" marB="54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01434"/>
                  </a:ext>
                </a:extLst>
              </a:tr>
              <a:tr h="176543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Validación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Validación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Validación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Validación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436968"/>
                  </a:ext>
                </a:extLst>
              </a:tr>
              <a:tr h="35308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Paisajes</a:t>
                      </a:r>
                    </a:p>
                  </a:txBody>
                  <a:tcPr marL="109934" marR="109934" marT="54967" marB="54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Discriminante Lineal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96.2025%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97.2973%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95.0617%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97.2222%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97.4359%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97.4359%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495931"/>
                  </a:ext>
                </a:extLst>
              </a:tr>
              <a:tr h="3530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Regresión Logística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98.7805%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89.8876%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89.1304%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89.1304%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91.1111%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90.8046%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88.6364%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205176"/>
                  </a:ext>
                </a:extLst>
              </a:tr>
              <a:tr h="1765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Bosque Aleatorio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98.7013%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98.6842%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97.2222%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51091"/>
                  </a:ext>
                </a:extLst>
              </a:tr>
              <a:tr h="35308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Hombres</a:t>
                      </a:r>
                    </a:p>
                  </a:txBody>
                  <a:tcPr marL="109934" marR="109934" marT="54967" marB="54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Discriminante Lineal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96.9035%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94.6809%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95.8106%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96.0289%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94.4954%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95.5882%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95.1264%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96.0289%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778569"/>
                  </a:ext>
                </a:extLst>
              </a:tr>
              <a:tr h="3530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Regresión Logística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98.5158%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98.5240%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98.4848%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99.6169%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98.0989%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98.4615%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97.9439%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98.1273%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715623"/>
                  </a:ext>
                </a:extLst>
              </a:tr>
              <a:tr h="1765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Bosque Aleatorio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96.8978%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97.0909%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97.9742%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95.3571%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98.1550%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96.7391%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97.2527%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96.7391%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55765"/>
                  </a:ext>
                </a:extLst>
              </a:tr>
              <a:tr h="35308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Mujeres</a:t>
                      </a:r>
                    </a:p>
                  </a:txBody>
                  <a:tcPr marL="109934" marR="109934" marT="54967" marB="54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Discriminante Lineal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90.8046%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88.3721%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89.4737%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92.3077%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78.2051%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90.2778%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91.8919%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148423"/>
                  </a:ext>
                </a:extLst>
              </a:tr>
              <a:tr h="3530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Regresión Logística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96.3855%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93.0233%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90.8046%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86.9565%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89.5349%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81.2500%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96.3415%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95.2381%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407505"/>
                  </a:ext>
                </a:extLst>
              </a:tr>
              <a:tr h="1765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Bosque Aleatorio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98.7342%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97.4359%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97.5610%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95.1220%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733530"/>
                  </a:ext>
                </a:extLst>
              </a:tr>
              <a:tr h="35308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Promedio</a:t>
                      </a:r>
                    </a:p>
                  </a:txBody>
                  <a:tcPr marL="109934" marR="109934" marT="54967" marB="5496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Discriminante Lineal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95.9027%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94.3510%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93.8289%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95.2113%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89.2541%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90.9368%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94.2800%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95.1189%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566439"/>
                  </a:ext>
                </a:extLst>
              </a:tr>
              <a:tr h="3530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Regresión Logística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97.8939%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97.1824%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93.0590%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91.9013%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92.2547%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90.2742%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95.0300%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94.0006%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711622"/>
                  </a:ext>
                </a:extLst>
              </a:tr>
              <a:tr h="1765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Bosque Aleatorio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98.1111%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98.1756%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99.3247%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98.4524%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99.3850%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98.9130%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97.8326%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96.3611%</a:t>
                      </a: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916303"/>
                  </a:ext>
                </a:extLst>
              </a:tr>
              <a:tr h="176543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7" marR="8827" marT="88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865931"/>
                  </a:ext>
                </a:extLst>
              </a:tr>
              <a:tr h="17654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7" marR="8827" marT="88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E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*Se señalan los valores más altos de la métrica para dicho modelo en validación y pruebas</a:t>
                      </a:r>
                    </a:p>
                  </a:txBody>
                  <a:tcPr marL="109934" marR="109934" marT="54967" marB="549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7" marR="8827" marT="88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7" marR="8827" marT="88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7" marR="8827" marT="88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7" marR="8827" marT="88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954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386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AFDD-8739-4664-A2F5-DE893431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– </a:t>
            </a:r>
            <a:r>
              <a:rPr lang="en-US" dirty="0" err="1"/>
              <a:t>Resultados</a:t>
            </a:r>
            <a:r>
              <a:rPr lang="en-US" dirty="0"/>
              <a:t>, </a:t>
            </a:r>
            <a:r>
              <a:rPr lang="en-US" dirty="0" err="1"/>
              <a:t>Exhaustividad</a:t>
            </a:r>
            <a:r>
              <a:rPr lang="en-US" dirty="0"/>
              <a:t> (Recall)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C3BC68-2EDE-49A1-ABFF-5EED94A0E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16388"/>
              </p:ext>
            </p:extLst>
          </p:nvPr>
        </p:nvGraphicFramePr>
        <p:xfrm>
          <a:off x="821134" y="1943100"/>
          <a:ext cx="10418370" cy="4429144"/>
        </p:xfrm>
        <a:graphic>
          <a:graphicData uri="http://schemas.openxmlformats.org/drawingml/2006/table">
            <a:tbl>
              <a:tblPr/>
              <a:tblGrid>
                <a:gridCol w="1041837">
                  <a:extLst>
                    <a:ext uri="{9D8B030D-6E8A-4147-A177-3AD203B41FA5}">
                      <a16:colId xmlns:a16="http://schemas.microsoft.com/office/drawing/2014/main" val="1796539985"/>
                    </a:ext>
                  </a:extLst>
                </a:gridCol>
                <a:gridCol w="1041837">
                  <a:extLst>
                    <a:ext uri="{9D8B030D-6E8A-4147-A177-3AD203B41FA5}">
                      <a16:colId xmlns:a16="http://schemas.microsoft.com/office/drawing/2014/main" val="2962768863"/>
                    </a:ext>
                  </a:extLst>
                </a:gridCol>
                <a:gridCol w="1041837">
                  <a:extLst>
                    <a:ext uri="{9D8B030D-6E8A-4147-A177-3AD203B41FA5}">
                      <a16:colId xmlns:a16="http://schemas.microsoft.com/office/drawing/2014/main" val="1237385616"/>
                    </a:ext>
                  </a:extLst>
                </a:gridCol>
                <a:gridCol w="1041837">
                  <a:extLst>
                    <a:ext uri="{9D8B030D-6E8A-4147-A177-3AD203B41FA5}">
                      <a16:colId xmlns:a16="http://schemas.microsoft.com/office/drawing/2014/main" val="1872303300"/>
                    </a:ext>
                  </a:extLst>
                </a:gridCol>
                <a:gridCol w="1041837">
                  <a:extLst>
                    <a:ext uri="{9D8B030D-6E8A-4147-A177-3AD203B41FA5}">
                      <a16:colId xmlns:a16="http://schemas.microsoft.com/office/drawing/2014/main" val="248144119"/>
                    </a:ext>
                  </a:extLst>
                </a:gridCol>
                <a:gridCol w="1041837">
                  <a:extLst>
                    <a:ext uri="{9D8B030D-6E8A-4147-A177-3AD203B41FA5}">
                      <a16:colId xmlns:a16="http://schemas.microsoft.com/office/drawing/2014/main" val="2515095267"/>
                    </a:ext>
                  </a:extLst>
                </a:gridCol>
                <a:gridCol w="1041837">
                  <a:extLst>
                    <a:ext uri="{9D8B030D-6E8A-4147-A177-3AD203B41FA5}">
                      <a16:colId xmlns:a16="http://schemas.microsoft.com/office/drawing/2014/main" val="2731457589"/>
                    </a:ext>
                  </a:extLst>
                </a:gridCol>
                <a:gridCol w="1041837">
                  <a:extLst>
                    <a:ext uri="{9D8B030D-6E8A-4147-A177-3AD203B41FA5}">
                      <a16:colId xmlns:a16="http://schemas.microsoft.com/office/drawing/2014/main" val="1962620223"/>
                    </a:ext>
                  </a:extLst>
                </a:gridCol>
                <a:gridCol w="1041837">
                  <a:extLst>
                    <a:ext uri="{9D8B030D-6E8A-4147-A177-3AD203B41FA5}">
                      <a16:colId xmlns:a16="http://schemas.microsoft.com/office/drawing/2014/main" val="1418011214"/>
                    </a:ext>
                  </a:extLst>
                </a:gridCol>
                <a:gridCol w="1041837">
                  <a:extLst>
                    <a:ext uri="{9D8B030D-6E8A-4147-A177-3AD203B41FA5}">
                      <a16:colId xmlns:a16="http://schemas.microsoft.com/office/drawing/2014/main" val="988322875"/>
                    </a:ext>
                  </a:extLst>
                </a:gridCol>
              </a:tblGrid>
              <a:tr h="251655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Datos Originales</a:t>
                      </a:r>
                    </a:p>
                  </a:txBody>
                  <a:tcPr marL="108451" marR="108451" marT="54226" marB="54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Eigen-faces centradas en media</a:t>
                      </a:r>
                    </a:p>
                  </a:txBody>
                  <a:tcPr marL="108451" marR="108451" marT="54226" marB="54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Eigen-faces centradas en mediana</a:t>
                      </a:r>
                    </a:p>
                  </a:txBody>
                  <a:tcPr marL="108451" marR="108451" marT="54226" marB="54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Eigen-faces covarianza robusta</a:t>
                      </a:r>
                    </a:p>
                  </a:txBody>
                  <a:tcPr marL="108451" marR="108451" marT="54226" marB="54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801083"/>
                  </a:ext>
                </a:extLst>
              </a:tr>
              <a:tr h="178447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Validación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Validación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Validación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Validación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121692"/>
                  </a:ext>
                </a:extLst>
              </a:tr>
              <a:tr h="35689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Paisajes</a:t>
                      </a:r>
                    </a:p>
                  </a:txBody>
                  <a:tcPr marL="108451" marR="108451" marT="54226" marB="54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Discriminante Lineal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69364"/>
                  </a:ext>
                </a:extLst>
              </a:tr>
              <a:tr h="3568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Regresión Logística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738910"/>
                  </a:ext>
                </a:extLst>
              </a:tr>
              <a:tr h="17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Bosque Aleatorio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042668"/>
                  </a:ext>
                </a:extLst>
              </a:tr>
              <a:tr h="35689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Hombres</a:t>
                      </a:r>
                    </a:p>
                  </a:txBody>
                  <a:tcPr marL="108451" marR="108451" marT="54226" marB="54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Discriminante Lineal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485044"/>
                  </a:ext>
                </a:extLst>
              </a:tr>
              <a:tr h="3568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Regresión Logística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241296"/>
                  </a:ext>
                </a:extLst>
              </a:tr>
              <a:tr h="17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Bosque Aleatorio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783338"/>
                  </a:ext>
                </a:extLst>
              </a:tr>
              <a:tr h="35689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Mujeres</a:t>
                      </a:r>
                    </a:p>
                  </a:txBody>
                  <a:tcPr marL="108451" marR="108451" marT="54226" marB="542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Discriminante Lineal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275087"/>
                  </a:ext>
                </a:extLst>
              </a:tr>
              <a:tr h="3568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Regresión Logística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041124"/>
                  </a:ext>
                </a:extLst>
              </a:tr>
              <a:tr h="17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Bosque Aleatorio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126409"/>
                  </a:ext>
                </a:extLst>
              </a:tr>
              <a:tr h="35689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Promedio</a:t>
                      </a:r>
                    </a:p>
                  </a:txBody>
                  <a:tcPr marL="108451" marR="108451" marT="54226" marB="5422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Discriminante Lineal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89%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00750"/>
                  </a:ext>
                </a:extLst>
              </a:tr>
              <a:tr h="3568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Regresión Logística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232824"/>
                  </a:ext>
                </a:extLst>
              </a:tr>
              <a:tr h="178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Bosque Aleatorio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656235"/>
                  </a:ext>
                </a:extLst>
              </a:tr>
              <a:tr h="178447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31221"/>
                  </a:ext>
                </a:extLst>
              </a:tr>
              <a:tr h="25165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*Se señalan los valores más altos de la métrica para dicho modelo en validación y pruebas</a:t>
                      </a:r>
                    </a:p>
                  </a:txBody>
                  <a:tcPr marL="108451" marR="108451" marT="54226" marB="5422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9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06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F84F-5E9D-40AD-BDF8-37EFE0C0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B3E2-B0E2-42CD-8456-EC01E8DD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038433" cy="3678303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Realizar el desarrollo de la técnica de </a:t>
            </a:r>
            <a:r>
              <a:rPr lang="es-ES" dirty="0" err="1"/>
              <a:t>Eigenfaces</a:t>
            </a:r>
            <a:r>
              <a:rPr lang="es-ES" dirty="0"/>
              <a:t> usando métodos no paramétricos. </a:t>
            </a:r>
          </a:p>
          <a:p>
            <a:pPr algn="just"/>
            <a:r>
              <a:rPr lang="es-ES" dirty="0"/>
              <a:t>Transformación del conjunto de imágenes al conjunto de </a:t>
            </a:r>
            <a:r>
              <a:rPr lang="es-ES" dirty="0" err="1"/>
              <a:t>eigen</a:t>
            </a:r>
            <a:r>
              <a:rPr lang="es-ES" dirty="0"/>
              <a:t>-vectores </a:t>
            </a:r>
          </a:p>
          <a:p>
            <a:pPr lvl="1" algn="just"/>
            <a:r>
              <a:rPr lang="en-US" dirty="0" err="1"/>
              <a:t>Centrados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Media</a:t>
            </a:r>
          </a:p>
          <a:p>
            <a:pPr lvl="1" algn="just"/>
            <a:r>
              <a:rPr lang="en-US" dirty="0" err="1"/>
              <a:t>Centrados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Mediana</a:t>
            </a:r>
            <a:endParaRPr lang="en-US" dirty="0"/>
          </a:p>
          <a:p>
            <a:pPr lvl="1" algn="just"/>
            <a:r>
              <a:rPr lang="en-US" dirty="0" err="1"/>
              <a:t>Covarianza</a:t>
            </a:r>
            <a:r>
              <a:rPr lang="en-US" dirty="0"/>
              <a:t> </a:t>
            </a:r>
            <a:r>
              <a:rPr lang="en-US" dirty="0" err="1"/>
              <a:t>basada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Correlación</a:t>
            </a:r>
            <a:r>
              <a:rPr lang="en-US" dirty="0"/>
              <a:t> Spearman y MAD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EC481-E97D-4ECF-9EDD-10B7F5173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922" y="2180496"/>
            <a:ext cx="4734853" cy="382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5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9368-46D2-4A7E-AA6B-9844DD0F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61D81-56B3-4384-8C99-D1D89A62B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91332"/>
            <a:ext cx="11029615" cy="367830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/>
              <a:t>A pesar de la carga de multidimensionalidad, la información espacial que corresponde a los datos originales se mantiene respecto a los cálculos de distancia pixel a pixel entre cada </a:t>
            </a:r>
            <a:r>
              <a:rPr lang="es-ES" dirty="0" err="1"/>
              <a:t>imágen</a:t>
            </a:r>
            <a:r>
              <a:rPr lang="es-ES" dirty="0"/>
              <a:t>, por lo que los datos originales, a pesar de representar una serie de computaciones más costosas, conlleva a una de las mejores clasificaciones.</a:t>
            </a:r>
          </a:p>
          <a:p>
            <a:pPr algn="just"/>
            <a:r>
              <a:rPr lang="es-ES" dirty="0"/>
              <a:t>Las pruebas no paramétricas de pertenencia a la misma población es un excelente determinante para los conjuntos de imágenes, dado que mantiene la información espacial por el cálculo de las distancias pixel a pixel.</a:t>
            </a:r>
          </a:p>
          <a:p>
            <a:pPr algn="just"/>
            <a:r>
              <a:rPr lang="es-ES" dirty="0"/>
              <a:t>La representación en un espacio reducido, aunque puede llevar a tener unas métricas inferiores que al usar el espacio original, dados los métodos correctos puede llegar a alcanzar niveles de desempeño tolerables, tomando en cuenta la relación entre la reducción del espacio y la pérdida de información.</a:t>
            </a:r>
          </a:p>
          <a:p>
            <a:pPr algn="just"/>
            <a:r>
              <a:rPr lang="es-ES" dirty="0"/>
              <a:t>Los modelos de clasificación no paramétricos responden de manera más apropiada que los modelos paramétricos, mostrando la robustez de los mismos y cómo estos se presentan balanceados a la hora de clasificar conjuntos de datos con desbalance de clases.</a:t>
            </a:r>
          </a:p>
          <a:p>
            <a:pPr algn="just"/>
            <a:r>
              <a:rPr lang="es-ES" dirty="0"/>
              <a:t>Para una próxima investigación se sugiere explorar la creación de espacios de </a:t>
            </a:r>
            <a:r>
              <a:rPr lang="es-ES" dirty="0" err="1"/>
              <a:t>eigen</a:t>
            </a:r>
            <a:r>
              <a:rPr lang="es-ES" dirty="0"/>
              <a:t>-caras con distintas matrices de covarianza no paramétricas: Modificada por </a:t>
            </a:r>
            <a:r>
              <a:rPr lang="es-ES" dirty="0" err="1"/>
              <a:t>Ledoit</a:t>
            </a:r>
            <a:r>
              <a:rPr lang="es-ES" dirty="0"/>
              <a:t>-Wolff, </a:t>
            </a:r>
            <a:r>
              <a:rPr lang="es-ES" dirty="0" err="1"/>
              <a:t>Co-median</a:t>
            </a:r>
            <a:r>
              <a:rPr lang="es-ES" dirty="0"/>
              <a:t>, Máxima </a:t>
            </a:r>
            <a:r>
              <a:rPr lang="es-ES" dirty="0" err="1"/>
              <a:t>Kurtosis</a:t>
            </a:r>
            <a:r>
              <a:rPr lang="es-ES" dirty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08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1B970-1E51-4635-B110-0114253F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082" y="1113764"/>
            <a:ext cx="3612843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Muchas gracias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3861-9F87-4E34-A600-6765CB97A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5"/>
            <a:ext cx="6108179" cy="11150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/>
              <a:t>¿Preguntas?</a:t>
            </a:r>
            <a:endParaRPr lang="en-US" sz="3200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761E145-7D99-4BE4-913D-8A56D4E35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413" y="2228851"/>
            <a:ext cx="5491162" cy="394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10C0511-E0A1-4E53-9593-7E5ED702E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471" y="45081"/>
            <a:ext cx="2526208" cy="128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9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378F-4124-4E9C-9022-44038CDF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Eigenfaces - </a:t>
            </a:r>
            <a:r>
              <a:rPr lang="en-US" dirty="0" err="1"/>
              <a:t>Definición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2A2AE-F54D-40D1-8DE1-6429B3127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724108" cy="3678303"/>
          </a:xfrm>
        </p:spPr>
        <p:txBody>
          <a:bodyPr/>
          <a:lstStyle/>
          <a:p>
            <a:pPr algn="just"/>
            <a:r>
              <a:rPr lang="es-ES" dirty="0"/>
              <a:t>Reducir el espacio de características de un conjunto de imágenes para simplificar las computaciones de este mismo usando los </a:t>
            </a:r>
            <a:r>
              <a:rPr lang="es-ES" dirty="0" err="1"/>
              <a:t>eigen</a:t>
            </a:r>
            <a:r>
              <a:rPr lang="es-ES" dirty="0"/>
              <a:t>-vectores de la matriz de covarianza resultante de las imágenes.</a:t>
            </a:r>
          </a:p>
          <a:p>
            <a:pPr algn="just"/>
            <a:r>
              <a:rPr lang="es-ES" dirty="0"/>
              <a:t>Se les llama </a:t>
            </a:r>
            <a:r>
              <a:rPr lang="es-ES" dirty="0" err="1"/>
              <a:t>eigen</a:t>
            </a:r>
            <a:r>
              <a:rPr lang="es-ES" dirty="0"/>
              <a:t>-faces, dado que estas muestran formas similares a rostros, los cuales corresponden a las características faciales que se abstraen del conjunto.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6501C-F42C-4D2F-9A02-5098AC835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503" y="2295513"/>
            <a:ext cx="4300997" cy="3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6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3A50-2231-40ED-A093-0A7B1F0D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Preliminares</a:t>
            </a:r>
            <a:r>
              <a:rPr lang="en-US" dirty="0"/>
              <a:t> –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utilizados</a:t>
            </a:r>
            <a:endParaRPr lang="en-US" dirty="0"/>
          </a:p>
        </p:txBody>
      </p:sp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17F2FD18-BF65-4FD1-B184-30638DF76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622069"/>
            <a:ext cx="2524125" cy="2524125"/>
          </a:xfrm>
          <a:prstGeom prst="rect">
            <a:avLst/>
          </a:prstGeom>
        </p:spPr>
      </p:pic>
      <p:pic>
        <p:nvPicPr>
          <p:cNvPr id="7" name="Picture 6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08FBDC33-AE51-476D-AE55-F9ADE9DDA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2622069"/>
            <a:ext cx="2267978" cy="2519976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55F4FCCE-8DC8-408A-AA82-DA93C75B7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2622069"/>
            <a:ext cx="2267978" cy="25199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9FDA27-5106-43CB-8D7D-ACAD77F1F077}"/>
              </a:ext>
            </a:extLst>
          </p:cNvPr>
          <p:cNvSpPr txBox="1"/>
          <p:nvPr/>
        </p:nvSpPr>
        <p:spPr>
          <a:xfrm>
            <a:off x="1714500" y="5257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Paisajes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B2235B-2C5C-49C9-BF28-C5FB0775A1EF}"/>
              </a:ext>
            </a:extLst>
          </p:cNvPr>
          <p:cNvSpPr txBox="1"/>
          <p:nvPr/>
        </p:nvSpPr>
        <p:spPr>
          <a:xfrm>
            <a:off x="9211189" y="53779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Hombres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70D57-774C-4307-9E84-2C065C068929}"/>
              </a:ext>
            </a:extLst>
          </p:cNvPr>
          <p:cNvSpPr txBox="1"/>
          <p:nvPr/>
        </p:nvSpPr>
        <p:spPr>
          <a:xfrm>
            <a:off x="5639314" y="53779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Mujeres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3C033-7653-4544-A44A-328FF4D21A2A}"/>
              </a:ext>
            </a:extLst>
          </p:cNvPr>
          <p:cNvSpPr txBox="1"/>
          <p:nvPr/>
        </p:nvSpPr>
        <p:spPr>
          <a:xfrm>
            <a:off x="228600" y="6153150"/>
            <a:ext cx="91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*</a:t>
            </a:r>
            <a:r>
              <a:rPr lang="en-US" sz="1200" i="1" dirty="0" err="1">
                <a:solidFill>
                  <a:schemeClr val="bg2">
                    <a:lumMod val="50000"/>
                  </a:schemeClr>
                </a:solidFill>
              </a:rPr>
              <a:t>Imágenes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 son </a:t>
            </a:r>
            <a:r>
              <a:rPr lang="en-US" sz="1200" i="1" dirty="0" err="1">
                <a:solidFill>
                  <a:schemeClr val="bg2">
                    <a:lumMod val="50000"/>
                  </a:schemeClr>
                </a:solidFill>
              </a:rPr>
              <a:t>transformadas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 a </a:t>
            </a:r>
            <a:r>
              <a:rPr lang="en-US" sz="1200" i="1" dirty="0" err="1">
                <a:solidFill>
                  <a:schemeClr val="bg2">
                    <a:lumMod val="50000"/>
                  </a:schemeClr>
                </a:solidFill>
              </a:rPr>
              <a:t>escala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1200" i="1" dirty="0" err="1">
                <a:solidFill>
                  <a:schemeClr val="bg2">
                    <a:lumMod val="50000"/>
                  </a:schemeClr>
                </a:solidFill>
              </a:rPr>
              <a:t>grises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 para ser </a:t>
            </a:r>
            <a:r>
              <a:rPr lang="en-US" sz="1200" i="1" dirty="0" err="1">
                <a:solidFill>
                  <a:schemeClr val="bg2">
                    <a:lumMod val="50000"/>
                  </a:schemeClr>
                </a:solidFill>
              </a:rPr>
              <a:t>representadas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bg2">
                    <a:lumMod val="50000"/>
                  </a:schemeClr>
                </a:solidFill>
              </a:rPr>
              <a:t>como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 una </a:t>
            </a:r>
            <a:r>
              <a:rPr lang="en-US" sz="1200" i="1" dirty="0" err="1">
                <a:solidFill>
                  <a:schemeClr val="bg2">
                    <a:lumMod val="50000"/>
                  </a:schemeClr>
                </a:solidFill>
              </a:rPr>
              <a:t>matriz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 bi-dimensional</a:t>
            </a:r>
          </a:p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**</a:t>
            </a:r>
            <a:r>
              <a:rPr lang="en-US" sz="1200" i="1" dirty="0" err="1">
                <a:solidFill>
                  <a:schemeClr val="bg2">
                    <a:lumMod val="50000"/>
                  </a:schemeClr>
                </a:solidFill>
              </a:rPr>
              <a:t>Imágenes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bg2">
                    <a:lumMod val="50000"/>
                  </a:schemeClr>
                </a:solidFill>
              </a:rPr>
              <a:t>tomadas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 de las bases de </a:t>
            </a:r>
            <a:r>
              <a:rPr lang="en-US" sz="1200" i="1" dirty="0" err="1">
                <a:solidFill>
                  <a:schemeClr val="bg2">
                    <a:lumMod val="50000"/>
                  </a:schemeClr>
                </a:solidFill>
              </a:rPr>
              <a:t>datos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 de ImageNet para </a:t>
            </a:r>
            <a:r>
              <a:rPr lang="en-US" sz="1200" i="1" dirty="0" err="1">
                <a:solidFill>
                  <a:schemeClr val="bg2">
                    <a:lumMod val="50000"/>
                  </a:schemeClr>
                </a:solidFill>
              </a:rPr>
              <a:t>paisajes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, y Faces94 para los </a:t>
            </a:r>
            <a:r>
              <a:rPr lang="en-US" sz="1200" i="1" dirty="0" err="1">
                <a:solidFill>
                  <a:schemeClr val="bg2">
                    <a:lumMod val="50000"/>
                  </a:schemeClr>
                </a:solidFill>
              </a:rPr>
              <a:t>rostros</a:t>
            </a:r>
            <a:endParaRPr lang="en-US" sz="12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14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26C4-3927-4516-B074-47B56BE0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Preliminares</a:t>
            </a:r>
            <a:r>
              <a:rPr lang="en-US" dirty="0"/>
              <a:t> – </a:t>
            </a:r>
            <a:r>
              <a:rPr lang="en-US" dirty="0" err="1"/>
              <a:t>Pruebas</a:t>
            </a:r>
            <a:r>
              <a:rPr lang="en-US" dirty="0"/>
              <a:t> de </a:t>
            </a:r>
            <a:r>
              <a:rPr lang="en-US" dirty="0" err="1"/>
              <a:t>profundidad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originales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1A241-E0ED-4448-8252-6D053B05F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47" y="2057223"/>
            <a:ext cx="6849431" cy="44678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F46D15A-1C68-4525-B32F-95E5DA0B9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896" y="2057223"/>
            <a:ext cx="5048912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4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26B7-9841-4FC3-8353-A479F622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Preliminares</a:t>
            </a:r>
            <a:r>
              <a:rPr lang="en-US" dirty="0"/>
              <a:t> – </a:t>
            </a:r>
            <a:r>
              <a:rPr lang="en-US" dirty="0" err="1"/>
              <a:t>Imágenes</a:t>
            </a:r>
            <a:r>
              <a:rPr lang="en-US" dirty="0"/>
              <a:t> Media y </a:t>
            </a:r>
            <a:r>
              <a:rPr lang="en-US" dirty="0" err="1"/>
              <a:t>Mediana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C794F7-3F02-428A-9521-4407012E1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819400"/>
            <a:ext cx="22479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54D960F-9175-47F3-ACF5-5669B96EF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819400"/>
            <a:ext cx="22479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E72F1D-1E41-4165-AD9E-0EACD38BA2E4}"/>
              </a:ext>
            </a:extLst>
          </p:cNvPr>
          <p:cNvSpPr txBox="1"/>
          <p:nvPr/>
        </p:nvSpPr>
        <p:spPr>
          <a:xfrm>
            <a:off x="2371725" y="52197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Mediana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6C64-8259-4CC9-B63A-B54DEFA72715}"/>
              </a:ext>
            </a:extLst>
          </p:cNvPr>
          <p:cNvSpPr txBox="1"/>
          <p:nvPr/>
        </p:nvSpPr>
        <p:spPr>
          <a:xfrm>
            <a:off x="8276411" y="52197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0A602-DF49-46F2-A5BE-954FD3B376C0}"/>
              </a:ext>
            </a:extLst>
          </p:cNvPr>
          <p:cNvSpPr txBox="1"/>
          <p:nvPr/>
        </p:nvSpPr>
        <p:spPr>
          <a:xfrm>
            <a:off x="1306286" y="2603862"/>
            <a:ext cx="329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Pertenece</a:t>
            </a:r>
            <a:r>
              <a:rPr lang="en-US" sz="1200" i="1" dirty="0"/>
              <a:t> al conjunto de </a:t>
            </a:r>
            <a:r>
              <a:rPr lang="en-US" sz="1200" i="1" dirty="0" err="1"/>
              <a:t>datos</a:t>
            </a:r>
            <a:endParaRPr lang="en-US" sz="12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D94575-2EBC-434A-A933-2F22D736977A}"/>
              </a:ext>
            </a:extLst>
          </p:cNvPr>
          <p:cNvSpPr txBox="1"/>
          <p:nvPr/>
        </p:nvSpPr>
        <p:spPr>
          <a:xfrm>
            <a:off x="7144841" y="2603861"/>
            <a:ext cx="329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No </a:t>
            </a:r>
            <a:r>
              <a:rPr lang="en-US" sz="1200" i="1" dirty="0" err="1"/>
              <a:t>Pertenece</a:t>
            </a:r>
            <a:r>
              <a:rPr lang="en-US" sz="1200" i="1" dirty="0"/>
              <a:t> al conjunto de </a:t>
            </a:r>
            <a:r>
              <a:rPr lang="en-US" sz="1200" i="1" dirty="0" err="1"/>
              <a:t>datos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25014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563A-A64A-4840-A3BC-980D324A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Preliminares</a:t>
            </a:r>
            <a:r>
              <a:rPr lang="en-US" dirty="0"/>
              <a:t> – </a:t>
            </a:r>
            <a:r>
              <a:rPr lang="en-US" dirty="0" err="1"/>
              <a:t>Distancias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D4CAF18-FEB6-43FB-8CED-EADEB3E2A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33" y="2185986"/>
            <a:ext cx="1775127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1A01AC-C7F2-427A-925A-85B689D753E6}"/>
              </a:ext>
            </a:extLst>
          </p:cNvPr>
          <p:cNvSpPr txBox="1"/>
          <p:nvPr/>
        </p:nvSpPr>
        <p:spPr>
          <a:xfrm>
            <a:off x="1211308" y="4014786"/>
            <a:ext cx="812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Mediana</a:t>
            </a:r>
            <a:endParaRPr lang="en-US" sz="1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F2E0A8-ABF7-4BA0-AB99-9AA31684F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867" y="1876424"/>
            <a:ext cx="8229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45D5439-E5D3-4D6C-B83F-C6897E4865DD}"/>
              </a:ext>
            </a:extLst>
          </p:cNvPr>
          <p:cNvSpPr/>
          <p:nvPr/>
        </p:nvSpPr>
        <p:spPr>
          <a:xfrm>
            <a:off x="2886075" y="2962275"/>
            <a:ext cx="51435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852073E8-981B-44F5-9BA8-A58A25AF4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4551491"/>
            <a:ext cx="1775127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BC0D4A-1EBE-4D49-AA96-5AD1CE1E9E6E}"/>
              </a:ext>
            </a:extLst>
          </p:cNvPr>
          <p:cNvSpPr txBox="1"/>
          <p:nvPr/>
        </p:nvSpPr>
        <p:spPr>
          <a:xfrm>
            <a:off x="1130723" y="6366815"/>
            <a:ext cx="812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Media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905B376-26A9-4AB2-96C4-DF6BB9005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867" y="4306389"/>
            <a:ext cx="8229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E43FDFD-2F22-4ACE-8A7E-0C62E1CA7395}"/>
              </a:ext>
            </a:extLst>
          </p:cNvPr>
          <p:cNvSpPr/>
          <p:nvPr/>
        </p:nvSpPr>
        <p:spPr>
          <a:xfrm>
            <a:off x="2803344" y="5289678"/>
            <a:ext cx="51435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2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B2DC-1CCF-47B5-9DC8-10EFAFD6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Cálculo</a:t>
            </a:r>
            <a:r>
              <a:rPr lang="en-US" dirty="0"/>
              <a:t> matrices de </a:t>
            </a:r>
            <a:r>
              <a:rPr lang="en-US" dirty="0" err="1"/>
              <a:t>covarianza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F34F-3918-4EE6-B20E-091CCDE20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852" y="2477541"/>
            <a:ext cx="5747656" cy="3678303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centrados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 media</a:t>
            </a:r>
          </a:p>
          <a:p>
            <a:r>
              <a:rPr lang="en-US" b="1" i="1" dirty="0" err="1"/>
              <a:t>Datos</a:t>
            </a:r>
            <a:r>
              <a:rPr lang="en-US" b="1" i="1" dirty="0"/>
              <a:t> </a:t>
            </a:r>
            <a:r>
              <a:rPr lang="en-US" b="1" i="1" dirty="0" err="1"/>
              <a:t>centrados</a:t>
            </a:r>
            <a:r>
              <a:rPr lang="en-US" b="1" i="1" dirty="0"/>
              <a:t> </a:t>
            </a:r>
            <a:r>
              <a:rPr lang="en-US" b="1" i="1" dirty="0" err="1"/>
              <a:t>en</a:t>
            </a:r>
            <a:r>
              <a:rPr lang="en-US" b="1" i="1" dirty="0"/>
              <a:t> la </a:t>
            </a:r>
            <a:r>
              <a:rPr lang="en-US" b="1" i="1" dirty="0" err="1"/>
              <a:t>mediana</a:t>
            </a:r>
            <a:endParaRPr lang="en-US" b="1" i="1" dirty="0"/>
          </a:p>
          <a:p>
            <a:r>
              <a:rPr lang="en-US" b="1" i="1" dirty="0" err="1"/>
              <a:t>Covarianza</a:t>
            </a:r>
            <a:r>
              <a:rPr lang="en-US" b="1" i="1" dirty="0"/>
              <a:t> </a:t>
            </a:r>
            <a:r>
              <a:rPr lang="en-US" b="1" i="1" dirty="0" err="1"/>
              <a:t>robusta</a:t>
            </a:r>
            <a:r>
              <a:rPr lang="en-US" b="1" i="1" dirty="0"/>
              <a:t> </a:t>
            </a:r>
            <a:r>
              <a:rPr lang="en-US" b="1" i="1" dirty="0" err="1"/>
              <a:t>basada</a:t>
            </a:r>
            <a:r>
              <a:rPr lang="en-US" b="1" i="1" dirty="0"/>
              <a:t> </a:t>
            </a:r>
            <a:r>
              <a:rPr lang="en-US" b="1" i="1" dirty="0" err="1"/>
              <a:t>en</a:t>
            </a:r>
            <a:r>
              <a:rPr lang="en-US" b="1" i="1" dirty="0"/>
              <a:t> Spearman y MAD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AA2D274-75D9-40C5-A1B2-84F21569C80E}"/>
              </a:ext>
            </a:extLst>
          </p:cNvPr>
          <p:cNvSpPr/>
          <p:nvPr/>
        </p:nvSpPr>
        <p:spPr>
          <a:xfrm>
            <a:off x="3235233" y="4076566"/>
            <a:ext cx="653143" cy="8882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739FA-7EFE-4181-8F31-938B8F9371AC}"/>
              </a:ext>
            </a:extLst>
          </p:cNvPr>
          <p:cNvSpPr txBox="1"/>
          <p:nvPr/>
        </p:nvSpPr>
        <p:spPr>
          <a:xfrm>
            <a:off x="104503" y="4337823"/>
            <a:ext cx="306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ésta</a:t>
            </a:r>
            <a:r>
              <a:rPr lang="en-US" dirty="0"/>
              <a:t> </a:t>
            </a:r>
            <a:r>
              <a:rPr lang="en-US" dirty="0" err="1"/>
              <a:t>investigación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A72B8-6CF1-49C5-A96E-AA0BAB421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089" y="2909706"/>
            <a:ext cx="2486372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1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98A7-1D87-4E39-A5D2-ACACAE7D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Cálculo</a:t>
            </a:r>
            <a:r>
              <a:rPr lang="en-US" dirty="0"/>
              <a:t> de Eigenfaces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D41D9DA-1D31-49E0-823D-739820AF1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694" y="1979414"/>
            <a:ext cx="6424612" cy="461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6236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1200</Words>
  <Application>Microsoft Office PowerPoint</Application>
  <PresentationFormat>Widescreen</PresentationFormat>
  <Paragraphs>355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Gill Sans MT</vt:lpstr>
      <vt:lpstr>Wingdings 2</vt:lpstr>
      <vt:lpstr>Dividend</vt:lpstr>
      <vt:lpstr>Eigenfaces no paramétricas</vt:lpstr>
      <vt:lpstr>Introducción</vt:lpstr>
      <vt:lpstr>Eigenfaces - Definición</vt:lpstr>
      <vt:lpstr>Preliminares – Datos utilizados</vt:lpstr>
      <vt:lpstr>Preliminares – Pruebas de profundidad Datos originales</vt:lpstr>
      <vt:lpstr>Preliminares – Imágenes Media y Mediana</vt:lpstr>
      <vt:lpstr>Preliminares – Distancias datos</vt:lpstr>
      <vt:lpstr>Cálculo matrices de covarianza</vt:lpstr>
      <vt:lpstr>Cálculo de Eigenfaces</vt:lpstr>
      <vt:lpstr>Pruebas de profundidad Datos tRANSFORMADOS</vt:lpstr>
      <vt:lpstr>Pruebas de profundidad Datos tRANSFORMADOS</vt:lpstr>
      <vt:lpstr>Pruebas de profundidad Datos tRANSFORMADOS</vt:lpstr>
      <vt:lpstr>Clasificación – Mapas de Calor, Bosque Aleatorio</vt:lpstr>
      <vt:lpstr>Clasificación – Mapas de Calor, Bosque Aleatorio</vt:lpstr>
      <vt:lpstr>Clasificación – Mapas de Calor, Bosque Aleatorio</vt:lpstr>
      <vt:lpstr>Clasificación – Mapas de Calor, Bosque Aleatorio</vt:lpstr>
      <vt:lpstr>Clasificación – Resultados, Exactitud</vt:lpstr>
      <vt:lpstr>Clasificación – Resultados, Precisión</vt:lpstr>
      <vt:lpstr>Clasificación – Resultados, Exhaustividad (Recall)</vt:lpstr>
      <vt:lpstr>Conclusiones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Eigenfaces no paramétricas</dc:title>
  <dc:creator>Miguel Mejía</dc:creator>
  <cp:lastModifiedBy>Miguel Mejía</cp:lastModifiedBy>
  <cp:revision>4</cp:revision>
  <dcterms:created xsi:type="dcterms:W3CDTF">2020-05-28T22:53:46Z</dcterms:created>
  <dcterms:modified xsi:type="dcterms:W3CDTF">2020-05-29T07:43:37Z</dcterms:modified>
</cp:coreProperties>
</file>