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99" r:id="rId3"/>
    <p:sldId id="354" r:id="rId4"/>
    <p:sldId id="364" r:id="rId5"/>
    <p:sldId id="365" r:id="rId6"/>
    <p:sldId id="368" r:id="rId7"/>
    <p:sldId id="366" r:id="rId8"/>
    <p:sldId id="407" r:id="rId9"/>
    <p:sldId id="400" r:id="rId10"/>
    <p:sldId id="401" r:id="rId11"/>
    <p:sldId id="415" r:id="rId12"/>
    <p:sldId id="417" r:id="rId13"/>
    <p:sldId id="371" r:id="rId14"/>
    <p:sldId id="372" r:id="rId15"/>
    <p:sldId id="373" r:id="rId16"/>
    <p:sldId id="374" r:id="rId17"/>
    <p:sldId id="375" r:id="rId18"/>
    <p:sldId id="39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Karla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40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1B13BF"/>
    <a:srgbClr val="130D81"/>
    <a:srgbClr val="FF00FF"/>
    <a:srgbClr val="39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73250" autoAdjust="0"/>
  </p:normalViewPr>
  <p:slideViewPr>
    <p:cSldViewPr snapToGrid="0">
      <p:cViewPr varScale="1">
        <p:scale>
          <a:sx n="67" d="100"/>
          <a:sy n="67" d="100"/>
        </p:scale>
        <p:origin x="-91" y="-278"/>
      </p:cViewPr>
      <p:guideLst>
        <p:guide orient="horz" pos="1620"/>
        <p:guide pos="40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Regre\vF1\data_export_TCambio_m02_Regr_vF1_ANALISIS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>
                <a:latin typeface="+mj-lt"/>
              </a:defRPr>
            </a:pPr>
            <a:r>
              <a:rPr lang="en-US" sz="1400" b="0">
                <a:latin typeface="+mj-lt"/>
              </a:rPr>
              <a:t>Indicadores</a:t>
            </a:r>
            <a:r>
              <a:rPr lang="en-US" sz="1400" b="0" baseline="0">
                <a:latin typeface="+mj-lt"/>
              </a:rPr>
              <a:t> por decil</a:t>
            </a:r>
            <a:endParaRPr lang="en-US" sz="1400" b="0">
              <a:latin typeface="+mj-lt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Graf!$D$2</c:f>
              <c:strCache>
                <c:ptCount val="1"/>
                <c:pt idx="0">
                  <c:v>RT Conversión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/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Graf!$A$3:$A$12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Graf!$D$3:$D$12</c:f>
              <c:numCache>
                <c:formatCode>_(* #,##0.00_);_(* \(#,##0.00\);_(* "-"??_);_(@_)</c:formatCode>
                <c:ptCount val="10"/>
                <c:pt idx="0">
                  <c:v>91.215416546954927</c:v>
                </c:pt>
                <c:pt idx="1">
                  <c:v>17.677141434130334</c:v>
                </c:pt>
                <c:pt idx="2">
                  <c:v>9.9318499311176573</c:v>
                </c:pt>
                <c:pt idx="3">
                  <c:v>5.2630407538969797</c:v>
                </c:pt>
                <c:pt idx="4">
                  <c:v>2.0017425530718755</c:v>
                </c:pt>
                <c:pt idx="5">
                  <c:v>0.97410941888944047</c:v>
                </c:pt>
                <c:pt idx="6">
                  <c:v>0.86585408628888594</c:v>
                </c:pt>
                <c:pt idx="7">
                  <c:v>0.45949499163001944</c:v>
                </c:pt>
                <c:pt idx="8">
                  <c:v>0.2222499626193386</c:v>
                </c:pt>
                <c:pt idx="9">
                  <c:v>0.58361720979240106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136128"/>
        <c:axId val="176534272"/>
      </c:barChart>
      <c:lineChart>
        <c:grouping val="standard"/>
        <c:varyColors val="0"/>
        <c:ser>
          <c:idx val="4"/>
          <c:order val="1"/>
          <c:tx>
            <c:strRef>
              <c:f>Graf!$H$2</c:f>
              <c:strCache>
                <c:ptCount val="1"/>
                <c:pt idx="0">
                  <c:v>% Ingresos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Graf!$A$3:$A$12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Graf!$H$3:$H$12</c:f>
              <c:numCache>
                <c:formatCode>0.0%</c:formatCode>
                <c:ptCount val="10"/>
                <c:pt idx="0">
                  <c:v>0.68973529288328628</c:v>
                </c:pt>
                <c:pt idx="1">
                  <c:v>0.86784776539237285</c:v>
                </c:pt>
                <c:pt idx="2">
                  <c:v>0.89901004048355448</c:v>
                </c:pt>
                <c:pt idx="3">
                  <c:v>0.95656535925716346</c:v>
                </c:pt>
                <c:pt idx="4">
                  <c:v>0.98313309022527495</c:v>
                </c:pt>
                <c:pt idx="5">
                  <c:v>0.9837523939472077</c:v>
                </c:pt>
                <c:pt idx="6">
                  <c:v>0.99024446325854065</c:v>
                </c:pt>
                <c:pt idx="7">
                  <c:v>0.99546937355899479</c:v>
                </c:pt>
                <c:pt idx="8">
                  <c:v>0.99662315266493051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398976"/>
        <c:axId val="176535808"/>
      </c:lineChart>
      <c:catAx>
        <c:axId val="8913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6534272"/>
        <c:crosses val="autoZero"/>
        <c:auto val="1"/>
        <c:lblAlgn val="ctr"/>
        <c:lblOffset val="100"/>
        <c:noMultiLvlLbl val="0"/>
      </c:catAx>
      <c:valAx>
        <c:axId val="176534272"/>
        <c:scaling>
          <c:orientation val="minMax"/>
        </c:scaling>
        <c:delete val="0"/>
        <c:axPos val="l"/>
        <c:numFmt formatCode="#,##0" sourceLinked="0"/>
        <c:majorTickMark val="cross"/>
        <c:minorTickMark val="none"/>
        <c:tickLblPos val="low"/>
        <c:crossAx val="89136128"/>
        <c:crosses val="autoZero"/>
        <c:crossBetween val="between"/>
        <c:majorUnit val="20"/>
        <c:minorUnit val="2"/>
      </c:valAx>
      <c:valAx>
        <c:axId val="176535808"/>
        <c:scaling>
          <c:orientation val="minMax"/>
          <c:max val="1"/>
          <c:min val="0.5"/>
        </c:scaling>
        <c:delete val="0"/>
        <c:axPos val="r"/>
        <c:numFmt formatCode="0%" sourceLinked="0"/>
        <c:majorTickMark val="out"/>
        <c:minorTickMark val="none"/>
        <c:tickLblPos val="nextTo"/>
        <c:crossAx val="182398976"/>
        <c:crosses val="max"/>
        <c:crossBetween val="between"/>
        <c:majorUnit val="0.1"/>
      </c:valAx>
      <c:catAx>
        <c:axId val="18239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653580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>
              <a:latin typeface="+mj-lt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P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66BA0-41CF-4D39-B506-651498660068}" type="datetimeFigureOut">
              <a:rPr lang="es-PE" smtClean="0"/>
              <a:t>18/08/2018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Keven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3B00-E013-4621-AF31-056D5B5F9D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865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8683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35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Ok - 0 : 0.999951 0.971382 Mean Target: 0.5365 0.5396 </a:t>
            </a:r>
          </a:p>
          <a:p>
            <a:r>
              <a:rPr lang="es-PE" dirty="0"/>
              <a:t>Ok - 1 : 0.999543 0.969753 Mean Target: 0.537 0.5374 </a:t>
            </a:r>
          </a:p>
          <a:p>
            <a:r>
              <a:rPr lang="es-PE" dirty="0"/>
              <a:t>Ok - 2 : 0.999707 0.974807 Mean Target: 0.5382 0.5327 </a:t>
            </a:r>
          </a:p>
          <a:p>
            <a:r>
              <a:rPr lang="es-PE" dirty="0"/>
              <a:t>Ok - 3 : 0.999827 0.974469 Mean Target: 0.5362 0.5409 </a:t>
            </a:r>
          </a:p>
          <a:p>
            <a:r>
              <a:rPr lang="es-PE" dirty="0"/>
              <a:t>Ok - 4 : 0.999816 0.972594 Mean Target: 0.5377 0.5349 </a:t>
            </a:r>
          </a:p>
          <a:p>
            <a:r>
              <a:rPr lang="es-PE" dirty="0"/>
              <a:t>Listo! </a:t>
            </a:r>
          </a:p>
          <a:p>
            <a:r>
              <a:rPr lang="es-PE" dirty="0" err="1"/>
              <a:t>auc</a:t>
            </a:r>
            <a:r>
              <a:rPr lang="es-PE" dirty="0"/>
              <a:t> - </a:t>
            </a:r>
            <a:r>
              <a:rPr lang="es-PE" dirty="0" err="1"/>
              <a:t>train</a:t>
            </a:r>
            <a:r>
              <a:rPr lang="es-PE" dirty="0"/>
              <a:t>: 0.999768680073 </a:t>
            </a:r>
          </a:p>
          <a:p>
            <a:r>
              <a:rPr lang="es-PE" dirty="0" err="1"/>
              <a:t>auc</a:t>
            </a:r>
            <a:r>
              <a:rPr lang="es-PE" dirty="0"/>
              <a:t> - test : 0.972601120434 </a:t>
            </a:r>
          </a:p>
          <a:p>
            <a:r>
              <a:rPr lang="es-PE" dirty="0" err="1"/>
              <a:t>Diff</a:t>
            </a:r>
            <a:r>
              <a:rPr lang="es-PE" dirty="0"/>
              <a:t>: 0.0272 </a:t>
            </a:r>
            <a:r>
              <a:rPr lang="es-PE" dirty="0" err="1"/>
              <a:t>auc</a:t>
            </a:r>
            <a:r>
              <a:rPr lang="es-PE" dirty="0"/>
              <a:t> - test2: 0.972503715952 </a:t>
            </a:r>
            <a:r>
              <a:rPr lang="es-PE" dirty="0" err="1"/>
              <a:t>Diff</a:t>
            </a:r>
            <a:r>
              <a:rPr lang="es-PE" dirty="0"/>
              <a:t>: 0.0273</a:t>
            </a:r>
          </a:p>
        </p:txBody>
      </p:sp>
    </p:spTree>
    <p:extLst>
      <p:ext uri="{BB962C8B-B14F-4D97-AF65-F5344CB8AC3E}">
        <p14:creationId xmlns:p14="http://schemas.microsoft.com/office/powerpoint/2010/main" val="152785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4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  <a:buFontTx/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Tx/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14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873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42651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Diapositiva de think-cell" r:id="rId4" imgW="383" imgH="385" progId="TCLayout.ActiveDocument.1">
                  <p:embed/>
                </p:oleObj>
              </mc:Choice>
              <mc:Fallback>
                <p:oleObj name="Diapositiva de think-cell" r:id="rId4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27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448174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iapositiva de think-cell" r:id="rId12" imgW="383" imgH="385" progId="TCLayout.ActiveDocument.1">
                  <p:embed/>
                </p:oleObj>
              </mc:Choice>
              <mc:Fallback>
                <p:oleObj name="Diapositiva de think-cell" r:id="rId12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9500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0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1.png"/><Relationship Id="rId7" Type="http://schemas.openxmlformats.org/officeDocument/2006/relationships/image" Target="../media/image3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20.png"/><Relationship Id="rId4" Type="http://schemas.openxmlformats.org/officeDocument/2006/relationships/image" Target="../media/image370.png"/><Relationship Id="rId9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300.pn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17" Type="http://schemas.openxmlformats.org/officeDocument/2006/relationships/image" Target="../media/image290.png"/><Relationship Id="rId2" Type="http://schemas.openxmlformats.org/officeDocument/2006/relationships/tags" Target="../tags/tag6.xml"/><Relationship Id="rId16" Type="http://schemas.openxmlformats.org/officeDocument/2006/relationships/image" Target="../media/image28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</a:t>
            </a:fld>
            <a:endParaRPr lang="es-PE"/>
          </a:p>
        </p:txBody>
      </p:sp>
      <p:grpSp>
        <p:nvGrpSpPr>
          <p:cNvPr id="5" name="Grupo 4"/>
          <p:cNvGrpSpPr/>
          <p:nvPr/>
        </p:nvGrpSpPr>
        <p:grpSpPr>
          <a:xfrm>
            <a:off x="-1" y="0"/>
            <a:ext cx="9144001" cy="5155758"/>
            <a:chOff x="-1" y="0"/>
            <a:chExt cx="9144001" cy="5155758"/>
          </a:xfrm>
        </p:grpSpPr>
        <p:pic>
          <p:nvPicPr>
            <p:cNvPr id="2050" name="Picture 2" descr="La imagen puede contener: noch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98"/>
            <a:stretch/>
          </p:blipFill>
          <p:spPr bwMode="auto">
            <a:xfrm>
              <a:off x="1145605" y="0"/>
              <a:ext cx="6481530" cy="515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La imagen puede contener: noch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94" b="10998"/>
            <a:stretch/>
          </p:blipFill>
          <p:spPr bwMode="auto">
            <a:xfrm>
              <a:off x="7407668" y="0"/>
              <a:ext cx="1736332" cy="515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La imagen puede contener: noch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94" b="10998"/>
            <a:stretch/>
          </p:blipFill>
          <p:spPr bwMode="auto">
            <a:xfrm>
              <a:off x="-1" y="0"/>
              <a:ext cx="1145605" cy="515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Resultado de imagen para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3" t="-1828" r="25592" b="34306"/>
          <a:stretch/>
        </p:blipFill>
        <p:spPr bwMode="auto">
          <a:xfrm>
            <a:off x="6767385" y="4384489"/>
            <a:ext cx="1078788" cy="75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58288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Métodos Ensamblados (</a:t>
            </a:r>
            <a:r>
              <a:rPr lang="es-ES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Stacking</a:t>
            </a:r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)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399" y="1642541"/>
            <a:ext cx="7678001" cy="1528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399" y="3451190"/>
            <a:ext cx="7678001" cy="1591750"/>
          </a:xfrm>
          <a:prstGeom prst="rect">
            <a:avLst/>
          </a:prstGeom>
        </p:spPr>
      </p:pic>
      <p:sp>
        <p:nvSpPr>
          <p:cNvPr id="88" name="Rectángulo 87"/>
          <p:cNvSpPr/>
          <p:nvPr/>
        </p:nvSpPr>
        <p:spPr>
          <a:xfrm>
            <a:off x="1032554" y="1150098"/>
            <a:ext cx="78854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300" dirty="0">
                <a:latin typeface="Calibri" panose="020F0502020204030204" pitchFamily="34" charset="0"/>
              </a:rPr>
              <a:t>Formamos un nuevo </a:t>
            </a:r>
            <a:r>
              <a:rPr lang="es-PE" sz="1300" dirty="0" err="1">
                <a:latin typeface="Calibri" panose="020F0502020204030204" pitchFamily="34" charset="0"/>
              </a:rPr>
              <a:t>dataset</a:t>
            </a:r>
            <a:r>
              <a:rPr lang="es-PE" sz="1300" dirty="0">
                <a:latin typeface="Calibri" panose="020F0502020204030204" pitchFamily="34" charset="0"/>
              </a:rPr>
              <a:t> con las predicciones de los modelos a ensamblar para entrenar un nuevo modelo que generará las predicciones finales.</a:t>
            </a:r>
          </a:p>
        </p:txBody>
      </p:sp>
    </p:spTree>
    <p:extLst>
      <p:ext uri="{BB962C8B-B14F-4D97-AF65-F5344CB8AC3E}">
        <p14:creationId xmlns:p14="http://schemas.microsoft.com/office/powerpoint/2010/main" val="16517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11</a:t>
            </a:fld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283467" y="636315"/>
            <a:ext cx="4398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Enfoque de la Solución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54804" y="1418659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/>
              <a:t>Ensamblado – Promedio Ponderado</a:t>
            </a:r>
            <a:endParaRPr lang="es-PE" sz="1200" dirty="0"/>
          </a:p>
        </p:txBody>
      </p:sp>
      <p:pic>
        <p:nvPicPr>
          <p:cNvPr id="8" name="Shape 304">
            <a:extLst>
              <a:ext uri="{FF2B5EF4-FFF2-40B4-BE49-F238E27FC236}">
                <a16:creationId xmlns="" xmlns:a16="http://schemas.microsoft.com/office/drawing/2014/main" id="{B4E9E53D-CB0C-40BF-98ED-B62B243976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400" y="267700"/>
            <a:ext cx="485896" cy="5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B9A01860-4C40-463D-AE6F-5F282FC1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75" y="2239678"/>
            <a:ext cx="434290" cy="4737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F8C31E0-2FE9-489D-A228-5E70B520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99" y="3196868"/>
            <a:ext cx="434290" cy="4737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E4110821-60E6-4111-95B5-BDC4B676B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23" y="4113104"/>
            <a:ext cx="434290" cy="47377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C7F1E6E5-65B8-4F3C-BFD9-1C166EF04C6F}"/>
              </a:ext>
            </a:extLst>
          </p:cNvPr>
          <p:cNvSpPr/>
          <p:nvPr/>
        </p:nvSpPr>
        <p:spPr>
          <a:xfrm>
            <a:off x="759925" y="1962608"/>
            <a:ext cx="10470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LightGBM_10</a:t>
            </a:r>
            <a:endParaRPr lang="es-E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FAA660B1-B373-4A67-AFA5-BBA4F7420F33}"/>
              </a:ext>
            </a:extLst>
          </p:cNvPr>
          <p:cNvSpPr/>
          <p:nvPr/>
        </p:nvSpPr>
        <p:spPr>
          <a:xfrm>
            <a:off x="878789" y="2919798"/>
            <a:ext cx="7184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XGB_19</a:t>
            </a:r>
            <a:endParaRPr lang="es-E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E3EDD628-6BE2-4802-B110-069F4B0ECAF4}"/>
              </a:ext>
            </a:extLst>
          </p:cNvPr>
          <p:cNvSpPr/>
          <p:nvPr/>
        </p:nvSpPr>
        <p:spPr>
          <a:xfrm>
            <a:off x="669036" y="3832564"/>
            <a:ext cx="10470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LightGBM_26</a:t>
            </a:r>
            <a:endParaRPr lang="es-E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64BB010F-9690-4667-8CCE-5654C41C867B}"/>
              </a:ext>
            </a:extLst>
          </p:cNvPr>
          <p:cNvSpPr/>
          <p:nvPr/>
        </p:nvSpPr>
        <p:spPr>
          <a:xfrm>
            <a:off x="1633223" y="2281708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50" b="1" dirty="0">
                <a:latin typeface="Calibri" panose="020F0502020204030204" pitchFamily="34" charset="0"/>
                <a:cs typeface="Calibri" panose="020F0502020204030204" pitchFamily="34" charset="0"/>
              </a:rPr>
              <a:t>CV: 0.972421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62403C48-1493-4DE0-921C-C8D0DF2C85A5}"/>
              </a:ext>
            </a:extLst>
          </p:cNvPr>
          <p:cNvSpPr/>
          <p:nvPr/>
        </p:nvSpPr>
        <p:spPr>
          <a:xfrm>
            <a:off x="1633223" y="3189127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50" b="1" dirty="0">
                <a:latin typeface="Calibri" panose="020F0502020204030204" pitchFamily="34" charset="0"/>
                <a:cs typeface="Calibri" panose="020F0502020204030204" pitchFamily="34" charset="0"/>
              </a:rPr>
              <a:t>CV: 0.972767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5ACE9217-C6AF-47E8-B682-DED8DD8C32C7}"/>
              </a:ext>
            </a:extLst>
          </p:cNvPr>
          <p:cNvSpPr/>
          <p:nvPr/>
        </p:nvSpPr>
        <p:spPr>
          <a:xfrm>
            <a:off x="1633223" y="4085624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50" b="1" dirty="0">
                <a:latin typeface="Calibri" panose="020F0502020204030204" pitchFamily="34" charset="0"/>
                <a:cs typeface="Calibri" panose="020F0502020204030204" pitchFamily="34" charset="0"/>
              </a:rPr>
              <a:t>CV: 0.973760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F88B4C8A-B40D-47F1-B033-1346BB25CC6B}"/>
              </a:ext>
            </a:extLst>
          </p:cNvPr>
          <p:cNvSpPr/>
          <p:nvPr/>
        </p:nvSpPr>
        <p:spPr>
          <a:xfrm>
            <a:off x="5901947" y="3091532"/>
            <a:ext cx="9573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100" b="1" dirty="0">
                <a:latin typeface="Calibri" panose="020F0502020204030204" pitchFamily="34" charset="0"/>
                <a:cs typeface="Calibri" panose="020F0502020204030204" pitchFamily="34" charset="0"/>
              </a:rPr>
              <a:t>CV: 0.973982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A814131C-4AC4-4DCD-BEF9-2BDE16789DFE}"/>
              </a:ext>
            </a:extLst>
          </p:cNvPr>
          <p:cNvSpPr/>
          <p:nvPr/>
        </p:nvSpPr>
        <p:spPr>
          <a:xfrm>
            <a:off x="6859255" y="3179011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PRIV: 0.97460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="" xmlns:a16="http://schemas.microsoft.com/office/drawing/2014/main" id="{BCE02B54-F934-4328-8CEC-CAD4BAD2F0C2}"/>
              </a:ext>
            </a:extLst>
          </p:cNvPr>
          <p:cNvSpPr/>
          <p:nvPr/>
        </p:nvSpPr>
        <p:spPr>
          <a:xfrm>
            <a:off x="5935582" y="3337753"/>
            <a:ext cx="8723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PB: 0.97488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="" xmlns:a16="http://schemas.microsoft.com/office/drawing/2014/main" id="{BC3FDDA4-ED33-415C-A497-EC2021987B45}"/>
              </a:ext>
            </a:extLst>
          </p:cNvPr>
          <p:cNvSpPr/>
          <p:nvPr/>
        </p:nvSpPr>
        <p:spPr>
          <a:xfrm>
            <a:off x="2526758" y="4204892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 PRIV: 0.97444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="" xmlns:a16="http://schemas.microsoft.com/office/drawing/2014/main" id="{3CA04166-A31C-4D41-9684-1C73BC139CFF}"/>
              </a:ext>
            </a:extLst>
          </p:cNvPr>
          <p:cNvSpPr/>
          <p:nvPr/>
        </p:nvSpPr>
        <p:spPr>
          <a:xfrm>
            <a:off x="1626811" y="4326273"/>
            <a:ext cx="9268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PUB: 0.97437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71F92D65-A921-4BB6-9A26-442580920683}"/>
              </a:ext>
            </a:extLst>
          </p:cNvPr>
          <p:cNvSpPr/>
          <p:nvPr/>
        </p:nvSpPr>
        <p:spPr>
          <a:xfrm>
            <a:off x="2526758" y="3276656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 PRIV: 0.97414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E48891D8-FA9C-45A7-BB81-9A19963D8285}"/>
              </a:ext>
            </a:extLst>
          </p:cNvPr>
          <p:cNvSpPr/>
          <p:nvPr/>
        </p:nvSpPr>
        <p:spPr>
          <a:xfrm>
            <a:off x="1626811" y="3392997"/>
            <a:ext cx="9268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PUB: 0.97440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FDC06B92-BB2F-4A23-B287-61EF23E16804}"/>
              </a:ext>
            </a:extLst>
          </p:cNvPr>
          <p:cNvSpPr/>
          <p:nvPr/>
        </p:nvSpPr>
        <p:spPr>
          <a:xfrm>
            <a:off x="2526758" y="2388067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 PRIV: 0.97384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="" xmlns:a16="http://schemas.microsoft.com/office/drawing/2014/main" id="{CC0B2440-29F7-4AAB-9D04-D0BE128A50C5}"/>
              </a:ext>
            </a:extLst>
          </p:cNvPr>
          <p:cNvSpPr/>
          <p:nvPr/>
        </p:nvSpPr>
        <p:spPr>
          <a:xfrm>
            <a:off x="1626811" y="2489571"/>
            <a:ext cx="9268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PUB: 0.97447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="" xmlns:a16="http://schemas.microsoft.com/office/drawing/2014/main" id="{EE45EE72-07A6-49A1-9CC7-537AB02B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210" y="1899021"/>
            <a:ext cx="2123101" cy="86951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="" xmlns:a16="http://schemas.microsoft.com/office/drawing/2014/main" id="{5C0C999C-720A-47BF-BFA5-140E15354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207" y="3782393"/>
            <a:ext cx="892267" cy="730544"/>
          </a:xfrm>
          <a:prstGeom prst="rect">
            <a:avLst/>
          </a:prstGeom>
        </p:spPr>
      </p:pic>
      <p:cxnSp>
        <p:nvCxnSpPr>
          <p:cNvPr id="32" name="Conector recto de flecha 31">
            <a:extLst>
              <a:ext uri="{FF2B5EF4-FFF2-40B4-BE49-F238E27FC236}">
                <a16:creationId xmlns="" xmlns:a16="http://schemas.microsoft.com/office/drawing/2014/main" id="{10EF0278-027A-41AF-954C-494F84F0288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698874" y="2518872"/>
            <a:ext cx="851084" cy="69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="" xmlns:a16="http://schemas.microsoft.com/office/drawing/2014/main" id="{36FE62E3-4122-4041-B34A-F7089AB7633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698874" y="3392998"/>
            <a:ext cx="883286" cy="1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="" xmlns:a16="http://schemas.microsoft.com/office/drawing/2014/main" id="{77906342-E932-4EAE-9E0A-E88698AE104F}"/>
              </a:ext>
            </a:extLst>
          </p:cNvPr>
          <p:cNvCxnSpPr>
            <a:cxnSpLocks/>
          </p:cNvCxnSpPr>
          <p:nvPr/>
        </p:nvCxnSpPr>
        <p:spPr>
          <a:xfrm flipV="1">
            <a:off x="3552657" y="3557345"/>
            <a:ext cx="1029503" cy="75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n relacionada">
            <a:extLst>
              <a:ext uri="{FF2B5EF4-FFF2-40B4-BE49-F238E27FC236}">
                <a16:creationId xmlns="" xmlns:a16="http://schemas.microsoft.com/office/drawing/2014/main" id="{8539832B-7CD3-4AAD-A8F0-9EE263C9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11" y="2993740"/>
            <a:ext cx="798513" cy="798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>
            <a:extLst>
              <a:ext uri="{FF2B5EF4-FFF2-40B4-BE49-F238E27FC236}">
                <a16:creationId xmlns="" xmlns:a16="http://schemas.microsoft.com/office/drawing/2014/main" id="{E0F6711C-CD0F-42F3-B453-DE80EE924498}"/>
              </a:ext>
            </a:extLst>
          </p:cNvPr>
          <p:cNvSpPr txBox="1"/>
          <p:nvPr/>
        </p:nvSpPr>
        <p:spPr>
          <a:xfrm>
            <a:off x="3989638" y="266573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/>
              <a:t>x </a:t>
            </a:r>
            <a:r>
              <a:rPr lang="es-PE" sz="1000" dirty="0"/>
              <a:t>5/8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="" xmlns:a16="http://schemas.microsoft.com/office/drawing/2014/main" id="{AFEC25A2-A4F6-4BD7-AC27-292703E8B547}"/>
              </a:ext>
            </a:extLst>
          </p:cNvPr>
          <p:cNvSpPr txBox="1"/>
          <p:nvPr/>
        </p:nvSpPr>
        <p:spPr>
          <a:xfrm>
            <a:off x="4003347" y="312230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/>
              <a:t>x</a:t>
            </a:r>
            <a:r>
              <a:rPr lang="es-PE" sz="1000" dirty="0"/>
              <a:t> 1/8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94CBE484-4DF2-464E-9D52-C040B537CC92}"/>
              </a:ext>
            </a:extLst>
          </p:cNvPr>
          <p:cNvSpPr txBox="1"/>
          <p:nvPr/>
        </p:nvSpPr>
        <p:spPr>
          <a:xfrm>
            <a:off x="4003347" y="356986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/>
              <a:t>x </a:t>
            </a:r>
            <a:r>
              <a:rPr lang="es-PE" sz="1000" dirty="0"/>
              <a:t>2/8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="" xmlns:a16="http://schemas.microsoft.com/office/drawing/2014/main" id="{2165A5DF-F329-45D3-99B1-CEFE570D85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611" y="4555693"/>
            <a:ext cx="911458" cy="364583"/>
          </a:xfrm>
          <a:prstGeom prst="rect">
            <a:avLst/>
          </a:prstGeom>
        </p:spPr>
      </p:pic>
      <p:cxnSp>
        <p:nvCxnSpPr>
          <p:cNvPr id="48" name="Conector recto de flecha 47">
            <a:extLst>
              <a:ext uri="{FF2B5EF4-FFF2-40B4-BE49-F238E27FC236}">
                <a16:creationId xmlns="" xmlns:a16="http://schemas.microsoft.com/office/drawing/2014/main" id="{6A2CE95D-226D-4B09-AD49-AD763863F05B}"/>
              </a:ext>
            </a:extLst>
          </p:cNvPr>
          <p:cNvCxnSpPr>
            <a:cxnSpLocks/>
          </p:cNvCxnSpPr>
          <p:nvPr/>
        </p:nvCxnSpPr>
        <p:spPr>
          <a:xfrm>
            <a:off x="5495557" y="3392996"/>
            <a:ext cx="356603" cy="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12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3624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Matriz de Confusión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0291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Verdaderos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Positivos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(VP)</a:t>
            </a:r>
            <a:endParaRPr lang="es-PE" sz="1100" b="1" dirty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50723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Falsos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Positivos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(FP)</a:t>
            </a:r>
            <a:endParaRPr lang="es-PE" sz="1100" dirty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0291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Falsos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Negativos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(FN)</a:t>
            </a:r>
            <a:endParaRPr lang="es-PE" sz="1100" dirty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50723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Verdaderos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Negativos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(VN)</a:t>
            </a:r>
            <a:endParaRPr lang="es-PE" sz="1100" b="1" dirty="0"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8773" y="2579560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</a:t>
            </a:r>
          </a:p>
          <a:p>
            <a:pPr algn="ctr"/>
            <a:r>
              <a:rPr lang="es-PE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78772" y="3247382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</a:t>
            </a:r>
          </a:p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0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10291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 1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50723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 </a:t>
            </a:r>
            <a:r>
              <a:rPr lang="es-PE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-122048" y="309349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Predicción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96486" y="197665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Real</a:t>
            </a:r>
            <a:endParaRPr lang="es-PE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297947" y="4092728"/>
                <a:ext cx="2316211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𝑡𝑎𝑠𝑎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𝑎𝑐𝑖𝑒𝑟𝑡𝑜𝑠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47" y="4092728"/>
                <a:ext cx="2316211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1053" r="-789" b="-151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526855" y="4596908"/>
                <a:ext cx="2087303" cy="403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𝑡𝑎𝑠𝑎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5" y="4596908"/>
                <a:ext cx="2087303" cy="403380"/>
              </a:xfrm>
              <a:prstGeom prst="rect">
                <a:avLst/>
              </a:prstGeom>
              <a:blipFill rotWithShape="0">
                <a:blip r:embed="rId4"/>
                <a:stretch>
                  <a:fillRect l="-875" r="-875" b="-151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6539903" y="3023990"/>
                <a:ext cx="2003754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𝑠𝑒𝑛𝑠𝑖𝑏𝑖𝑙𝑖𝑑𝑎𝑑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03" y="3023990"/>
                <a:ext cx="2003754" cy="406906"/>
              </a:xfrm>
              <a:prstGeom prst="rect">
                <a:avLst/>
              </a:prstGeom>
              <a:blipFill rotWithShape="0">
                <a:blip r:embed="rId5"/>
                <a:stretch>
                  <a:fillRect l="-1520" r="-912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4295078" y="4075308"/>
                <a:ext cx="2120773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𝑒𝑠𝑝𝑒𝑐𝑖𝑓𝑖𝑐𝑖𝑑𝑎𝑑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78" y="4075308"/>
                <a:ext cx="2120773" cy="406906"/>
              </a:xfrm>
              <a:prstGeom prst="rect">
                <a:avLst/>
              </a:prstGeom>
              <a:blipFill rotWithShape="0">
                <a:blip r:embed="rId6"/>
                <a:stretch>
                  <a:fillRect l="-2305" t="-1515" r="-1441" b="-136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613" y="2683950"/>
            <a:ext cx="1920549" cy="12043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851" y="1520801"/>
            <a:ext cx="1920549" cy="1214652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5229" y="3683162"/>
            <a:ext cx="1907184" cy="1191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4431587" y="1976653"/>
                <a:ext cx="1743041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𝑝𝑟𝑒𝑐𝑖𝑠𝑖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87" y="1976653"/>
                <a:ext cx="1743041" cy="406906"/>
              </a:xfrm>
              <a:prstGeom prst="rect">
                <a:avLst/>
              </a:prstGeom>
              <a:blipFill rotWithShape="0">
                <a:blip r:embed="rId10"/>
                <a:stretch>
                  <a:fillRect l="-3147" r="-1399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/>
          <p:cNvSpPr txBox="1"/>
          <p:nvPr/>
        </p:nvSpPr>
        <p:spPr>
          <a:xfrm>
            <a:off x="2660497" y="416334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b="1" i="1" dirty="0" smtClean="0"/>
              <a:t>(</a:t>
            </a:r>
            <a:r>
              <a:rPr lang="es-PE" sz="900" b="1" i="1" dirty="0" err="1" smtClean="0"/>
              <a:t>accuracy</a:t>
            </a:r>
            <a:r>
              <a:rPr lang="es-PE" sz="900" b="1" i="1" dirty="0" smtClean="0"/>
              <a:t>)</a:t>
            </a:r>
            <a:endParaRPr lang="es-PE" sz="900" b="1" i="1" dirty="0"/>
          </a:p>
        </p:txBody>
      </p:sp>
    </p:spTree>
    <p:extLst>
      <p:ext uri="{BB962C8B-B14F-4D97-AF65-F5344CB8AC3E}">
        <p14:creationId xmlns:p14="http://schemas.microsoft.com/office/powerpoint/2010/main" val="16001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13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3624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Matriz de Confusión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0291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70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50723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10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0291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20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50723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50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8773" y="2579560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</a:t>
            </a:r>
          </a:p>
          <a:p>
            <a:pPr algn="ctr"/>
            <a:r>
              <a:rPr lang="es-PE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78772" y="3247382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</a:t>
            </a:r>
          </a:p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0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10291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 1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50723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 </a:t>
            </a:r>
            <a:r>
              <a:rPr lang="es-PE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-122048" y="309349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Predicción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96486" y="197665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Real</a:t>
            </a:r>
            <a:endParaRPr lang="es-PE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863575" y="2395681"/>
                <a:ext cx="15366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𝑡𝑎𝑠𝑎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𝑎𝑐𝑖𝑒𝑟𝑡𝑜𝑠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75" y="2395681"/>
                <a:ext cx="153663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984" r="-397" b="-85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5438948" y="3471790"/>
                <a:ext cx="1370567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70+20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=0.778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3471790"/>
                <a:ext cx="1370567" cy="408317"/>
              </a:xfrm>
              <a:prstGeom prst="rect">
                <a:avLst/>
              </a:prstGeom>
              <a:blipFill rotWithShape="0">
                <a:blip r:embed="rId4"/>
                <a:stretch>
                  <a:fillRect l="-889" t="-1493" r="-444" b="-119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4055808" y="4154500"/>
                <a:ext cx="1344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𝑒𝑠𝑝𝑒𝑐𝑖𝑓𝑖𝑐𝑖𝑑𝑎𝑑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808" y="4154500"/>
                <a:ext cx="134440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620" r="-452" b="-342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5438948" y="2898964"/>
                <a:ext cx="1370567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70+10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=0.875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2898964"/>
                <a:ext cx="1370567" cy="408317"/>
              </a:xfrm>
              <a:prstGeom prst="rect">
                <a:avLst/>
              </a:prstGeom>
              <a:blipFill rotWithShape="0">
                <a:blip r:embed="rId6"/>
                <a:stretch>
                  <a:fillRect l="-889" t="-1493" r="-889" b="-119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4152117" y="196204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Calcular: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5438948" y="2284430"/>
                <a:ext cx="133049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70+50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2284430"/>
                <a:ext cx="1330492" cy="409086"/>
              </a:xfrm>
              <a:prstGeom prst="rect">
                <a:avLst/>
              </a:prstGeom>
              <a:blipFill rotWithShape="0">
                <a:blip r:embed="rId7"/>
                <a:stretch>
                  <a:fillRect l="-2294" t="-1493" r="-2294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4412701" y="2981954"/>
                <a:ext cx="9875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𝑝𝑟𝑒𝑐𝑖𝑠𝑖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01" y="2981954"/>
                <a:ext cx="987513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5556" r="-617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4172827" y="3568227"/>
                <a:ext cx="12273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𝑠𝑒𝑛𝑠𝑖𝑏𝑖𝑙𝑖𝑑𝑎𝑑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27" y="3568227"/>
                <a:ext cx="1227387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2985" r="-498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5438948" y="4071744"/>
                <a:ext cx="1330492" cy="412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=0.833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4071744"/>
                <a:ext cx="1330492" cy="412677"/>
              </a:xfrm>
              <a:prstGeom prst="rect">
                <a:avLst/>
              </a:prstGeom>
              <a:blipFill rotWithShape="0">
                <a:blip r:embed="rId10"/>
                <a:stretch>
                  <a:fillRect l="-2294" t="-1471" r="-2294" b="-117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6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26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14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3624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Matriz de Confusión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0291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30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50723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25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0291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20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50723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925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8773" y="2579560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</a:t>
            </a:r>
          </a:p>
          <a:p>
            <a:pPr algn="ctr"/>
            <a:r>
              <a:rPr lang="es-PE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78772" y="3247382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</a:t>
            </a:r>
          </a:p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0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10291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 1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50723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 </a:t>
            </a:r>
            <a:r>
              <a:rPr lang="es-PE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-122048" y="309349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Predicción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96486" y="197665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Real</a:t>
            </a:r>
            <a:endParaRPr lang="es-PE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4152117" y="4171157"/>
                <a:ext cx="16544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𝒕𝒂𝒔𝒂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𝒂𝒄𝒊𝒆𝒓𝒕𝒐𝒔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17" y="4171157"/>
                <a:ext cx="165449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368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5814727" y="2861930"/>
                <a:ext cx="1330492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30+20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=0.600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27" y="2861930"/>
                <a:ext cx="1330492" cy="408317"/>
              </a:xfrm>
              <a:prstGeom prst="rect">
                <a:avLst/>
              </a:prstGeom>
              <a:blipFill rotWithShape="0">
                <a:blip r:embed="rId4"/>
                <a:stretch>
                  <a:fillRect l="-2294" r="-2294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4431587" y="2390813"/>
                <a:ext cx="1344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𝑒𝑠𝑝𝑒𝑐𝑖𝑓𝑖𝑐𝑖𝑑𝑎𝑑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87" y="2390813"/>
                <a:ext cx="134440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072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5814727" y="3460918"/>
                <a:ext cx="1330492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30+25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=0.545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27" y="3460918"/>
                <a:ext cx="1330492" cy="408317"/>
              </a:xfrm>
              <a:prstGeom prst="rect">
                <a:avLst/>
              </a:prstGeom>
              <a:blipFill rotWithShape="0">
                <a:blip r:embed="rId6"/>
                <a:stretch>
                  <a:fillRect l="-2294" t="-1493" r="-2294" b="-119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4152117" y="196204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Calcular: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5819956" y="4059906"/>
                <a:ext cx="1531958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𝟗𝟐𝟓</m:t>
                          </m:r>
                        </m:num>
                        <m:den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den>
                      </m:f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𝟗𝟓𝟓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56" y="4059906"/>
                <a:ext cx="1531958" cy="409086"/>
              </a:xfrm>
              <a:prstGeom prst="rect">
                <a:avLst/>
              </a:prstGeom>
              <a:blipFill rotWithShape="0">
                <a:blip r:embed="rId7"/>
                <a:stretch>
                  <a:fillRect l="-1992" t="-1493" r="-1594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4788480" y="3543908"/>
                <a:ext cx="9875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𝑝𝑟𝑒𝑐𝑖𝑠𝑖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80" y="3543908"/>
                <a:ext cx="987513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5556" r="-617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4548606" y="2958367"/>
                <a:ext cx="12273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𝑠𝑒𝑛𝑠𝑖𝑏𝑖𝑙𝑖𝑑𝑎𝑑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06" y="2958367"/>
                <a:ext cx="1227387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2475" r="-495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5814727" y="2308057"/>
                <a:ext cx="1429879" cy="412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925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925+25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=0.974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27" y="2308057"/>
                <a:ext cx="1429879" cy="412677"/>
              </a:xfrm>
              <a:prstGeom prst="rect">
                <a:avLst/>
              </a:prstGeom>
              <a:blipFill rotWithShape="0">
                <a:blip r:embed="rId10"/>
                <a:stretch>
                  <a:fillRect l="-2564" t="-1493" r="-2137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7494074" y="4122738"/>
            <a:ext cx="1369286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100" dirty="0" smtClean="0">
                <a:solidFill>
                  <a:srgbClr val="FF0000"/>
                </a:solidFill>
              </a:rPr>
              <a:t>Modelo excelente?</a:t>
            </a:r>
            <a:endParaRPr lang="es-PE" sz="11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80498" y="4154500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Target altamente desbalanceado.</a:t>
            </a:r>
          </a:p>
          <a:p>
            <a:r>
              <a:rPr lang="es-PE" dirty="0" smtClean="0">
                <a:latin typeface="Calibri" panose="020F0502020204030204" pitchFamily="34" charset="0"/>
              </a:rPr>
              <a:t>Clase (+) representa el 5% de toda la base</a:t>
            </a:r>
            <a:endParaRPr lang="es-P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26" grpId="0"/>
      <p:bldP spid="3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15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1955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ROC - AUC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9327" y="2234272"/>
            <a:ext cx="4176093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latin typeface="Calibri" panose="020F0502020204030204" pitchFamily="34" charset="0"/>
              </a:rPr>
              <a:t>La Curva ROC </a:t>
            </a:r>
            <a:r>
              <a:rPr lang="es-PE" dirty="0" smtClean="0">
                <a:latin typeface="Calibri" panose="020F0502020204030204" pitchFamily="34" charset="0"/>
              </a:rPr>
              <a:t>proporciona </a:t>
            </a:r>
            <a:r>
              <a:rPr lang="es-PE" dirty="0">
                <a:latin typeface="Calibri" panose="020F0502020204030204" pitchFamily="34" charset="0"/>
              </a:rPr>
              <a:t>un </a:t>
            </a:r>
            <a:r>
              <a:rPr lang="es-PE" dirty="0" smtClean="0">
                <a:latin typeface="Calibri" panose="020F0502020204030204" pitchFamily="34" charset="0"/>
              </a:rPr>
              <a:t>índice de </a:t>
            </a:r>
            <a:r>
              <a:rPr lang="es-PE" dirty="0">
                <a:latin typeface="Calibri" panose="020F0502020204030204" pitchFamily="34" charset="0"/>
              </a:rPr>
              <a:t>la capacidad de </a:t>
            </a:r>
            <a:r>
              <a:rPr lang="es-PE" dirty="0" smtClean="0">
                <a:latin typeface="Calibri" panose="020F0502020204030204" pitchFamily="34" charset="0"/>
              </a:rPr>
              <a:t>un modelo para discriminar </a:t>
            </a:r>
            <a:r>
              <a:rPr lang="es-PE" dirty="0">
                <a:latin typeface="Calibri" panose="020F0502020204030204" pitchFamily="34" charset="0"/>
              </a:rPr>
              <a:t>entre estados </a:t>
            </a:r>
            <a:r>
              <a:rPr lang="es-PE" dirty="0" smtClean="0">
                <a:latin typeface="Calibri" panose="020F0502020204030204" pitchFamily="34" charset="0"/>
              </a:rPr>
              <a:t>alternativos de </a:t>
            </a:r>
            <a:r>
              <a:rPr lang="es-PE" dirty="0">
                <a:latin typeface="Calibri" panose="020F0502020204030204" pitchFamily="34" charset="0"/>
              </a:rPr>
              <a:t>la </a:t>
            </a:r>
            <a:r>
              <a:rPr lang="es-PE" dirty="0" smtClean="0">
                <a:latin typeface="Calibri" panose="020F0502020204030204" pitchFamily="34" charset="0"/>
              </a:rPr>
              <a:t>clase target.</a:t>
            </a:r>
            <a:endParaRPr lang="es-PE" dirty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9328" y="3219849"/>
            <a:ext cx="4176092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latin typeface="Calibri" panose="020F0502020204030204" pitchFamily="34" charset="0"/>
              </a:rPr>
              <a:t>Es útil para comparar modelos </a:t>
            </a:r>
            <a:r>
              <a:rPr lang="es-PE" dirty="0" smtClean="0">
                <a:latin typeface="Calibri" panose="020F0502020204030204" pitchFamily="34" charset="0"/>
              </a:rPr>
              <a:t>y seleccionar </a:t>
            </a:r>
            <a:r>
              <a:rPr lang="es-PE" dirty="0">
                <a:latin typeface="Calibri" panose="020F0502020204030204" pitchFamily="34" charset="0"/>
              </a:rPr>
              <a:t>umbrales </a:t>
            </a:r>
            <a:r>
              <a:rPr lang="es-PE" dirty="0" smtClean="0">
                <a:latin typeface="Calibri" panose="020F0502020204030204" pitchFamily="34" charset="0"/>
              </a:rPr>
              <a:t>de decisión ( puntos </a:t>
            </a:r>
            <a:r>
              <a:rPr lang="es-PE" dirty="0">
                <a:latin typeface="Calibri" panose="020F0502020204030204" pitchFamily="34" charset="0"/>
              </a:rPr>
              <a:t>de corte entre (+) y </a:t>
            </a:r>
            <a:r>
              <a:rPr lang="es-PE" dirty="0" smtClean="0">
                <a:latin typeface="Calibri" panose="020F0502020204030204" pitchFamily="34" charset="0"/>
              </a:rPr>
              <a:t>(-) )</a:t>
            </a:r>
            <a:endParaRPr lang="es-PE" dirty="0">
              <a:latin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13" y="1671460"/>
            <a:ext cx="4444984" cy="315739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441790" y="4706128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1 - especificidad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51788" y="1546131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sensibilidad</a:t>
            </a:r>
            <a:endParaRPr lang="es-PE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16</a:t>
            </a:fld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4" y="1474009"/>
            <a:ext cx="4915044" cy="3582808"/>
          </a:xfrm>
          <a:prstGeom prst="rect">
            <a:avLst/>
          </a:prstGeom>
        </p:spPr>
      </p:pic>
      <p:pic>
        <p:nvPicPr>
          <p:cNvPr id="6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Rectángulo 1"/>
          <p:cNvSpPr/>
          <p:nvPr/>
        </p:nvSpPr>
        <p:spPr>
          <a:xfrm>
            <a:off x="149328" y="1402584"/>
            <a:ext cx="1955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ROC - AUC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400" y="267700"/>
            <a:ext cx="485896" cy="506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2 Gráfico"/>
          <p:cNvGraphicFramePr>
            <a:graphicFrameLocks/>
          </p:cNvGraphicFramePr>
          <p:nvPr>
            <p:extLst/>
          </p:nvPr>
        </p:nvGraphicFramePr>
        <p:xfrm>
          <a:off x="1536700" y="1382355"/>
          <a:ext cx="6019800" cy="313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29 CuadroTexto"/>
          <p:cNvSpPr txBox="1"/>
          <p:nvPr/>
        </p:nvSpPr>
        <p:spPr>
          <a:xfrm>
            <a:off x="495299" y="4594531"/>
            <a:ext cx="8458199" cy="4616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>
                <a:latin typeface="+mj-lt"/>
                <a:cs typeface="Arial" panose="020B0604020202020204" pitchFamily="34" charset="0"/>
              </a:rPr>
              <a:t>Se dividió la base por deciles según los resultados del modelo. Los primeros 5 grupos generaron el 98% de los ingresos totales de la campaña feb-17.</a:t>
            </a:r>
          </a:p>
        </p:txBody>
      </p:sp>
      <p:cxnSp>
        <p:nvCxnSpPr>
          <p:cNvPr id="11" name="13 Conector recto"/>
          <p:cNvCxnSpPr/>
          <p:nvPr/>
        </p:nvCxnSpPr>
        <p:spPr>
          <a:xfrm flipV="1">
            <a:off x="4230928" y="1689100"/>
            <a:ext cx="10872" cy="2121536"/>
          </a:xfrm>
          <a:prstGeom prst="line">
            <a:avLst/>
          </a:prstGeom>
          <a:ln cap="flat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7010400" y="3924300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 err="1" smtClean="0"/>
              <a:t>Nro</a:t>
            </a:r>
            <a:r>
              <a:rPr lang="es-PE" sz="1000" b="1" dirty="0" smtClean="0"/>
              <a:t> </a:t>
            </a:r>
            <a:r>
              <a:rPr lang="es-PE" sz="1000" b="1" dirty="0" err="1" smtClean="0"/>
              <a:t>Decil</a:t>
            </a:r>
            <a:endParaRPr lang="es-PE" sz="10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179524" y="1486813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 smtClean="0"/>
              <a:t>RT </a:t>
            </a:r>
            <a:r>
              <a:rPr lang="es-PE" sz="1000" b="1" dirty="0" err="1" smtClean="0"/>
              <a:t>Ingr</a:t>
            </a:r>
            <a:r>
              <a:rPr lang="es-PE" sz="1000" b="1" dirty="0" smtClean="0"/>
              <a:t>/Costos</a:t>
            </a:r>
            <a:endParaRPr lang="es-PE" sz="10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90365" y="1486813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 smtClean="0"/>
              <a:t>% Ingresos</a:t>
            </a:r>
            <a:endParaRPr lang="es-PE" sz="1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635524" y="1091288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Resultados Modelo de Propensión de Compra</a:t>
            </a:r>
            <a:endParaRPr lang="es-PE" b="1" dirty="0"/>
          </a:p>
        </p:txBody>
      </p:sp>
      <p:sp>
        <p:nvSpPr>
          <p:cNvPr id="12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274631" y="1750490"/>
            <a:ext cx="85331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Módulo 5:</a:t>
            </a:r>
          </a:p>
          <a:p>
            <a:pPr algn="ctr"/>
            <a:r>
              <a:rPr lang="es-PE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Construcción </a:t>
            </a:r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Evaluación </a:t>
            </a:r>
            <a:endParaRPr lang="es-PE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PE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</a:t>
            </a:r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Modelos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1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5179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Knn</a:t>
            </a:r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(K vecinos más cercanos)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49" y="1256726"/>
            <a:ext cx="4243072" cy="36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48129" y="1500028"/>
            <a:ext cx="3771343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" panose="020F0502020204030204" pitchFamily="34" charset="0"/>
              </a:rPr>
              <a:t>Es un simple algoritmo que almacena todos los casos disponibles en el “entrenamiento” y clasifica los nuevos casos por el voto mayoritario de sus k vecinos más cercanos (según una función de distancia). </a:t>
            </a:r>
            <a:r>
              <a:rPr lang="es-PE" dirty="0">
                <a:latin typeface="Calibri" panose="020F0502020204030204" pitchFamily="34" charset="0"/>
              </a:rPr>
              <a:t>Se puede usar para problemas de </a:t>
            </a:r>
            <a:r>
              <a:rPr lang="es-PE" b="1" dirty="0">
                <a:latin typeface="Calibri" panose="020F0502020204030204" pitchFamily="34" charset="0"/>
              </a:rPr>
              <a:t>clasificación</a:t>
            </a:r>
            <a:r>
              <a:rPr lang="es-PE" dirty="0">
                <a:latin typeface="Calibri" panose="020F0502020204030204" pitchFamily="34" charset="0"/>
              </a:rPr>
              <a:t> y </a:t>
            </a:r>
            <a:r>
              <a:rPr lang="es-PE" b="1" dirty="0">
                <a:latin typeface="Calibri" panose="020F0502020204030204" pitchFamily="34" charset="0"/>
              </a:rPr>
              <a:t>regresión</a:t>
            </a:r>
            <a:r>
              <a:rPr lang="es-PE" dirty="0">
                <a:latin typeface="Calibri" panose="020F0502020204030204" pitchFamily="34" charset="0"/>
              </a:rPr>
              <a:t>. </a:t>
            </a:r>
            <a:endParaRPr lang="es-PE" dirty="0" smtClean="0">
              <a:latin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t="10152"/>
          <a:stretch/>
        </p:blipFill>
        <p:spPr>
          <a:xfrm>
            <a:off x="605763" y="3236359"/>
            <a:ext cx="1914364" cy="1689189"/>
          </a:xfrm>
          <a:prstGeom prst="rect">
            <a:avLst/>
          </a:prstGeom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48129" y="3012653"/>
            <a:ext cx="20635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dirty="0" smtClean="0">
                <a:solidFill>
                  <a:srgbClr val="002060"/>
                </a:solidFill>
                <a:latin typeface="Calibri" panose="020F0502020204030204" pitchFamily="34" charset="0"/>
              </a:rPr>
              <a:t>Funciones de Distancia:</a:t>
            </a:r>
            <a:endParaRPr lang="es-ES" altLang="es-PE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13149" y="1849348"/>
            <a:ext cx="54453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s-E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117387" y="32363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¿?</a:t>
            </a:r>
            <a:endParaRPr lang="es-PE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372" y="3236360"/>
            <a:ext cx="1676855" cy="160511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46430" y="4841477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 smtClean="0">
                <a:solidFill>
                  <a:srgbClr val="1B13BF"/>
                </a:solidFill>
              </a:rPr>
              <a:t>Vars</a:t>
            </a:r>
            <a:r>
              <a:rPr lang="es-PE" sz="1200" dirty="0" smtClean="0">
                <a:solidFill>
                  <a:srgbClr val="1B13BF"/>
                </a:solidFill>
              </a:rPr>
              <a:t> Continuas</a:t>
            </a:r>
            <a:endParaRPr lang="es-PE" sz="1200" dirty="0">
              <a:solidFill>
                <a:srgbClr val="1B13BF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734164" y="4853876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 smtClean="0">
                <a:solidFill>
                  <a:srgbClr val="1B13BF"/>
                </a:solidFill>
              </a:rPr>
              <a:t>Vars</a:t>
            </a:r>
            <a:r>
              <a:rPr lang="es-PE" sz="1200" dirty="0" smtClean="0">
                <a:solidFill>
                  <a:srgbClr val="1B13BF"/>
                </a:solidFill>
              </a:rPr>
              <a:t> Categóricas</a:t>
            </a:r>
            <a:endParaRPr lang="es-PE" sz="1200" dirty="0">
              <a:solidFill>
                <a:srgbClr val="1B1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31758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Árbol de Decisión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/>
          <p:cNvSpPr txBox="1"/>
          <p:nvPr/>
        </p:nvSpPr>
        <p:spPr>
          <a:xfrm>
            <a:off x="248129" y="1500028"/>
            <a:ext cx="3771343" cy="16927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300" dirty="0">
                <a:latin typeface="Calibri" panose="020F0502020204030204" pitchFamily="34" charset="0"/>
              </a:rPr>
              <a:t>Técnica de Aprendizaje Supervisado no-paramétrica que puede ser usado tanto para predecir una variable categórica (clasificación) y continua (regresión</a:t>
            </a:r>
            <a:r>
              <a:rPr lang="es-PE" sz="1300" dirty="0" smtClean="0">
                <a:latin typeface="Calibri" panose="020F0502020204030204" pitchFamily="34" charset="0"/>
              </a:rPr>
              <a:t>). Los árboles responden preguntas secuenciales que nos envían a cierta ruta del árbol dada la respuesta. El modelo se comporta usando condiciones de “si esto se cumple entonces" que finalmente produce un resultado específico.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613149" y="1849348"/>
            <a:ext cx="54453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s-E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117387" y="32363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¿?</a:t>
            </a:r>
            <a:endParaRPr lang="es-PE" b="1" dirty="0"/>
          </a:p>
        </p:txBody>
      </p:sp>
      <p:pic>
        <p:nvPicPr>
          <p:cNvPr id="15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47" y="872118"/>
            <a:ext cx="3832843" cy="3832843"/>
          </a:xfrm>
          <a:prstGeom prst="rect">
            <a:avLst/>
          </a:prstGeom>
        </p:spPr>
      </p:pic>
      <p:pic>
        <p:nvPicPr>
          <p:cNvPr id="19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90" y="870961"/>
            <a:ext cx="3834000" cy="3834000"/>
          </a:xfrm>
          <a:prstGeom prst="rect">
            <a:avLst/>
          </a:prstGeom>
        </p:spPr>
      </p:pic>
      <p:pic>
        <p:nvPicPr>
          <p:cNvPr id="31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47" y="872118"/>
            <a:ext cx="3834000" cy="3834000"/>
          </a:xfrm>
          <a:prstGeom prst="rect">
            <a:avLst/>
          </a:prstGeom>
        </p:spPr>
      </p:pic>
      <p:pic>
        <p:nvPicPr>
          <p:cNvPr id="32" name="Imagen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90" y="870961"/>
            <a:ext cx="3834000" cy="3834000"/>
          </a:xfrm>
          <a:prstGeom prst="rect">
            <a:avLst/>
          </a:prstGeom>
        </p:spPr>
      </p:pic>
      <p:pic>
        <p:nvPicPr>
          <p:cNvPr id="33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90" y="870961"/>
            <a:ext cx="3834000" cy="3834000"/>
          </a:xfrm>
          <a:prstGeom prst="rect">
            <a:avLst/>
          </a:prstGeom>
        </p:spPr>
      </p:pic>
      <p:pic>
        <p:nvPicPr>
          <p:cNvPr id="37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90" y="880180"/>
            <a:ext cx="3834000" cy="3834000"/>
          </a:xfrm>
          <a:prstGeom prst="rect">
            <a:avLst/>
          </a:prstGeom>
        </p:spPr>
      </p:pic>
      <p:pic>
        <p:nvPicPr>
          <p:cNvPr id="34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19" y="870961"/>
            <a:ext cx="3834000" cy="3834000"/>
          </a:xfrm>
          <a:prstGeom prst="rect">
            <a:avLst/>
          </a:prstGeom>
        </p:spPr>
      </p:pic>
      <p:pic>
        <p:nvPicPr>
          <p:cNvPr id="35" name="Imagen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90" y="870961"/>
            <a:ext cx="3834000" cy="3834000"/>
          </a:xfrm>
          <a:prstGeom prst="rect">
            <a:avLst/>
          </a:prstGeom>
        </p:spPr>
      </p:pic>
      <p:pic>
        <p:nvPicPr>
          <p:cNvPr id="36" name="Imagen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47" y="870961"/>
            <a:ext cx="3834000" cy="3834000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241763" y="3272220"/>
            <a:ext cx="4566406" cy="1650882"/>
            <a:chOff x="241763" y="3272220"/>
            <a:chExt cx="4566406" cy="1650882"/>
          </a:xfrm>
        </p:grpSpPr>
        <p:grpSp>
          <p:nvGrpSpPr>
            <p:cNvPr id="16" name="15 Grupo"/>
            <p:cNvGrpSpPr/>
            <p:nvPr/>
          </p:nvGrpSpPr>
          <p:grpSpPr>
            <a:xfrm>
              <a:off x="241763" y="3272220"/>
              <a:ext cx="2424655" cy="1650882"/>
              <a:chOff x="241763" y="3272220"/>
              <a:chExt cx="2424655" cy="1650882"/>
            </a:xfrm>
          </p:grpSpPr>
          <p:sp>
            <p:nvSpPr>
              <p:cNvPr id="22" name="Text Box 5"/>
              <p:cNvSpPr txBox="1">
                <a:spLocks noChangeArrowheads="1"/>
              </p:cNvSpPr>
              <p:nvPr/>
            </p:nvSpPr>
            <p:spPr bwMode="auto">
              <a:xfrm>
                <a:off x="241763" y="3272220"/>
                <a:ext cx="206355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" altLang="es-PE" dirty="0" smtClean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Funciones para división:</a:t>
                </a:r>
                <a:endParaRPr lang="es-ES" altLang="es-PE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" name="2 Rectángulo"/>
              <p:cNvSpPr/>
              <p:nvPr/>
            </p:nvSpPr>
            <p:spPr>
              <a:xfrm>
                <a:off x="410251" y="3711318"/>
                <a:ext cx="900440" cy="181484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800" dirty="0" smtClean="0"/>
                  <a:t>Índice de </a:t>
                </a:r>
                <a:r>
                  <a:rPr lang="es-PE" sz="800" dirty="0" err="1" smtClean="0"/>
                  <a:t>Gini</a:t>
                </a:r>
                <a:endParaRPr lang="es-PE" sz="800" dirty="0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410251" y="4185765"/>
                <a:ext cx="900440" cy="181484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800" dirty="0" smtClean="0"/>
                  <a:t>Entropía</a:t>
                </a:r>
                <a:endParaRPr lang="es-PE" sz="800" dirty="0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248129" y="4639475"/>
                <a:ext cx="1224684" cy="181484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800" dirty="0" smtClean="0"/>
                  <a:t>Error de Clasificación</a:t>
                </a:r>
                <a:endParaRPr lang="es-PE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CuadroTexto"/>
                  <p:cNvSpPr txBox="1"/>
                  <p:nvPr/>
                </p:nvSpPr>
                <p:spPr>
                  <a:xfrm>
                    <a:off x="1585374" y="4105607"/>
                    <a:ext cx="931922" cy="405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E" sz="8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PE" sz="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PE" sz="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PE" sz="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sz="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PE" sz="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E" sz="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PE" sz="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s-PE" sz="800" dirty="0"/>
                  </a:p>
                </p:txBody>
              </p:sp>
            </mc:Choice>
            <mc:Fallback xmlns="">
              <p:sp>
                <p:nvSpPr>
                  <p:cNvPr id="11" name="1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5374" y="4105607"/>
                    <a:ext cx="931922" cy="405111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20261" t="-100000" r="-18954" b="-135821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25 CuadroTexto"/>
                  <p:cNvSpPr txBox="1"/>
                  <p:nvPr/>
                </p:nvSpPr>
                <p:spPr>
                  <a:xfrm>
                    <a:off x="1685373" y="3599504"/>
                    <a:ext cx="652871" cy="405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E" sz="800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PE" sz="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PE" sz="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PE" sz="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PE" sz="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oMath>
                      </m:oMathPara>
                    </a14:m>
                    <a:endParaRPr lang="es-PE" sz="800" dirty="0"/>
                  </a:p>
                </p:txBody>
              </p:sp>
            </mc:Choice>
            <mc:Fallback xmlns="">
              <p:sp>
                <p:nvSpPr>
                  <p:cNvPr id="26" name="2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373" y="3599504"/>
                    <a:ext cx="652871" cy="40511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5741" t="-100000" r="-75000" b="-135821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26 CuadroTexto"/>
                  <p:cNvSpPr txBox="1"/>
                  <p:nvPr/>
                </p:nvSpPr>
                <p:spPr>
                  <a:xfrm>
                    <a:off x="1685373" y="4639475"/>
                    <a:ext cx="737959" cy="2254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PE" sz="800" b="0" i="1" smtClean="0">
                            <a:latin typeface="Cambria Math"/>
                          </a:rPr>
                          <m:t>1−</m:t>
                        </m:r>
                        <m:r>
                          <a:rPr lang="es-PE" sz="800" b="0" i="1" smtClean="0">
                            <a:latin typeface="Cambria Math"/>
                          </a:rPr>
                          <m:t>𝑚𝑎𝑥</m:t>
                        </m:r>
                        <m:sSub>
                          <m:sSubPr>
                            <m:ctrlPr>
                              <a:rPr lang="es-PE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sz="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PE" sz="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PE" sz="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s-PE" sz="800" dirty="0" smtClean="0"/>
                      <a:t>)</a:t>
                    </a:r>
                    <a:endParaRPr lang="es-PE" sz="800" dirty="0"/>
                  </a:p>
                </p:txBody>
              </p:sp>
            </mc:Choice>
            <mc:Fallback xmlns="">
              <p:sp>
                <p:nvSpPr>
                  <p:cNvPr id="27" name="26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373" y="4639475"/>
                    <a:ext cx="737959" cy="22544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13 Conector recto"/>
              <p:cNvCxnSpPr/>
              <p:nvPr/>
            </p:nvCxnSpPr>
            <p:spPr>
              <a:xfrm>
                <a:off x="2666418" y="3448428"/>
                <a:ext cx="0" cy="147467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01" name="Picture 9" descr="https://sebastianraschka.com/images/faq/decision-tree-binary/overview-plot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441" y="3579997"/>
              <a:ext cx="2013728" cy="131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66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 idx="4294967295"/>
          </p:nvPr>
        </p:nvSpPr>
        <p:spPr>
          <a:xfrm>
            <a:off x="4828854" y="3112794"/>
            <a:ext cx="4208820" cy="8744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PE" sz="2800" dirty="0" smtClean="0"/>
              <a:t>Y</a:t>
            </a:r>
            <a:r>
              <a:rPr lang="en" sz="2800" dirty="0" smtClean="0"/>
              <a:t> SI COMBINAMOS VARIOS MODELOS?...</a:t>
            </a:r>
            <a:r>
              <a:rPr lang="en" sz="2800" dirty="0" smtClean="0">
                <a:solidFill>
                  <a:srgbClr val="004C52"/>
                </a:solidFill>
              </a:rPr>
              <a:t>.</a:t>
            </a:r>
            <a:endParaRPr lang="en" sz="2800" dirty="0">
              <a:solidFill>
                <a:srgbClr val="004C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https://s3-ap-south-1.amazonaws.com/av-blog-media/wp-content/uploads/2017/03/16142904/ICP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t="17087" r="1871" b="-510"/>
          <a:stretch/>
        </p:blipFill>
        <p:spPr bwMode="auto">
          <a:xfrm>
            <a:off x="200689" y="3642961"/>
            <a:ext cx="3979462" cy="155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Diapositiva de think-cell" r:id="rId6" imgW="383" imgH="385" progId="TCLayout.ActiveDocument.1">
                  <p:embed/>
                </p:oleObj>
              </mc:Choice>
              <mc:Fallback>
                <p:oleObj name="Diapositiva de think-cell" r:id="rId6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4057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Métodos Ensamblados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/>
          <p:cNvSpPr txBox="1"/>
          <p:nvPr/>
        </p:nvSpPr>
        <p:spPr>
          <a:xfrm>
            <a:off x="196756" y="1396192"/>
            <a:ext cx="3771343" cy="209288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300" dirty="0" smtClean="0">
                <a:latin typeface="Calibri" panose="020F0502020204030204" pitchFamily="34" charset="0"/>
              </a:rPr>
              <a:t>El aprendizaje ensamblado (o "conjunto") es el proceso de combinar varios modelos predictivos para producir un modelo combinado que es más preciso que cualquier modelo individual.</a:t>
            </a:r>
          </a:p>
          <a:p>
            <a:pPr algn="just"/>
            <a:endParaRPr lang="es-PE" sz="1300" dirty="0" smtClean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300" dirty="0" smtClean="0">
                <a:latin typeface="Calibri" panose="020F0502020204030204" pitchFamily="34" charset="0"/>
              </a:rPr>
              <a:t>Regresión: tomar el promedio de las predicciones.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300" dirty="0" smtClean="0">
                <a:latin typeface="Calibri" panose="020F0502020204030204" pitchFamily="34" charset="0"/>
              </a:rPr>
              <a:t>Clasificación: vote y use la predicción más común, o tome el promedio de las probabilidades.</a:t>
            </a:r>
          </a:p>
        </p:txBody>
      </p:sp>
      <p:sp>
        <p:nvSpPr>
          <p:cNvPr id="7194" name="7193 Rectángulo redondeado"/>
          <p:cNvSpPr/>
          <p:nvPr/>
        </p:nvSpPr>
        <p:spPr>
          <a:xfrm>
            <a:off x="5409217" y="4117255"/>
            <a:ext cx="2778101" cy="6020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i="1" dirty="0"/>
              <a:t>“Si tienes todas las opiniones de un comité de expertos, considéralas todas para tomar una decisión</a:t>
            </a:r>
            <a:r>
              <a:rPr lang="es-PE" sz="800" i="1" dirty="0" smtClean="0"/>
              <a:t>”</a:t>
            </a:r>
            <a:endParaRPr lang="es-PE" sz="800" i="1" dirty="0"/>
          </a:p>
        </p:txBody>
      </p:sp>
      <p:sp>
        <p:nvSpPr>
          <p:cNvPr id="2" name="Rectángulo 1"/>
          <p:cNvSpPr/>
          <p:nvPr/>
        </p:nvSpPr>
        <p:spPr>
          <a:xfrm>
            <a:off x="4402476" y="1380178"/>
            <a:ext cx="4572000" cy="209288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300" b="1" dirty="0" err="1">
                <a:latin typeface="Calibri" panose="020F0502020204030204" pitchFamily="34" charset="0"/>
              </a:rPr>
              <a:t>Bagging</a:t>
            </a:r>
            <a:r>
              <a:rPr lang="es-PE" sz="1300" dirty="0">
                <a:latin typeface="Calibri" panose="020F0502020204030204" pitchFamily="34" charset="0"/>
              </a:rPr>
              <a:t>: Votación por mayoría. Varios clasificadores diferentes votan para decidir la clase de un caso de prueba (usa clase de un caso de prueba (usa </a:t>
            </a:r>
            <a:r>
              <a:rPr lang="es-PE" sz="1300" dirty="0" err="1">
                <a:latin typeface="Calibri" panose="020F0502020204030204" pitchFamily="34" charset="0"/>
              </a:rPr>
              <a:t>bootstrapping</a:t>
            </a:r>
            <a:r>
              <a:rPr lang="es-PE" sz="1300" dirty="0">
                <a:latin typeface="Calibri" panose="020F0502020204030204" pitchFamily="34" charset="0"/>
              </a:rPr>
              <a:t> </a:t>
            </a:r>
            <a:r>
              <a:rPr lang="es-PE" sz="1300" dirty="0" err="1">
                <a:latin typeface="Calibri" panose="020F0502020204030204" pitchFamily="34" charset="0"/>
              </a:rPr>
              <a:t>bootstrapping</a:t>
            </a:r>
            <a:r>
              <a:rPr lang="es-PE" sz="1300" dirty="0" smtClean="0">
                <a:latin typeface="Calibri" panose="020F0502020204030204" pitchFamily="34" charset="0"/>
              </a:rPr>
              <a:t>).</a:t>
            </a:r>
          </a:p>
          <a:p>
            <a:pPr algn="just"/>
            <a:endParaRPr lang="es-PE" sz="1300" dirty="0">
              <a:latin typeface="Calibri" panose="020F0502020204030204" pitchFamily="34" charset="0"/>
            </a:endParaRPr>
          </a:p>
          <a:p>
            <a:pPr algn="just"/>
            <a:r>
              <a:rPr lang="es-PE" sz="1300" b="1" dirty="0" err="1" smtClean="0">
                <a:latin typeface="Calibri" panose="020F0502020204030204" pitchFamily="34" charset="0"/>
              </a:rPr>
              <a:t>Boosting</a:t>
            </a:r>
            <a:r>
              <a:rPr lang="es-PE" sz="1300" dirty="0">
                <a:latin typeface="Calibri" panose="020F0502020204030204" pitchFamily="34" charset="0"/>
              </a:rPr>
              <a:t>: Votación ponderada. Los clasificadores tienen distintos pesos en la votación (en función de su precisión</a:t>
            </a:r>
            <a:r>
              <a:rPr lang="es-PE" sz="1300" dirty="0" smtClean="0">
                <a:latin typeface="Calibri" panose="020F0502020204030204" pitchFamily="34" charset="0"/>
              </a:rPr>
              <a:t>).</a:t>
            </a:r>
          </a:p>
          <a:p>
            <a:pPr algn="just"/>
            <a:endParaRPr lang="es-PE" sz="1300" dirty="0">
              <a:latin typeface="Calibri" panose="020F0502020204030204" pitchFamily="34" charset="0"/>
            </a:endParaRPr>
          </a:p>
          <a:p>
            <a:pPr algn="just"/>
            <a:r>
              <a:rPr lang="es-PE" sz="1300" b="1" dirty="0" err="1" smtClean="0">
                <a:latin typeface="Calibri" panose="020F0502020204030204" pitchFamily="34" charset="0"/>
              </a:rPr>
              <a:t>Stacking</a:t>
            </a:r>
            <a:r>
              <a:rPr lang="es-PE" sz="1300" b="1" dirty="0" smtClean="0">
                <a:latin typeface="Calibri" panose="020F0502020204030204" pitchFamily="34" charset="0"/>
              </a:rPr>
              <a:t>:</a:t>
            </a:r>
            <a:r>
              <a:rPr lang="es-PE" sz="1300" dirty="0" smtClean="0">
                <a:latin typeface="Calibri" panose="020F0502020204030204" pitchFamily="34" charset="0"/>
              </a:rPr>
              <a:t> Formamos un nuevo </a:t>
            </a:r>
            <a:r>
              <a:rPr lang="es-PE" sz="1300" dirty="0" err="1" smtClean="0">
                <a:latin typeface="Calibri" panose="020F0502020204030204" pitchFamily="34" charset="0"/>
              </a:rPr>
              <a:t>dataset</a:t>
            </a:r>
            <a:r>
              <a:rPr lang="es-PE" sz="1300" dirty="0" smtClean="0">
                <a:latin typeface="Calibri" panose="020F0502020204030204" pitchFamily="34" charset="0"/>
              </a:rPr>
              <a:t> con las predicciones de los modelos a ensamblar para entrenar un nuevo modelo que generará las predicciones finales.</a:t>
            </a:r>
            <a:endParaRPr lang="es-PE" sz="1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5742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Métodos Ensamblados (</a:t>
            </a:r>
            <a:r>
              <a:rPr lang="es-ES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Bagging</a:t>
            </a:r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)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/>
          <p:cNvSpPr txBox="1"/>
          <p:nvPr/>
        </p:nvSpPr>
        <p:spPr>
          <a:xfrm>
            <a:off x="147278" y="1499849"/>
            <a:ext cx="3771343" cy="49244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sz="1300" b="1" dirty="0" err="1" smtClean="0">
                <a:latin typeface="Calibri" panose="020F0502020204030204" pitchFamily="34" charset="0"/>
              </a:rPr>
              <a:t>Bagging</a:t>
            </a:r>
            <a:r>
              <a:rPr lang="es-PE" sz="1300" dirty="0" smtClean="0">
                <a:latin typeface="Calibri" panose="020F0502020204030204" pitchFamily="34" charset="0"/>
              </a:rPr>
              <a:t> </a:t>
            </a:r>
            <a:r>
              <a:rPr lang="es-PE" sz="1300" dirty="0">
                <a:latin typeface="Calibri" panose="020F0502020204030204" pitchFamily="34" charset="0"/>
              </a:rPr>
              <a:t>definido a partir de “</a:t>
            </a:r>
            <a:r>
              <a:rPr lang="es-PE" sz="1300" b="1" dirty="0" err="1">
                <a:latin typeface="Calibri" panose="020F0502020204030204" pitchFamily="34" charset="0"/>
              </a:rPr>
              <a:t>b</a:t>
            </a:r>
            <a:r>
              <a:rPr lang="es-PE" sz="1300" dirty="0" err="1">
                <a:latin typeface="Calibri" panose="020F0502020204030204" pitchFamily="34" charset="0"/>
              </a:rPr>
              <a:t>ootstrap</a:t>
            </a:r>
            <a:r>
              <a:rPr lang="es-PE" sz="1300" dirty="0">
                <a:latin typeface="Calibri" panose="020F0502020204030204" pitchFamily="34" charset="0"/>
              </a:rPr>
              <a:t> </a:t>
            </a:r>
            <a:r>
              <a:rPr lang="es-PE" sz="1300" b="1" dirty="0" err="1">
                <a:latin typeface="Calibri" panose="020F0502020204030204" pitchFamily="34" charset="0"/>
              </a:rPr>
              <a:t>agg</a:t>
            </a:r>
            <a:r>
              <a:rPr lang="es-PE" sz="1300" dirty="0" err="1">
                <a:latin typeface="Calibri" panose="020F0502020204030204" pitchFamily="34" charset="0"/>
              </a:rPr>
              <a:t>regat</a:t>
            </a:r>
            <a:r>
              <a:rPr lang="es-PE" sz="1300" b="1" dirty="0" err="1">
                <a:latin typeface="Calibri" panose="020F0502020204030204" pitchFamily="34" charset="0"/>
              </a:rPr>
              <a:t>ing</a:t>
            </a:r>
            <a:r>
              <a:rPr lang="es-PE" sz="1300" dirty="0">
                <a:latin typeface="Calibri" panose="020F0502020204030204" pitchFamily="34" charset="0"/>
              </a:rPr>
              <a:t>”. </a:t>
            </a:r>
          </a:p>
        </p:txBody>
      </p:sp>
      <p:grpSp>
        <p:nvGrpSpPr>
          <p:cNvPr id="7182" name="7181 Grupo"/>
          <p:cNvGrpSpPr/>
          <p:nvPr/>
        </p:nvGrpSpPr>
        <p:grpSpPr>
          <a:xfrm>
            <a:off x="6099506" y="1417535"/>
            <a:ext cx="2479842" cy="587395"/>
            <a:chOff x="6099506" y="1417535"/>
            <a:chExt cx="2479842" cy="587395"/>
          </a:xfrm>
        </p:grpSpPr>
        <p:sp>
          <p:nvSpPr>
            <p:cNvPr id="19" name="CuadroTexto 11"/>
            <p:cNvSpPr txBox="1"/>
            <p:nvPr/>
          </p:nvSpPr>
          <p:spPr>
            <a:xfrm>
              <a:off x="6801544" y="1500028"/>
              <a:ext cx="1777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b="1" dirty="0" smtClean="0"/>
                <a:t>X </a:t>
              </a:r>
              <a:r>
                <a:rPr lang="es-PE" sz="800" dirty="0" smtClean="0"/>
                <a:t>(Conjunto de Entrenamiento)</a:t>
              </a:r>
              <a:endParaRPr lang="es-PE" sz="800" dirty="0"/>
            </a:p>
          </p:txBody>
        </p:sp>
        <p:pic>
          <p:nvPicPr>
            <p:cNvPr id="62" name="61 Imagen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506" y="1417535"/>
              <a:ext cx="587395" cy="587395"/>
            </a:xfrm>
            <a:prstGeom prst="rect">
              <a:avLst/>
            </a:prstGeom>
          </p:spPr>
        </p:pic>
      </p:grpSp>
      <p:grpSp>
        <p:nvGrpSpPr>
          <p:cNvPr id="7187" name="7186 Grupo"/>
          <p:cNvGrpSpPr/>
          <p:nvPr/>
        </p:nvGrpSpPr>
        <p:grpSpPr>
          <a:xfrm>
            <a:off x="4146739" y="3014239"/>
            <a:ext cx="4559577" cy="1135000"/>
            <a:chOff x="4146739" y="2972359"/>
            <a:chExt cx="4559577" cy="1135000"/>
          </a:xfrm>
        </p:grpSpPr>
        <p:grpSp>
          <p:nvGrpSpPr>
            <p:cNvPr id="7185" name="7184 Grupo"/>
            <p:cNvGrpSpPr/>
            <p:nvPr/>
          </p:nvGrpSpPr>
          <p:grpSpPr>
            <a:xfrm>
              <a:off x="4474692" y="2972359"/>
              <a:ext cx="4231624" cy="1135000"/>
              <a:chOff x="4474692" y="2972359"/>
              <a:chExt cx="4231624" cy="1135000"/>
            </a:xfrm>
          </p:grpSpPr>
          <p:grpSp>
            <p:nvGrpSpPr>
              <p:cNvPr id="17" name="Grupo 10"/>
              <p:cNvGrpSpPr/>
              <p:nvPr/>
            </p:nvGrpSpPr>
            <p:grpSpPr>
              <a:xfrm>
                <a:off x="4474692" y="3567607"/>
                <a:ext cx="4231624" cy="539752"/>
                <a:chOff x="692417" y="3914850"/>
                <a:chExt cx="7564932" cy="971688"/>
              </a:xfrm>
            </p:grpSpPr>
            <p:pic>
              <p:nvPicPr>
                <p:cNvPr id="33" name="Imagen 4" descr="Recorte de pantalla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18"/>
                <a:stretch/>
              </p:blipFill>
              <p:spPr>
                <a:xfrm>
                  <a:off x="692417" y="3914852"/>
                  <a:ext cx="1002820" cy="971686"/>
                </a:xfrm>
                <a:prstGeom prst="rect">
                  <a:avLst/>
                </a:prstGeom>
              </p:spPr>
            </p:pic>
            <p:pic>
              <p:nvPicPr>
                <p:cNvPr id="34" name="Imagen 5" descr="Recorte de pantalla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18"/>
                <a:stretch/>
              </p:blipFill>
              <p:spPr>
                <a:xfrm>
                  <a:off x="2325152" y="3914852"/>
                  <a:ext cx="1002820" cy="971686"/>
                </a:xfrm>
                <a:prstGeom prst="rect">
                  <a:avLst/>
                </a:prstGeom>
              </p:spPr>
            </p:pic>
            <p:pic>
              <p:nvPicPr>
                <p:cNvPr id="35" name="Imagen 6" descr="Recorte de pantalla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18"/>
                <a:stretch/>
              </p:blipFill>
              <p:spPr>
                <a:xfrm>
                  <a:off x="3957887" y="3914850"/>
                  <a:ext cx="1002820" cy="971686"/>
                </a:xfrm>
                <a:prstGeom prst="rect">
                  <a:avLst/>
                </a:prstGeom>
              </p:spPr>
            </p:pic>
            <p:pic>
              <p:nvPicPr>
                <p:cNvPr id="36" name="Imagen 7" descr="Recorte de pantalla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18"/>
                <a:stretch/>
              </p:blipFill>
              <p:spPr>
                <a:xfrm>
                  <a:off x="5500723" y="3914850"/>
                  <a:ext cx="1002820" cy="971685"/>
                </a:xfrm>
                <a:prstGeom prst="rect">
                  <a:avLst/>
                </a:prstGeom>
              </p:spPr>
            </p:pic>
            <p:pic>
              <p:nvPicPr>
                <p:cNvPr id="37" name="Imagen 8" descr="Recorte de pantalla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18"/>
                <a:stretch/>
              </p:blipFill>
              <p:spPr>
                <a:xfrm>
                  <a:off x="7254529" y="3914852"/>
                  <a:ext cx="1002820" cy="971684"/>
                </a:xfrm>
                <a:prstGeom prst="rect">
                  <a:avLst/>
                </a:prstGeom>
              </p:spPr>
            </p:pic>
          </p:grpSp>
          <p:cxnSp>
            <p:nvCxnSpPr>
              <p:cNvPr id="43" name="Conector recto de flecha 13"/>
              <p:cNvCxnSpPr/>
              <p:nvPr/>
            </p:nvCxnSpPr>
            <p:spPr>
              <a:xfrm flipH="1">
                <a:off x="4694743" y="2972359"/>
                <a:ext cx="1" cy="378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de flecha 13"/>
              <p:cNvCxnSpPr>
                <a:stCxn id="39" idx="2"/>
              </p:cNvCxnSpPr>
              <p:nvPr/>
            </p:nvCxnSpPr>
            <p:spPr>
              <a:xfrm>
                <a:off x="5564305" y="3210807"/>
                <a:ext cx="0" cy="202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13"/>
              <p:cNvCxnSpPr>
                <a:stCxn id="40" idx="2"/>
              </p:cNvCxnSpPr>
              <p:nvPr/>
            </p:nvCxnSpPr>
            <p:spPr>
              <a:xfrm flipH="1">
                <a:off x="6570243" y="3210805"/>
                <a:ext cx="1" cy="253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13"/>
              <p:cNvCxnSpPr>
                <a:stCxn id="41" idx="2"/>
              </p:cNvCxnSpPr>
              <p:nvPr/>
            </p:nvCxnSpPr>
            <p:spPr>
              <a:xfrm>
                <a:off x="7519029" y="3210804"/>
                <a:ext cx="0" cy="253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13"/>
              <p:cNvCxnSpPr>
                <a:stCxn id="42" idx="2"/>
              </p:cNvCxnSpPr>
              <p:nvPr/>
            </p:nvCxnSpPr>
            <p:spPr>
              <a:xfrm flipH="1">
                <a:off x="8336400" y="3210803"/>
                <a:ext cx="8899" cy="253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uadroTexto 11"/>
            <p:cNvSpPr txBox="1"/>
            <p:nvPr/>
          </p:nvSpPr>
          <p:spPr>
            <a:xfrm>
              <a:off x="4146739" y="3332039"/>
              <a:ext cx="15217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 smtClean="0"/>
                <a:t>Fase de Entrenamiento</a:t>
              </a:r>
              <a:endParaRPr lang="es-PE" sz="200" dirty="0"/>
            </a:p>
          </p:txBody>
        </p:sp>
      </p:grpSp>
      <p:grpSp>
        <p:nvGrpSpPr>
          <p:cNvPr id="7188" name="7187 Grupo"/>
          <p:cNvGrpSpPr/>
          <p:nvPr/>
        </p:nvGrpSpPr>
        <p:grpSpPr>
          <a:xfrm>
            <a:off x="4477879" y="4360795"/>
            <a:ext cx="4418044" cy="472061"/>
            <a:chOff x="4191348" y="4172114"/>
            <a:chExt cx="4418044" cy="472061"/>
          </a:xfrm>
        </p:grpSpPr>
        <p:grpSp>
          <p:nvGrpSpPr>
            <p:cNvPr id="7186" name="7185 Grupo"/>
            <p:cNvGrpSpPr/>
            <p:nvPr/>
          </p:nvGrpSpPr>
          <p:grpSpPr>
            <a:xfrm>
              <a:off x="4554177" y="4356250"/>
              <a:ext cx="4055215" cy="287925"/>
              <a:chOff x="4561009" y="4122950"/>
              <a:chExt cx="4055215" cy="287925"/>
            </a:xfrm>
          </p:grpSpPr>
          <p:sp>
            <p:nvSpPr>
              <p:cNvPr id="27" name="CuadroTexto 24"/>
              <p:cNvSpPr txBox="1"/>
              <p:nvPr/>
            </p:nvSpPr>
            <p:spPr>
              <a:xfrm>
                <a:off x="4561009" y="4148706"/>
                <a:ext cx="388316" cy="24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1</a:t>
                </a:r>
                <a:endParaRPr lang="es-PE" dirty="0"/>
              </a:p>
            </p:txBody>
          </p:sp>
          <p:sp>
            <p:nvSpPr>
              <p:cNvPr id="28" name="CuadroTexto 25"/>
              <p:cNvSpPr txBox="1"/>
              <p:nvPr/>
            </p:nvSpPr>
            <p:spPr>
              <a:xfrm>
                <a:off x="5525165" y="4162025"/>
                <a:ext cx="388316" cy="24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1</a:t>
                </a:r>
                <a:endParaRPr lang="es-PE" dirty="0"/>
              </a:p>
            </p:txBody>
          </p:sp>
          <p:sp>
            <p:nvSpPr>
              <p:cNvPr id="29" name="CuadroTexto 26"/>
              <p:cNvSpPr txBox="1"/>
              <p:nvPr/>
            </p:nvSpPr>
            <p:spPr>
              <a:xfrm>
                <a:off x="6453154" y="4145796"/>
                <a:ext cx="388316" cy="24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1</a:t>
                </a:r>
                <a:endParaRPr lang="es-PE" dirty="0"/>
              </a:p>
            </p:txBody>
          </p:sp>
          <p:sp>
            <p:nvSpPr>
              <p:cNvPr id="31" name="CuadroTexto 27"/>
              <p:cNvSpPr txBox="1"/>
              <p:nvPr/>
            </p:nvSpPr>
            <p:spPr>
              <a:xfrm>
                <a:off x="7324871" y="4122950"/>
                <a:ext cx="388316" cy="24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0</a:t>
                </a:r>
              </a:p>
            </p:txBody>
          </p:sp>
          <p:sp>
            <p:nvSpPr>
              <p:cNvPr id="32" name="CuadroTexto 28"/>
              <p:cNvSpPr txBox="1"/>
              <p:nvPr/>
            </p:nvSpPr>
            <p:spPr>
              <a:xfrm>
                <a:off x="8345299" y="4130497"/>
                <a:ext cx="270925" cy="24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1</a:t>
                </a:r>
                <a:endParaRPr lang="es-PE" dirty="0"/>
              </a:p>
            </p:txBody>
          </p:sp>
        </p:grpSp>
        <p:sp>
          <p:nvSpPr>
            <p:cNvPr id="72" name="CuadroTexto 11"/>
            <p:cNvSpPr txBox="1"/>
            <p:nvPr/>
          </p:nvSpPr>
          <p:spPr>
            <a:xfrm>
              <a:off x="4191348" y="4172114"/>
              <a:ext cx="15217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 smtClean="0"/>
                <a:t>Fase de Predicción</a:t>
              </a:r>
              <a:endParaRPr lang="es-PE" sz="200" dirty="0"/>
            </a:p>
          </p:txBody>
        </p:sp>
      </p:grpSp>
      <p:grpSp>
        <p:nvGrpSpPr>
          <p:cNvPr id="7191" name="7190 Grupo"/>
          <p:cNvGrpSpPr/>
          <p:nvPr/>
        </p:nvGrpSpPr>
        <p:grpSpPr>
          <a:xfrm>
            <a:off x="4175417" y="1882420"/>
            <a:ext cx="4509982" cy="1328387"/>
            <a:chOff x="4175417" y="1882420"/>
            <a:chExt cx="4509982" cy="1328387"/>
          </a:xfrm>
        </p:grpSpPr>
        <p:grpSp>
          <p:nvGrpSpPr>
            <p:cNvPr id="7184" name="7183 Grupo"/>
            <p:cNvGrpSpPr/>
            <p:nvPr/>
          </p:nvGrpSpPr>
          <p:grpSpPr>
            <a:xfrm>
              <a:off x="4175417" y="1882420"/>
              <a:ext cx="4463579" cy="1328387"/>
              <a:chOff x="4175417" y="1882420"/>
              <a:chExt cx="4463579" cy="1328387"/>
            </a:xfrm>
          </p:grpSpPr>
          <p:grpSp>
            <p:nvGrpSpPr>
              <p:cNvPr id="7183" name="7182 Grupo"/>
              <p:cNvGrpSpPr/>
              <p:nvPr/>
            </p:nvGrpSpPr>
            <p:grpSpPr>
              <a:xfrm>
                <a:off x="4401046" y="2004930"/>
                <a:ext cx="4237950" cy="1205877"/>
                <a:chOff x="4401046" y="2004930"/>
                <a:chExt cx="4237950" cy="1205877"/>
              </a:xfrm>
            </p:grpSpPr>
            <p:cxnSp>
              <p:nvCxnSpPr>
                <p:cNvPr id="21" name="Conector recto de flecha 13"/>
                <p:cNvCxnSpPr/>
                <p:nvPr/>
              </p:nvCxnSpPr>
              <p:spPr>
                <a:xfrm flipH="1">
                  <a:off x="4936285" y="2077105"/>
                  <a:ext cx="1150414" cy="32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14"/>
                <p:cNvCxnSpPr/>
                <p:nvPr/>
              </p:nvCxnSpPr>
              <p:spPr>
                <a:xfrm flipH="1">
                  <a:off x="5858002" y="2200326"/>
                  <a:ext cx="331495" cy="2878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de flecha 16"/>
                <p:cNvCxnSpPr/>
                <p:nvPr/>
              </p:nvCxnSpPr>
              <p:spPr>
                <a:xfrm>
                  <a:off x="6405488" y="2239272"/>
                  <a:ext cx="89980" cy="2489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de flecha 19"/>
                <p:cNvCxnSpPr/>
                <p:nvPr/>
              </p:nvCxnSpPr>
              <p:spPr>
                <a:xfrm>
                  <a:off x="6711460" y="2148132"/>
                  <a:ext cx="630991" cy="1953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1"/>
                <p:cNvCxnSpPr/>
                <p:nvPr/>
              </p:nvCxnSpPr>
              <p:spPr>
                <a:xfrm>
                  <a:off x="6787870" y="2004930"/>
                  <a:ext cx="1340011" cy="336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1046" y="2447784"/>
                  <a:ext cx="587395" cy="587395"/>
                </a:xfrm>
                <a:prstGeom prst="rect">
                  <a:avLst/>
                </a:prstGeom>
              </p:spPr>
            </p:pic>
            <p:pic>
              <p:nvPicPr>
                <p:cNvPr id="39" name="38 Imagen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0607" y="2623412"/>
                  <a:ext cx="587395" cy="587395"/>
                </a:xfrm>
                <a:prstGeom prst="rect">
                  <a:avLst/>
                </a:prstGeom>
              </p:spPr>
            </p:pic>
            <p:pic>
              <p:nvPicPr>
                <p:cNvPr id="40" name="39 Imagen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6546" y="2623410"/>
                  <a:ext cx="587395" cy="587395"/>
                </a:xfrm>
                <a:prstGeom prst="rect">
                  <a:avLst/>
                </a:prstGeom>
              </p:spPr>
            </p:pic>
            <p:pic>
              <p:nvPicPr>
                <p:cNvPr id="41" name="40 Imagen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5331" y="2623409"/>
                  <a:ext cx="587395" cy="587395"/>
                </a:xfrm>
                <a:prstGeom prst="rect">
                  <a:avLst/>
                </a:prstGeom>
              </p:spPr>
            </p:pic>
            <p:pic>
              <p:nvPicPr>
                <p:cNvPr id="42" name="41 Imagen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1601" y="2623408"/>
                  <a:ext cx="587395" cy="587395"/>
                </a:xfrm>
                <a:prstGeom prst="rect">
                  <a:avLst/>
                </a:prstGeom>
              </p:spPr>
            </p:pic>
          </p:grpSp>
          <p:sp>
            <p:nvSpPr>
              <p:cNvPr id="66" name="CuadroTexto 11"/>
              <p:cNvSpPr txBox="1"/>
              <p:nvPr/>
            </p:nvSpPr>
            <p:spPr>
              <a:xfrm>
                <a:off x="4175417" y="1882420"/>
                <a:ext cx="1521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900" dirty="0" smtClean="0"/>
                  <a:t>Fase de Muestreo (</a:t>
                </a:r>
                <a:r>
                  <a:rPr lang="es-PE" sz="900" dirty="0" err="1" smtClean="0"/>
                  <a:t>Bootstrap</a:t>
                </a:r>
                <a:r>
                  <a:rPr lang="es-PE" sz="900" dirty="0" smtClean="0"/>
                  <a:t>)</a:t>
                </a:r>
                <a:endParaRPr lang="es-PE" sz="200" dirty="0"/>
              </a:p>
            </p:txBody>
          </p:sp>
        </p:grpSp>
        <p:sp>
          <p:nvSpPr>
            <p:cNvPr id="73" name="CuadroTexto 11"/>
            <p:cNvSpPr txBox="1"/>
            <p:nvPr/>
          </p:nvSpPr>
          <p:spPr>
            <a:xfrm>
              <a:off x="7960993" y="2429208"/>
              <a:ext cx="7244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700" dirty="0" smtClean="0"/>
                <a:t>Muestra # 5</a:t>
              </a:r>
              <a:endParaRPr lang="es-PE" sz="100" dirty="0"/>
            </a:p>
          </p:txBody>
        </p:sp>
        <p:sp>
          <p:nvSpPr>
            <p:cNvPr id="74" name="CuadroTexto 11"/>
            <p:cNvSpPr txBox="1"/>
            <p:nvPr/>
          </p:nvSpPr>
          <p:spPr>
            <a:xfrm>
              <a:off x="4332540" y="2283882"/>
              <a:ext cx="7244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700" dirty="0" smtClean="0"/>
                <a:t>Muestra # 1</a:t>
              </a:r>
              <a:endParaRPr lang="es-PE" sz="100" dirty="0"/>
            </a:p>
          </p:txBody>
        </p:sp>
      </p:grpSp>
      <p:grpSp>
        <p:nvGrpSpPr>
          <p:cNvPr id="7190" name="7189 Grupo"/>
          <p:cNvGrpSpPr/>
          <p:nvPr/>
        </p:nvGrpSpPr>
        <p:grpSpPr>
          <a:xfrm>
            <a:off x="4192673" y="4704486"/>
            <a:ext cx="4376432" cy="401204"/>
            <a:chOff x="4192673" y="4704486"/>
            <a:chExt cx="4376432" cy="401204"/>
          </a:xfrm>
        </p:grpSpPr>
        <p:sp>
          <p:nvSpPr>
            <p:cNvPr id="7189" name="7188 Cerrar llave"/>
            <p:cNvSpPr/>
            <p:nvPr/>
          </p:nvSpPr>
          <p:spPr>
            <a:xfrm rot="5400000">
              <a:off x="6468128" y="2790535"/>
              <a:ext cx="187026" cy="40149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7" name="CuadroTexto 11"/>
            <p:cNvSpPr txBox="1"/>
            <p:nvPr/>
          </p:nvSpPr>
          <p:spPr>
            <a:xfrm>
              <a:off x="4192673" y="4874858"/>
              <a:ext cx="15217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b="1" dirty="0" smtClean="0"/>
                <a:t>Fase de Agregación</a:t>
              </a:r>
              <a:endParaRPr lang="es-PE" sz="200" b="1" dirty="0"/>
            </a:p>
          </p:txBody>
        </p:sp>
        <p:sp>
          <p:nvSpPr>
            <p:cNvPr id="78" name="CuadroTexto 25"/>
            <p:cNvSpPr txBox="1"/>
            <p:nvPr/>
          </p:nvSpPr>
          <p:spPr>
            <a:xfrm>
              <a:off x="6418402" y="4856840"/>
              <a:ext cx="388316" cy="248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1</a:t>
              </a:r>
              <a:endParaRPr lang="es-PE" dirty="0"/>
            </a:p>
          </p:txBody>
        </p:sp>
      </p:grpSp>
      <p:sp>
        <p:nvSpPr>
          <p:cNvPr id="7194" name="7193 Rectángulo redondeado"/>
          <p:cNvSpPr/>
          <p:nvPr/>
        </p:nvSpPr>
        <p:spPr>
          <a:xfrm>
            <a:off x="69027" y="4476211"/>
            <a:ext cx="2778101" cy="6020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" i="1" dirty="0"/>
              <a:t>“Si tienes todas las opiniones de un comité de expertos, considéralas todas para tomar una decisión</a:t>
            </a:r>
            <a:r>
              <a:rPr lang="es-PE" sz="800" i="1" dirty="0" smtClean="0"/>
              <a:t>”</a:t>
            </a:r>
            <a:endParaRPr lang="es-PE" sz="800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86" y="2304409"/>
            <a:ext cx="4099354" cy="17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4501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Bias</a:t>
            </a:r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– </a:t>
            </a:r>
            <a:r>
              <a:rPr lang="es-ES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Variance</a:t>
            </a:r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s-ES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Trade</a:t>
            </a:r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off 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/>
          <p:cNvSpPr txBox="1"/>
          <p:nvPr/>
        </p:nvSpPr>
        <p:spPr>
          <a:xfrm>
            <a:off x="1134292" y="1362224"/>
            <a:ext cx="3771343" cy="18928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300" dirty="0">
                <a:latin typeface="Calibri" panose="020F0502020204030204" pitchFamily="34" charset="0"/>
              </a:rPr>
              <a:t>1. </a:t>
            </a:r>
            <a:r>
              <a:rPr lang="es-PE" sz="1300" dirty="0" smtClean="0">
                <a:latin typeface="Calibri" panose="020F0502020204030204" pitchFamily="34" charset="0"/>
              </a:rPr>
              <a:t>La </a:t>
            </a:r>
            <a:r>
              <a:rPr lang="es-PE" sz="1300" dirty="0">
                <a:latin typeface="Calibri" panose="020F0502020204030204" pitchFamily="34" charset="0"/>
              </a:rPr>
              <a:t>disyuntiva de sesgo-varianza es </a:t>
            </a:r>
            <a:r>
              <a:rPr lang="es-PE" sz="1300" dirty="0" smtClean="0">
                <a:latin typeface="Calibri" panose="020F0502020204030204" pitchFamily="34" charset="0"/>
              </a:rPr>
              <a:t>cuando agregamos ruido </a:t>
            </a:r>
            <a:r>
              <a:rPr lang="es-PE" sz="1300" dirty="0">
                <a:latin typeface="Calibri" panose="020F0502020204030204" pitchFamily="34" charset="0"/>
              </a:rPr>
              <a:t>agregando complejidad del modelo (flexibilidad)</a:t>
            </a:r>
          </a:p>
          <a:p>
            <a:pPr algn="just"/>
            <a:endParaRPr lang="es-PE" sz="1300" dirty="0">
              <a:latin typeface="Calibri" panose="020F0502020204030204" pitchFamily="34" charset="0"/>
            </a:endParaRPr>
          </a:p>
          <a:p>
            <a:pPr algn="just"/>
            <a:r>
              <a:rPr lang="es-PE" sz="1300" dirty="0">
                <a:latin typeface="Calibri" panose="020F0502020204030204" pitchFamily="34" charset="0"/>
              </a:rPr>
              <a:t>2. E</a:t>
            </a:r>
            <a:r>
              <a:rPr lang="es-PE" sz="1300" dirty="0" smtClean="0">
                <a:latin typeface="Calibri" panose="020F0502020204030204" pitchFamily="34" charset="0"/>
              </a:rPr>
              <a:t>l </a:t>
            </a:r>
            <a:r>
              <a:rPr lang="es-PE" sz="1300" dirty="0">
                <a:latin typeface="Calibri" panose="020F0502020204030204" pitchFamily="34" charset="0"/>
              </a:rPr>
              <a:t>error de entrenamiento </a:t>
            </a:r>
            <a:r>
              <a:rPr lang="es-PE" sz="1300" dirty="0" smtClean="0">
                <a:latin typeface="Calibri" panose="020F0502020204030204" pitchFamily="34" charset="0"/>
              </a:rPr>
              <a:t>disminuye, </a:t>
            </a:r>
            <a:r>
              <a:rPr lang="es-PE" sz="1300" dirty="0">
                <a:latin typeface="Calibri" panose="020F0502020204030204" pitchFamily="34" charset="0"/>
              </a:rPr>
              <a:t>pero el error de prueba </a:t>
            </a:r>
            <a:r>
              <a:rPr lang="es-PE" sz="1300" dirty="0" smtClean="0">
                <a:latin typeface="Calibri" panose="020F0502020204030204" pitchFamily="34" charset="0"/>
              </a:rPr>
              <a:t>empieza </a:t>
            </a:r>
            <a:r>
              <a:rPr lang="es-PE" sz="1300" dirty="0">
                <a:latin typeface="Calibri" panose="020F0502020204030204" pitchFamily="34" charset="0"/>
              </a:rPr>
              <a:t>a subir</a:t>
            </a:r>
          </a:p>
          <a:p>
            <a:pPr algn="just"/>
            <a:endParaRPr lang="es-PE" sz="1300" dirty="0">
              <a:latin typeface="Calibri" panose="020F0502020204030204" pitchFamily="34" charset="0"/>
            </a:endParaRPr>
          </a:p>
          <a:p>
            <a:pPr algn="just"/>
            <a:r>
              <a:rPr lang="es-PE" sz="1300" dirty="0" smtClean="0">
                <a:latin typeface="Calibri" panose="020F0502020204030204" pitchFamily="34" charset="0"/>
              </a:rPr>
              <a:t>3. El </a:t>
            </a:r>
            <a:r>
              <a:rPr lang="es-PE" sz="1300" dirty="0">
                <a:latin typeface="Calibri" panose="020F0502020204030204" pitchFamily="34" charset="0"/>
              </a:rPr>
              <a:t>modelo </a:t>
            </a:r>
            <a:r>
              <a:rPr lang="es-PE" sz="1300" dirty="0" smtClean="0">
                <a:latin typeface="Calibri" panose="020F0502020204030204" pitchFamily="34" charset="0"/>
              </a:rPr>
              <a:t>después del </a:t>
            </a:r>
            <a:r>
              <a:rPr lang="es-PE" sz="1300" dirty="0" err="1" smtClean="0">
                <a:latin typeface="Calibri" panose="020F0502020204030204" pitchFamily="34" charset="0"/>
              </a:rPr>
              <a:t>trade</a:t>
            </a:r>
            <a:r>
              <a:rPr lang="es-PE" sz="1300" dirty="0" smtClean="0">
                <a:latin typeface="Calibri" panose="020F0502020204030204" pitchFamily="34" charset="0"/>
              </a:rPr>
              <a:t>-off del sesgo comienza </a:t>
            </a:r>
            <a:r>
              <a:rPr lang="es-PE" sz="1300" dirty="0">
                <a:latin typeface="Calibri" panose="020F0502020204030204" pitchFamily="34" charset="0"/>
              </a:rPr>
              <a:t>a </a:t>
            </a:r>
            <a:r>
              <a:rPr lang="es-PE" sz="1300" dirty="0" err="1" smtClean="0">
                <a:latin typeface="Calibri" panose="020F0502020204030204" pitchFamily="34" charset="0"/>
              </a:rPr>
              <a:t>sobreajustarse</a:t>
            </a:r>
            <a:r>
              <a:rPr lang="es-PE" sz="1300" dirty="0" smtClean="0">
                <a:latin typeface="Calibri" panose="020F0502020204030204" pitchFamily="34" charset="0"/>
              </a:rPr>
              <a:t>.</a:t>
            </a:r>
            <a:endParaRPr lang="es-PE" sz="1300" dirty="0">
              <a:latin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063" y="1362225"/>
            <a:ext cx="3287866" cy="309315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134292" y="3557432"/>
            <a:ext cx="3771343" cy="8925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300" dirty="0" smtClean="0">
                <a:latin typeface="Calibri" panose="020F0502020204030204" pitchFamily="34" charset="0"/>
              </a:rPr>
              <a:t>[Figura] El centro es el </a:t>
            </a:r>
            <a:r>
              <a:rPr lang="es-PE" sz="1300" dirty="0">
                <a:latin typeface="Calibri" panose="020F0502020204030204" pitchFamily="34" charset="0"/>
              </a:rPr>
              <a:t>objetivo es un modelo que predice perfectamente los valores </a:t>
            </a:r>
            <a:r>
              <a:rPr lang="es-PE" sz="1300" dirty="0" smtClean="0">
                <a:latin typeface="Calibri" panose="020F0502020204030204" pitchFamily="34" charset="0"/>
              </a:rPr>
              <a:t>correctos. A </a:t>
            </a:r>
            <a:r>
              <a:rPr lang="es-PE" sz="1300" dirty="0">
                <a:latin typeface="Calibri" panose="020F0502020204030204" pitchFamily="34" charset="0"/>
              </a:rPr>
              <a:t>medida que nos alejamos </a:t>
            </a:r>
            <a:r>
              <a:rPr lang="es-PE" sz="1300" dirty="0" smtClean="0">
                <a:latin typeface="Calibri" panose="020F0502020204030204" pitchFamily="34" charset="0"/>
              </a:rPr>
              <a:t>del objetivo, </a:t>
            </a:r>
            <a:r>
              <a:rPr lang="es-PE" sz="1300" dirty="0">
                <a:latin typeface="Calibri" panose="020F0502020204030204" pitchFamily="34" charset="0"/>
              </a:rPr>
              <a:t>nuestras predicciones empeoran cada vez </a:t>
            </a:r>
            <a:r>
              <a:rPr lang="es-PE" sz="1300" dirty="0" smtClean="0">
                <a:latin typeface="Calibri" panose="020F0502020204030204" pitchFamily="34" charset="0"/>
              </a:rPr>
              <a:t>más.</a:t>
            </a:r>
            <a:endParaRPr lang="es-PE" sz="1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8"/>
          <a:srcRect r="50516"/>
          <a:stretch/>
        </p:blipFill>
        <p:spPr>
          <a:xfrm>
            <a:off x="-1" y="82879"/>
            <a:ext cx="2666141" cy="304436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6141" y="666803"/>
            <a:ext cx="6239808" cy="44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Words>1038</Words>
  <Application>Microsoft Office PowerPoint</Application>
  <PresentationFormat>Presentación en pantalla (16:9)</PresentationFormat>
  <Paragraphs>202</Paragraphs>
  <Slides>17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Cambria Math</vt:lpstr>
      <vt:lpstr>Montserrat</vt:lpstr>
      <vt:lpstr>Karla</vt:lpstr>
      <vt:lpstr>Lato</vt:lpstr>
      <vt:lpstr>Raleway</vt:lpstr>
      <vt:lpstr>Calibri</vt:lpstr>
      <vt:lpstr>Focus</vt:lpstr>
      <vt:lpstr>Escalus template</vt:lpstr>
      <vt:lpstr>Diapositiva de think-cell</vt:lpstr>
      <vt:lpstr>Presentación de PowerPoint</vt:lpstr>
      <vt:lpstr>Presentación de PowerPoint</vt:lpstr>
      <vt:lpstr>Presentación de PowerPoint</vt:lpstr>
      <vt:lpstr>Presentación de PowerPoint</vt:lpstr>
      <vt:lpstr>Y SI COMBINAMOS VARIOS MODELOS?....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Soluciónlladores</dc:title>
  <dc:creator>Keven Fernandez</dc:creator>
  <cp:lastModifiedBy>Michael Larico Barzola</cp:lastModifiedBy>
  <cp:revision>208</cp:revision>
  <dcterms:modified xsi:type="dcterms:W3CDTF">2018-08-21T07:03:37Z</dcterms:modified>
</cp:coreProperties>
</file>