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06631-CCFF-4728-B565-E907D8017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0AD36F-5ED5-4CF4-9773-377712A16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1D6966-F16D-44C8-9C10-2C2C98C8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0926-A590-4703-99D6-AF711A68B913}" type="datetimeFigureOut">
              <a:rPr lang="fr-FR" smtClean="0"/>
              <a:t>23/04/2025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65D69C-018C-4B9D-8D56-531AFF27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D7ADEF-0DE1-478F-9A1C-52CBE1B2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0067-12AF-4E02-8637-E0442B13F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24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8FD853-EE2A-4D5F-A7BB-AFDFEA08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3E1CBE-758A-45E3-B440-359B5CEAC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BE8490-9D01-4666-AF74-82796239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0926-A590-4703-99D6-AF711A68B913}" type="datetimeFigureOut">
              <a:rPr lang="fr-FR" smtClean="0"/>
              <a:t>23/04/2025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D1D952-F9C5-41EE-B269-D10F70CB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7B9489-E227-44D5-BCEC-2C960870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0067-12AF-4E02-8637-E0442B13F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0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A4AD2C3-1F56-41D4-A724-1954B1EAC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FC8A50-C87F-482F-B4D1-6585EB0C0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289126-1B18-41E2-BF96-0176D6C8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0926-A590-4703-99D6-AF711A68B913}" type="datetimeFigureOut">
              <a:rPr lang="fr-FR" smtClean="0"/>
              <a:t>23/04/2025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028DDD-2439-4CC8-8D8C-861B0617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C72E1-2828-4BDF-A039-4C281666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0067-12AF-4E02-8637-E0442B13F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07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452781-4DD5-42B4-BABD-BFD47274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C80BA-629B-4088-A85E-9DA83DDEC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B5AC4D-D76D-4F93-AA1C-9C1919D7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0926-A590-4703-99D6-AF711A68B913}" type="datetimeFigureOut">
              <a:rPr lang="fr-FR" smtClean="0"/>
              <a:t>23/04/2025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ECA741-4EB9-4716-B885-233D5F31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437A57-84B7-4B80-A19D-CA33A611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0067-12AF-4E02-8637-E0442B13F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47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FF39C-BA18-4EDC-BE2E-E12EB6B0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05EC7C-2742-4EFB-9C02-99E44BA05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0E71EA-CB9B-4916-97CA-90A16F87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0926-A590-4703-99D6-AF711A68B913}" type="datetimeFigureOut">
              <a:rPr lang="fr-FR" smtClean="0"/>
              <a:t>23/04/2025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9C09BE-C3E2-4BB8-A180-6DC25C8D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25CD88-AD35-457E-A161-CFDA4598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0067-12AF-4E02-8637-E0442B13F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43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AB289-E90C-4D5F-ACB8-CDD21AA5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F003A0-01A1-4898-9141-601B488DC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186A3B-3611-4354-B957-9FA82A026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0AE267-C590-4C36-AE78-4987CC96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0926-A590-4703-99D6-AF711A68B913}" type="datetimeFigureOut">
              <a:rPr lang="fr-FR" smtClean="0"/>
              <a:t>23/04/2025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7A7D3A-FB51-477C-850D-833B18AE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B0D0F8-5DA4-416E-AEE6-932F8D0F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0067-12AF-4E02-8637-E0442B13F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31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0739CA-152C-455B-A7BD-B41D52722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35215A-CA80-4703-BAAA-C8C83D95A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0E5CEC6-B08A-43B5-88DA-3C2189F29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80B447-94CD-41CF-9BFC-CB484202F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F6556C-3DAE-4BF2-BECE-D24CAA3B7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4C4BCA9-20F3-449C-922A-A17C5AD7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0926-A590-4703-99D6-AF711A68B913}" type="datetimeFigureOut">
              <a:rPr lang="fr-FR" smtClean="0"/>
              <a:t>23/04/2025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694876-5EA8-484F-8985-CD6BC771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4480944-AFBD-4693-949F-5F380903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0067-12AF-4E02-8637-E0442B13F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25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FFF2C-A4AB-4B5A-88F9-2120E49E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968A07-1C5E-4028-81AE-787BE4F1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0926-A590-4703-99D6-AF711A68B913}" type="datetimeFigureOut">
              <a:rPr lang="fr-FR" smtClean="0"/>
              <a:t>23/04/2025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967582-12B8-4450-83B7-A521B4E2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94B5E7-F83C-4721-AA15-AB96561D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0067-12AF-4E02-8637-E0442B13F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90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2AEE58-BD20-40F9-885E-044A35CE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0926-A590-4703-99D6-AF711A68B913}" type="datetimeFigureOut">
              <a:rPr lang="fr-FR" smtClean="0"/>
              <a:t>23/04/2025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8F5378-B4CC-4C0E-9BF0-B0F1E27E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19F266-86E7-4037-912C-A2E20C73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0067-12AF-4E02-8637-E0442B13F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72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347B9-EEC5-4F23-AEEF-06C21410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9ECE5A-E8FE-4FB3-AA80-7A1871B9B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6EEFED-8064-4CC2-8DBA-B97EBAD15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36FFD6-B39B-462B-AF7F-9AC01C09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0926-A590-4703-99D6-AF711A68B913}" type="datetimeFigureOut">
              <a:rPr lang="fr-FR" smtClean="0"/>
              <a:t>23/04/2025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86ABFF-9C84-48CA-8B6A-092238EE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7CFDEC-D505-477C-A41A-CF16C72A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0067-12AF-4E02-8637-E0442B13F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81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59B4A-93D3-4891-A0FA-09B280B0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A4FA08-E259-4B07-BCEC-B8A0921D9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7390FC-617B-4808-A178-10E80CE77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FDC09B-E42C-4F53-9B2C-9BEA3792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90926-A590-4703-99D6-AF711A68B913}" type="datetimeFigureOut">
              <a:rPr lang="fr-FR" smtClean="0"/>
              <a:t>23/04/2025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A4D776-7044-4B0E-B1D5-F25864E8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225CF7-9A43-4EAC-B763-460037DA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00067-12AF-4E02-8637-E0442B13F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635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AA10CA-29C9-4DFF-AB3D-FAFBBFAC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8D2198-916F-4C3F-A695-417DAAF52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6E8FA9-16EA-4480-8E1B-7F23E9506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90926-A590-4703-99D6-AF711A68B913}" type="datetimeFigureOut">
              <a:rPr lang="fr-FR" smtClean="0"/>
              <a:t>23/04/2025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6AC524-D9C8-4941-98E3-325ECE2DC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394F7-0FBE-46B7-ABDF-8759C29C9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00067-12AF-4E02-8637-E0442B13FC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3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2">
            <a:extLst>
              <a:ext uri="{FF2B5EF4-FFF2-40B4-BE49-F238E27FC236}">
                <a16:creationId xmlns:a16="http://schemas.microsoft.com/office/drawing/2014/main" id="{FB9CE5D9-C7EB-4748-9034-2CD2BE019C39}"/>
              </a:ext>
            </a:extLst>
          </p:cNvPr>
          <p:cNvGrpSpPr/>
          <p:nvPr/>
        </p:nvGrpSpPr>
        <p:grpSpPr>
          <a:xfrm>
            <a:off x="224930" y="2144805"/>
            <a:ext cx="2809119" cy="929085"/>
            <a:chOff x="896553" y="2142394"/>
            <a:chExt cx="2809119" cy="929085"/>
          </a:xfrm>
        </p:grpSpPr>
        <p:sp>
          <p:nvSpPr>
            <p:cNvPr id="3" name="TextBox 115">
              <a:extLst>
                <a:ext uri="{FF2B5EF4-FFF2-40B4-BE49-F238E27FC236}">
                  <a16:creationId xmlns:a16="http://schemas.microsoft.com/office/drawing/2014/main" id="{A7D56E9C-34B9-43DD-9284-4788CC4ECC12}"/>
                </a:ext>
              </a:extLst>
            </p:cNvPr>
            <p:cNvSpPr txBox="1"/>
            <p:nvPr/>
          </p:nvSpPr>
          <p:spPr>
            <a:xfrm>
              <a:off x="1435200" y="2142394"/>
              <a:ext cx="2088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MATLAB</a:t>
              </a:r>
            </a:p>
          </p:txBody>
        </p:sp>
        <p:sp>
          <p:nvSpPr>
            <p:cNvPr id="4" name="TextBox 116">
              <a:extLst>
                <a:ext uri="{FF2B5EF4-FFF2-40B4-BE49-F238E27FC236}">
                  <a16:creationId xmlns:a16="http://schemas.microsoft.com/office/drawing/2014/main" id="{78D4CBAF-D3A8-4FC6-8BF0-C762A5E95848}"/>
                </a:ext>
              </a:extLst>
            </p:cNvPr>
            <p:cNvSpPr txBox="1"/>
            <p:nvPr/>
          </p:nvSpPr>
          <p:spPr>
            <a:xfrm>
              <a:off x="1435200" y="2425148"/>
              <a:ext cx="22704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Conception et développement de filtre  et loi de commande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Modélisation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" name="Picture 114">
              <a:extLst>
                <a:ext uri="{FF2B5EF4-FFF2-40B4-BE49-F238E27FC236}">
                  <a16:creationId xmlns:a16="http://schemas.microsoft.com/office/drawing/2014/main" id="{59CD9EA7-2670-4E4B-B1CD-6D4A0675F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6553" y="2426871"/>
              <a:ext cx="486417" cy="442715"/>
            </a:xfrm>
            <a:prstGeom prst="rect">
              <a:avLst/>
            </a:prstGeom>
          </p:spPr>
        </p:pic>
      </p:grpSp>
      <p:grpSp>
        <p:nvGrpSpPr>
          <p:cNvPr id="6" name="Group 137">
            <a:extLst>
              <a:ext uri="{FF2B5EF4-FFF2-40B4-BE49-F238E27FC236}">
                <a16:creationId xmlns:a16="http://schemas.microsoft.com/office/drawing/2014/main" id="{0491087A-E73B-4AEA-B8F9-777528815C23}"/>
              </a:ext>
            </a:extLst>
          </p:cNvPr>
          <p:cNvGrpSpPr/>
          <p:nvPr/>
        </p:nvGrpSpPr>
        <p:grpSpPr>
          <a:xfrm>
            <a:off x="237445" y="1173176"/>
            <a:ext cx="3197225" cy="929085"/>
            <a:chOff x="4504627" y="2142394"/>
            <a:chExt cx="3197225" cy="929085"/>
          </a:xfrm>
        </p:grpSpPr>
        <p:sp>
          <p:nvSpPr>
            <p:cNvPr id="7" name="Oval 138">
              <a:extLst>
                <a:ext uri="{FF2B5EF4-FFF2-40B4-BE49-F238E27FC236}">
                  <a16:creationId xmlns:a16="http://schemas.microsoft.com/office/drawing/2014/main" id="{B5BDC554-F6F4-4FDE-961B-F74279FE2B06}"/>
                </a:ext>
              </a:extLst>
            </p:cNvPr>
            <p:cNvSpPr/>
            <p:nvPr/>
          </p:nvSpPr>
          <p:spPr>
            <a:xfrm>
              <a:off x="4504627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139">
              <a:extLst>
                <a:ext uri="{FF2B5EF4-FFF2-40B4-BE49-F238E27FC236}">
                  <a16:creationId xmlns:a16="http://schemas.microsoft.com/office/drawing/2014/main" id="{DB4B62D8-6FD8-4B52-B265-B5016F8D3946}"/>
                </a:ext>
              </a:extLst>
            </p:cNvPr>
            <p:cNvSpPr txBox="1"/>
            <p:nvPr/>
          </p:nvSpPr>
          <p:spPr>
            <a:xfrm>
              <a:off x="5175104" y="2142394"/>
              <a:ext cx="2246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Traitement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du </a:t>
              </a:r>
              <a:r>
                <a: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signal</a:t>
              </a:r>
            </a:p>
          </p:txBody>
        </p:sp>
        <p:sp>
          <p:nvSpPr>
            <p:cNvPr id="9" name="TextBox 140">
              <a:extLst>
                <a:ext uri="{FF2B5EF4-FFF2-40B4-BE49-F238E27FC236}">
                  <a16:creationId xmlns:a16="http://schemas.microsoft.com/office/drawing/2014/main" id="{858419FF-3917-40B9-A191-5F7E6A93C60F}"/>
                </a:ext>
              </a:extLst>
            </p:cNvPr>
            <p:cNvSpPr txBox="1"/>
            <p:nvPr/>
          </p:nvSpPr>
          <p:spPr>
            <a:xfrm>
              <a:off x="5175104" y="2425148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prediction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classification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detection</a:t>
              </a:r>
            </a:p>
          </p:txBody>
        </p:sp>
        <p:pic>
          <p:nvPicPr>
            <p:cNvPr id="10" name="Picture 141">
              <a:extLst>
                <a:ext uri="{FF2B5EF4-FFF2-40B4-BE49-F238E27FC236}">
                  <a16:creationId xmlns:a16="http://schemas.microsoft.com/office/drawing/2014/main" id="{FC3F6486-FFCD-4176-9E18-9700416A9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83816" y="2325506"/>
              <a:ext cx="524729" cy="524729"/>
            </a:xfrm>
            <a:prstGeom prst="rect">
              <a:avLst/>
            </a:prstGeom>
          </p:spPr>
        </p:pic>
      </p:grpSp>
      <p:grpSp>
        <p:nvGrpSpPr>
          <p:cNvPr id="11" name="Group 117">
            <a:extLst>
              <a:ext uri="{FF2B5EF4-FFF2-40B4-BE49-F238E27FC236}">
                <a16:creationId xmlns:a16="http://schemas.microsoft.com/office/drawing/2014/main" id="{ECC3E034-9663-48C7-B1A4-A57CE465F4DF}"/>
              </a:ext>
            </a:extLst>
          </p:cNvPr>
          <p:cNvGrpSpPr/>
          <p:nvPr/>
        </p:nvGrpSpPr>
        <p:grpSpPr>
          <a:xfrm>
            <a:off x="3407294" y="1050479"/>
            <a:ext cx="2914928" cy="1483084"/>
            <a:chOff x="764723" y="3420415"/>
            <a:chExt cx="2914928" cy="1483084"/>
          </a:xfrm>
        </p:grpSpPr>
        <p:sp>
          <p:nvSpPr>
            <p:cNvPr id="12" name="Oval 118">
              <a:extLst>
                <a:ext uri="{FF2B5EF4-FFF2-40B4-BE49-F238E27FC236}">
                  <a16:creationId xmlns:a16="http://schemas.microsoft.com/office/drawing/2014/main" id="{BF54457D-04AE-4C7F-8AE5-CAF72A6F3F47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19">
              <a:extLst>
                <a:ext uri="{FF2B5EF4-FFF2-40B4-BE49-F238E27FC236}">
                  <a16:creationId xmlns:a16="http://schemas.microsoft.com/office/drawing/2014/main" id="{CC2DF674-F1F6-4AA4-8A83-FDFA82A405F2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Simulink</a:t>
              </a:r>
            </a:p>
          </p:txBody>
        </p:sp>
        <p:sp>
          <p:nvSpPr>
            <p:cNvPr id="14" name="TextBox 120">
              <a:extLst>
                <a:ext uri="{FF2B5EF4-FFF2-40B4-BE49-F238E27FC236}">
                  <a16:creationId xmlns:a16="http://schemas.microsoft.com/office/drawing/2014/main" id="{9E419515-2821-4BFE-A3E9-F0BC96BC29D2}"/>
                </a:ext>
              </a:extLst>
            </p:cNvPr>
            <p:cNvSpPr txBox="1"/>
            <p:nvPr/>
          </p:nvSpPr>
          <p:spPr>
            <a:xfrm>
              <a:off x="1435200" y="3703170"/>
              <a:ext cx="22444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Implémentation d’algorithme  en temps réel sur différentes plateformes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Gestion de plusieurs interruptions de contrôles en temps réel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5" name="Picture 121">
              <a:extLst>
                <a:ext uri="{FF2B5EF4-FFF2-40B4-BE49-F238E27FC236}">
                  <a16:creationId xmlns:a16="http://schemas.microsoft.com/office/drawing/2014/main" id="{2E7E65B3-4394-4831-9487-EDC365FDE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0923" y="3570405"/>
              <a:ext cx="504031" cy="504031"/>
            </a:xfrm>
            <a:prstGeom prst="rect">
              <a:avLst/>
            </a:prstGeom>
          </p:spPr>
        </p:pic>
      </p:grpSp>
      <p:grpSp>
        <p:nvGrpSpPr>
          <p:cNvPr id="16" name="Group 127">
            <a:extLst>
              <a:ext uri="{FF2B5EF4-FFF2-40B4-BE49-F238E27FC236}">
                <a16:creationId xmlns:a16="http://schemas.microsoft.com/office/drawing/2014/main" id="{927C86D3-A8BA-4434-811E-F2510770686C}"/>
              </a:ext>
            </a:extLst>
          </p:cNvPr>
          <p:cNvGrpSpPr/>
          <p:nvPr/>
        </p:nvGrpSpPr>
        <p:grpSpPr>
          <a:xfrm>
            <a:off x="6668336" y="1977559"/>
            <a:ext cx="2585893" cy="1483083"/>
            <a:chOff x="4493460" y="3420415"/>
            <a:chExt cx="2585893" cy="1483083"/>
          </a:xfrm>
        </p:grpSpPr>
        <p:sp>
          <p:nvSpPr>
            <p:cNvPr id="17" name="Oval 128">
              <a:extLst>
                <a:ext uri="{FF2B5EF4-FFF2-40B4-BE49-F238E27FC236}">
                  <a16:creationId xmlns:a16="http://schemas.microsoft.com/office/drawing/2014/main" id="{1E998568-0A67-400D-917D-9B2CC331E2A1}"/>
                </a:ext>
              </a:extLst>
            </p:cNvPr>
            <p:cNvSpPr/>
            <p:nvPr/>
          </p:nvSpPr>
          <p:spPr>
            <a:xfrm>
              <a:off x="4504627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29">
              <a:extLst>
                <a:ext uri="{FF2B5EF4-FFF2-40B4-BE49-F238E27FC236}">
                  <a16:creationId xmlns:a16="http://schemas.microsoft.com/office/drawing/2014/main" id="{4178BE15-C8EF-42F3-BEFA-724008EA0216}"/>
                </a:ext>
              </a:extLst>
            </p:cNvPr>
            <p:cNvSpPr txBox="1"/>
            <p:nvPr/>
          </p:nvSpPr>
          <p:spPr>
            <a:xfrm>
              <a:off x="5175104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Contrôle</a:t>
              </a:r>
            </a:p>
          </p:txBody>
        </p:sp>
        <p:sp>
          <p:nvSpPr>
            <p:cNvPr id="19" name="TextBox 130">
              <a:extLst>
                <a:ext uri="{FF2B5EF4-FFF2-40B4-BE49-F238E27FC236}">
                  <a16:creationId xmlns:a16="http://schemas.microsoft.com/office/drawing/2014/main" id="{EA48278F-84AE-4F50-A96B-E7D21766AEF6}"/>
                </a:ext>
              </a:extLst>
            </p:cNvPr>
            <p:cNvSpPr txBox="1"/>
            <p:nvPr/>
          </p:nvSpPr>
          <p:spPr>
            <a:xfrm>
              <a:off x="5175105" y="3703169"/>
              <a:ext cx="19042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 Robuste et adaptative pour faire face aux pannes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Assurer la stabilité et l'efficacité </a:t>
              </a:r>
              <a:br>
                <a:rPr lang="fr-F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</a:br>
              <a:endPara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0" name="Picture 131">
              <a:extLst>
                <a:ext uri="{FF2B5EF4-FFF2-40B4-BE49-F238E27FC236}">
                  <a16:creationId xmlns:a16="http://schemas.microsoft.com/office/drawing/2014/main" id="{53CFA9E0-96B8-40AB-B37A-56F89C364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3460" y="3500697"/>
              <a:ext cx="730494" cy="730494"/>
            </a:xfrm>
            <a:prstGeom prst="rect">
              <a:avLst/>
            </a:prstGeom>
          </p:spPr>
        </p:pic>
      </p:grpSp>
      <p:grpSp>
        <p:nvGrpSpPr>
          <p:cNvPr id="26" name="Group 122">
            <a:extLst>
              <a:ext uri="{FF2B5EF4-FFF2-40B4-BE49-F238E27FC236}">
                <a16:creationId xmlns:a16="http://schemas.microsoft.com/office/drawing/2014/main" id="{B306FC94-3EE7-4498-B508-21CD0BC3D7D5}"/>
              </a:ext>
            </a:extLst>
          </p:cNvPr>
          <p:cNvGrpSpPr/>
          <p:nvPr/>
        </p:nvGrpSpPr>
        <p:grpSpPr>
          <a:xfrm>
            <a:off x="6659351" y="978080"/>
            <a:ext cx="2602518" cy="929085"/>
            <a:chOff x="764723" y="4698436"/>
            <a:chExt cx="2602518" cy="929085"/>
          </a:xfrm>
        </p:grpSpPr>
        <p:sp>
          <p:nvSpPr>
            <p:cNvPr id="27" name="Oval 123">
              <a:extLst>
                <a:ext uri="{FF2B5EF4-FFF2-40B4-BE49-F238E27FC236}">
                  <a16:creationId xmlns:a16="http://schemas.microsoft.com/office/drawing/2014/main" id="{8FCF8DA3-32BF-420A-8054-CC7E75DA268E}"/>
                </a:ext>
              </a:extLst>
            </p:cNvPr>
            <p:cNvSpPr/>
            <p:nvPr/>
          </p:nvSpPr>
          <p:spPr>
            <a:xfrm>
              <a:off x="764723" y="4833186"/>
              <a:ext cx="662056" cy="662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124">
              <a:extLst>
                <a:ext uri="{FF2B5EF4-FFF2-40B4-BE49-F238E27FC236}">
                  <a16:creationId xmlns:a16="http://schemas.microsoft.com/office/drawing/2014/main" id="{D0C0BC87-419D-4829-8ACB-DE8B391E5227}"/>
                </a:ext>
              </a:extLst>
            </p:cNvPr>
            <p:cNvSpPr txBox="1"/>
            <p:nvPr/>
          </p:nvSpPr>
          <p:spPr>
            <a:xfrm>
              <a:off x="1435200" y="469843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Proteus</a:t>
              </a:r>
            </a:p>
          </p:txBody>
        </p:sp>
        <p:sp>
          <p:nvSpPr>
            <p:cNvPr id="29" name="TextBox 125">
              <a:extLst>
                <a:ext uri="{FF2B5EF4-FFF2-40B4-BE49-F238E27FC236}">
                  <a16:creationId xmlns:a16="http://schemas.microsoft.com/office/drawing/2014/main" id="{1E0CEAFD-7DB6-4997-9884-0F0B327992EB}"/>
                </a:ext>
              </a:extLst>
            </p:cNvPr>
            <p:cNvSpPr txBox="1"/>
            <p:nvPr/>
          </p:nvSpPr>
          <p:spPr>
            <a:xfrm>
              <a:off x="1435200" y="4981190"/>
              <a:ext cx="19320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C</a:t>
              </a:r>
              <a:r>
                <a:rPr lang="fr-T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onception des convertisseurs</a:t>
              </a:r>
              <a:endParaRPr lang="fr-F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  <a:p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0" name="Picture 126">
              <a:extLst>
                <a:ext uri="{FF2B5EF4-FFF2-40B4-BE49-F238E27FC236}">
                  <a16:creationId xmlns:a16="http://schemas.microsoft.com/office/drawing/2014/main" id="{4B6C1EB0-BFA4-446E-8F74-D18E942BD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81349" y="4848171"/>
              <a:ext cx="630307" cy="630307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B4E24DFD-5E8B-499F-9CFB-3B1B42ADF750}"/>
              </a:ext>
            </a:extLst>
          </p:cNvPr>
          <p:cNvGrpSpPr/>
          <p:nvPr/>
        </p:nvGrpSpPr>
        <p:grpSpPr>
          <a:xfrm>
            <a:off x="9541951" y="887095"/>
            <a:ext cx="3425784" cy="1406052"/>
            <a:chOff x="2049379" y="1831692"/>
            <a:chExt cx="3425784" cy="1406052"/>
          </a:xfrm>
        </p:grpSpPr>
        <p:grpSp>
          <p:nvGrpSpPr>
            <p:cNvPr id="32" name="Group 112">
              <a:extLst>
                <a:ext uri="{FF2B5EF4-FFF2-40B4-BE49-F238E27FC236}">
                  <a16:creationId xmlns:a16="http://schemas.microsoft.com/office/drawing/2014/main" id="{E8A3D1DD-B428-45B9-B03E-D7B18D4E429E}"/>
                </a:ext>
              </a:extLst>
            </p:cNvPr>
            <p:cNvGrpSpPr/>
            <p:nvPr/>
          </p:nvGrpSpPr>
          <p:grpSpPr>
            <a:xfrm>
              <a:off x="2860963" y="1831692"/>
              <a:ext cx="2614200" cy="1406052"/>
              <a:chOff x="1435200" y="2142394"/>
              <a:chExt cx="2614200" cy="1406052"/>
            </a:xfrm>
          </p:grpSpPr>
          <p:sp>
            <p:nvSpPr>
              <p:cNvPr id="34" name="TextBox 115">
                <a:extLst>
                  <a:ext uri="{FF2B5EF4-FFF2-40B4-BE49-F238E27FC236}">
                    <a16:creationId xmlns:a16="http://schemas.microsoft.com/office/drawing/2014/main" id="{A1EC3AE0-5F5E-456D-BE29-7E5295F7F3C8}"/>
                  </a:ext>
                </a:extLst>
              </p:cNvPr>
              <p:cNvSpPr txBox="1"/>
              <p:nvPr/>
            </p:nvSpPr>
            <p:spPr>
              <a:xfrm>
                <a:off x="1435200" y="2142394"/>
                <a:ext cx="2614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Développement</a:t>
                </a:r>
                <a:b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</a:b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 Web</a:t>
                </a:r>
              </a:p>
            </p:txBody>
          </p:sp>
          <p:sp>
            <p:nvSpPr>
              <p:cNvPr id="35" name="TextBox 116">
                <a:extLst>
                  <a:ext uri="{FF2B5EF4-FFF2-40B4-BE49-F238E27FC236}">
                    <a16:creationId xmlns:a16="http://schemas.microsoft.com/office/drawing/2014/main" id="{F70518E2-0AD7-4F77-B9C0-A898B3DBCE84}"/>
                  </a:ext>
                </a:extLst>
              </p:cNvPr>
              <p:cNvSpPr txBox="1"/>
              <p:nvPr/>
            </p:nvSpPr>
            <p:spPr>
              <a:xfrm>
                <a:off x="1470664" y="2717449"/>
                <a:ext cx="25267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HTML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CSS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C# .Net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SQL</a:t>
                </a:r>
              </a:p>
            </p:txBody>
          </p:sp>
        </p:grpSp>
        <p:pic>
          <p:nvPicPr>
            <p:cNvPr id="33" name="Graphique 32" descr="Internet">
              <a:extLst>
                <a:ext uri="{FF2B5EF4-FFF2-40B4-BE49-F238E27FC236}">
                  <a16:creationId xmlns:a16="http://schemas.microsoft.com/office/drawing/2014/main" id="{D022FAEF-E851-48FB-9BD4-42C2A7E4B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49379" y="1949559"/>
              <a:ext cx="718169" cy="718169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35F7B77-FB29-4CEE-B42A-6537FE2C100E}"/>
              </a:ext>
            </a:extLst>
          </p:cNvPr>
          <p:cNvGrpSpPr/>
          <p:nvPr/>
        </p:nvGrpSpPr>
        <p:grpSpPr>
          <a:xfrm>
            <a:off x="9507701" y="2225266"/>
            <a:ext cx="4358105" cy="1110537"/>
            <a:chOff x="2118894" y="3109713"/>
            <a:chExt cx="4358105" cy="1110537"/>
          </a:xfrm>
        </p:grpSpPr>
        <p:grpSp>
          <p:nvGrpSpPr>
            <p:cNvPr id="37" name="Group 117">
              <a:extLst>
                <a:ext uri="{FF2B5EF4-FFF2-40B4-BE49-F238E27FC236}">
                  <a16:creationId xmlns:a16="http://schemas.microsoft.com/office/drawing/2014/main" id="{32C510EB-120E-48D0-9023-E4048E254D0C}"/>
                </a:ext>
              </a:extLst>
            </p:cNvPr>
            <p:cNvGrpSpPr/>
            <p:nvPr/>
          </p:nvGrpSpPr>
          <p:grpSpPr>
            <a:xfrm>
              <a:off x="2807443" y="3109713"/>
              <a:ext cx="3669556" cy="1110537"/>
              <a:chOff x="1381680" y="3420415"/>
              <a:chExt cx="3669556" cy="1110537"/>
            </a:xfrm>
          </p:grpSpPr>
          <p:sp>
            <p:nvSpPr>
              <p:cNvPr id="39" name="TextBox 119">
                <a:extLst>
                  <a:ext uri="{FF2B5EF4-FFF2-40B4-BE49-F238E27FC236}">
                    <a16:creationId xmlns:a16="http://schemas.microsoft.com/office/drawing/2014/main" id="{A6B05B9A-47B3-47EF-821C-1747E0E37F4A}"/>
                  </a:ext>
                </a:extLst>
              </p:cNvPr>
              <p:cNvSpPr txBox="1"/>
              <p:nvPr/>
            </p:nvSpPr>
            <p:spPr>
              <a:xfrm>
                <a:off x="1435199" y="3420415"/>
                <a:ext cx="36160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Développement</a:t>
                </a:r>
                <a:b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</a:b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 application bureau</a:t>
                </a:r>
              </a:p>
            </p:txBody>
          </p:sp>
          <p:sp>
            <p:nvSpPr>
              <p:cNvPr id="40" name="TextBox 120">
                <a:extLst>
                  <a:ext uri="{FF2B5EF4-FFF2-40B4-BE49-F238E27FC236}">
                    <a16:creationId xmlns:a16="http://schemas.microsoft.com/office/drawing/2014/main" id="{7727641A-3F28-4189-8AD7-5C29F5AF8350}"/>
                  </a:ext>
                </a:extLst>
              </p:cNvPr>
              <p:cNvSpPr txBox="1"/>
              <p:nvPr/>
            </p:nvSpPr>
            <p:spPr>
              <a:xfrm>
                <a:off x="1381680" y="4069287"/>
                <a:ext cx="25267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C# .Net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DevExpress</a:t>
                </a:r>
              </a:p>
            </p:txBody>
          </p:sp>
        </p:grpSp>
        <p:pic>
          <p:nvPicPr>
            <p:cNvPr id="38" name="Graphique 37" descr="Ordinateur">
              <a:extLst>
                <a:ext uri="{FF2B5EF4-FFF2-40B4-BE49-F238E27FC236}">
                  <a16:creationId xmlns:a16="http://schemas.microsoft.com/office/drawing/2014/main" id="{057FB109-B33F-45A8-B475-988B7FEC7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118894" y="3185507"/>
              <a:ext cx="702377" cy="702377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B92BD1E3-B4A0-4BAE-83D7-58BA5902B580}"/>
              </a:ext>
            </a:extLst>
          </p:cNvPr>
          <p:cNvGrpSpPr/>
          <p:nvPr/>
        </p:nvGrpSpPr>
        <p:grpSpPr>
          <a:xfrm>
            <a:off x="9609512" y="3301015"/>
            <a:ext cx="3363013" cy="1252250"/>
            <a:chOff x="2112150" y="4387734"/>
            <a:chExt cx="3363013" cy="1252250"/>
          </a:xfrm>
        </p:grpSpPr>
        <p:grpSp>
          <p:nvGrpSpPr>
            <p:cNvPr id="42" name="Group 122">
              <a:extLst>
                <a:ext uri="{FF2B5EF4-FFF2-40B4-BE49-F238E27FC236}">
                  <a16:creationId xmlns:a16="http://schemas.microsoft.com/office/drawing/2014/main" id="{87D7FA8F-7B2E-4FA0-A445-59FB5CE0D2D7}"/>
                </a:ext>
              </a:extLst>
            </p:cNvPr>
            <p:cNvGrpSpPr/>
            <p:nvPr/>
          </p:nvGrpSpPr>
          <p:grpSpPr>
            <a:xfrm>
              <a:off x="2769667" y="4387734"/>
              <a:ext cx="2705496" cy="1252250"/>
              <a:chOff x="1343904" y="4698436"/>
              <a:chExt cx="2705496" cy="1252250"/>
            </a:xfrm>
          </p:grpSpPr>
          <p:sp>
            <p:nvSpPr>
              <p:cNvPr id="44" name="TextBox 124">
                <a:extLst>
                  <a:ext uri="{FF2B5EF4-FFF2-40B4-BE49-F238E27FC236}">
                    <a16:creationId xmlns:a16="http://schemas.microsoft.com/office/drawing/2014/main" id="{DBD4E7ED-4E95-481F-9CF6-59081D149345}"/>
                  </a:ext>
                </a:extLst>
              </p:cNvPr>
              <p:cNvSpPr txBox="1"/>
              <p:nvPr/>
            </p:nvSpPr>
            <p:spPr>
              <a:xfrm>
                <a:off x="1435200" y="4698436"/>
                <a:ext cx="2614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Développement </a:t>
                </a:r>
                <a:b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</a:b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mobile</a:t>
                </a:r>
              </a:p>
            </p:txBody>
          </p:sp>
          <p:sp>
            <p:nvSpPr>
              <p:cNvPr id="45" name="TextBox 125">
                <a:extLst>
                  <a:ext uri="{FF2B5EF4-FFF2-40B4-BE49-F238E27FC236}">
                    <a16:creationId xmlns:a16="http://schemas.microsoft.com/office/drawing/2014/main" id="{C829FECD-968B-40A9-BA13-91AB1679DE33}"/>
                  </a:ext>
                </a:extLst>
              </p:cNvPr>
              <p:cNvSpPr txBox="1"/>
              <p:nvPr/>
            </p:nvSpPr>
            <p:spPr>
              <a:xfrm>
                <a:off x="1343904" y="5304355"/>
                <a:ext cx="25267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React Native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C# .Net (Xamarin)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Figma / Adobe Xd</a:t>
                </a:r>
              </a:p>
            </p:txBody>
          </p:sp>
        </p:grpSp>
        <p:pic>
          <p:nvPicPr>
            <p:cNvPr id="43" name="Graphique 42" descr="Smartphone">
              <a:extLst>
                <a:ext uri="{FF2B5EF4-FFF2-40B4-BE49-F238E27FC236}">
                  <a16:creationId xmlns:a16="http://schemas.microsoft.com/office/drawing/2014/main" id="{A9FC12C5-79C0-4A61-81C6-290A59FE4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112150" y="4577547"/>
              <a:ext cx="668327" cy="668327"/>
            </a:xfrm>
            <a:prstGeom prst="rect">
              <a:avLst/>
            </a:prstGeom>
          </p:spPr>
        </p:pic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106F2194-5BB0-41C7-9965-CF2F5C4A94A6}"/>
              </a:ext>
            </a:extLst>
          </p:cNvPr>
          <p:cNvSpPr txBox="1"/>
          <p:nvPr/>
        </p:nvSpPr>
        <p:spPr>
          <a:xfrm>
            <a:off x="208548" y="117497"/>
            <a:ext cx="2443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TN" b="1" dirty="0"/>
              <a:t>Compétences</a:t>
            </a:r>
            <a:r>
              <a:rPr lang="fr-TN" sz="1800" b="1" dirty="0"/>
              <a:t> </a:t>
            </a:r>
            <a:r>
              <a:rPr lang="fr-FR" b="1" dirty="0"/>
              <a:t>en </a:t>
            </a:r>
            <a:br>
              <a:rPr lang="fr-FR" b="1" dirty="0"/>
            </a:br>
            <a:r>
              <a:rPr lang="fr-FR" b="1" dirty="0"/>
              <a:t>Traitement</a:t>
            </a:r>
            <a:r>
              <a:rPr lang="en-US" b="1" dirty="0"/>
              <a:t> du </a:t>
            </a:r>
            <a:r>
              <a:rPr lang="fr-FR" b="1" dirty="0"/>
              <a:t>signal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0463DBE-17B2-451F-BDD9-65BAB09EB56D}"/>
              </a:ext>
            </a:extLst>
          </p:cNvPr>
          <p:cNvSpPr txBox="1"/>
          <p:nvPr/>
        </p:nvSpPr>
        <p:spPr>
          <a:xfrm>
            <a:off x="3213125" y="149168"/>
            <a:ext cx="3042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TN" sz="1800" b="1" dirty="0"/>
              <a:t>Compétences </a:t>
            </a:r>
            <a:r>
              <a:rPr lang="fr-FR" b="1" dirty="0"/>
              <a:t>en </a:t>
            </a:r>
            <a:br>
              <a:rPr lang="fr-FR" b="1" dirty="0"/>
            </a:br>
            <a:r>
              <a:rPr lang="fr-FR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b="1" i="0" dirty="0">
                <a:solidFill>
                  <a:srgbClr val="000000"/>
                </a:solidFill>
                <a:effectLst/>
              </a:rPr>
              <a:t>Systèmes Embarqués</a:t>
            </a: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F929FD7-DDC0-4F5C-B431-C13478D32EDE}"/>
              </a:ext>
            </a:extLst>
          </p:cNvPr>
          <p:cNvSpPr txBox="1"/>
          <p:nvPr/>
        </p:nvSpPr>
        <p:spPr>
          <a:xfrm>
            <a:off x="6183905" y="127149"/>
            <a:ext cx="3042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TN" sz="1800" b="1" dirty="0"/>
              <a:t>Compétences </a:t>
            </a:r>
            <a:r>
              <a:rPr lang="fr-FR" b="1" dirty="0"/>
              <a:t>en </a:t>
            </a:r>
            <a:br>
              <a:rPr lang="fr-FR" b="1" dirty="0"/>
            </a:br>
            <a:r>
              <a:rPr lang="fr-FR" b="1" i="0" dirty="0">
                <a:solidFill>
                  <a:srgbClr val="000000"/>
                </a:solidFill>
                <a:effectLst/>
              </a:rPr>
              <a:t> électronique de puissance</a:t>
            </a: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FACD86B-3FAD-4ED3-BCFF-22E2923ED9C6}"/>
              </a:ext>
            </a:extLst>
          </p:cNvPr>
          <p:cNvSpPr txBox="1"/>
          <p:nvPr/>
        </p:nvSpPr>
        <p:spPr>
          <a:xfrm>
            <a:off x="9194006" y="102262"/>
            <a:ext cx="3042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TN" sz="1800" b="1" dirty="0"/>
              <a:t>Compétences </a:t>
            </a:r>
            <a:r>
              <a:rPr lang="fr-FR" b="1" dirty="0"/>
              <a:t>en </a:t>
            </a:r>
            <a:br>
              <a:rPr lang="fr-FR" b="1" dirty="0"/>
            </a:br>
            <a:r>
              <a:rPr lang="fr-FR" b="1" i="0" dirty="0">
                <a:solidFill>
                  <a:srgbClr val="000000"/>
                </a:solidFill>
                <a:effectLst/>
              </a:rPr>
              <a:t> électronique de puissance</a:t>
            </a:r>
          </a:p>
          <a:p>
            <a:pPr algn="ctr"/>
            <a:endParaRPr lang="fr-FR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1036" name="Picture 12" descr="Icône de la technologie IA Concepts d'intelligence artificielle et  d'apprentissage automatique. Symbole IA futuriste. | Vecteur Premium">
            <a:extLst>
              <a:ext uri="{FF2B5EF4-FFF2-40B4-BE49-F238E27FC236}">
                <a16:creationId xmlns:a16="http://schemas.microsoft.com/office/drawing/2014/main" id="{48643E2E-C4E5-4F23-9260-3236273D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77" y="3165134"/>
            <a:ext cx="994021" cy="99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ython Logo : histoire, signification ...">
            <a:extLst>
              <a:ext uri="{FF2B5EF4-FFF2-40B4-BE49-F238E27FC236}">
                <a16:creationId xmlns:a16="http://schemas.microsoft.com/office/drawing/2014/main" id="{1D658B28-6BBD-4D64-81C7-D6CA91C85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767" y="2667345"/>
            <a:ext cx="1089632" cy="61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 Programming Language PNGs for Free Download">
            <a:extLst>
              <a:ext uri="{FF2B5EF4-FFF2-40B4-BE49-F238E27FC236}">
                <a16:creationId xmlns:a16="http://schemas.microsoft.com/office/drawing/2014/main" id="{7F745E91-3CFA-4513-B2BD-E157439FD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513" y="2629771"/>
            <a:ext cx="738645" cy="73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Open Source VHDL Group · GitHub">
            <a:extLst>
              <a:ext uri="{FF2B5EF4-FFF2-40B4-BE49-F238E27FC236}">
                <a16:creationId xmlns:a16="http://schemas.microsoft.com/office/drawing/2014/main" id="{A8E3FD3E-79C8-44D1-AC44-6B67CE6EB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323" y="3544660"/>
            <a:ext cx="738645" cy="73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7" name="Group 132">
            <a:extLst>
              <a:ext uri="{FF2B5EF4-FFF2-40B4-BE49-F238E27FC236}">
                <a16:creationId xmlns:a16="http://schemas.microsoft.com/office/drawing/2014/main" id="{69BAF2F0-260F-4345-9339-A16ABFC96FE3}"/>
              </a:ext>
            </a:extLst>
          </p:cNvPr>
          <p:cNvGrpSpPr/>
          <p:nvPr/>
        </p:nvGrpSpPr>
        <p:grpSpPr>
          <a:xfrm>
            <a:off x="6616719" y="3337441"/>
            <a:ext cx="4616821" cy="929085"/>
            <a:chOff x="4504627" y="4698436"/>
            <a:chExt cx="4616821" cy="929085"/>
          </a:xfrm>
        </p:grpSpPr>
        <p:sp>
          <p:nvSpPr>
            <p:cNvPr id="68" name="Oval 133">
              <a:extLst>
                <a:ext uri="{FF2B5EF4-FFF2-40B4-BE49-F238E27FC236}">
                  <a16:creationId xmlns:a16="http://schemas.microsoft.com/office/drawing/2014/main" id="{9418A68B-1B84-499C-A5FF-04F8E80412CE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134">
              <a:extLst>
                <a:ext uri="{FF2B5EF4-FFF2-40B4-BE49-F238E27FC236}">
                  <a16:creationId xmlns:a16="http://schemas.microsoft.com/office/drawing/2014/main" id="{6EE98ED0-E5A2-490A-B2BD-91589DCE49F8}"/>
                </a:ext>
              </a:extLst>
            </p:cNvPr>
            <p:cNvSpPr txBox="1"/>
            <p:nvPr/>
          </p:nvSpPr>
          <p:spPr>
            <a:xfrm>
              <a:off x="5175104" y="4698436"/>
              <a:ext cx="394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Optimisation</a:t>
              </a:r>
            </a:p>
          </p:txBody>
        </p:sp>
        <p:sp>
          <p:nvSpPr>
            <p:cNvPr id="70" name="TextBox 135">
              <a:extLst>
                <a:ext uri="{FF2B5EF4-FFF2-40B4-BE49-F238E27FC236}">
                  <a16:creationId xmlns:a16="http://schemas.microsoft.com/office/drawing/2014/main" id="{9E590F1C-959F-42BA-8AF4-C1CA7788CCD4}"/>
                </a:ext>
              </a:extLst>
            </p:cNvPr>
            <p:cNvSpPr txBox="1"/>
            <p:nvPr/>
          </p:nvSpPr>
          <p:spPr>
            <a:xfrm>
              <a:off x="5175104" y="4981190"/>
              <a:ext cx="25267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Temps d'exécution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Temps de détection des pannes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fr-F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Temps de prise de décision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1" name="Picture 136">
              <a:extLst>
                <a:ext uri="{FF2B5EF4-FFF2-40B4-BE49-F238E27FC236}">
                  <a16:creationId xmlns:a16="http://schemas.microsoft.com/office/drawing/2014/main" id="{83D58088-9719-4FC9-87D9-974093928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93817" y="4937069"/>
              <a:ext cx="456820" cy="456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535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133</Words>
  <Application>Microsoft Office PowerPoint</Application>
  <PresentationFormat>Grand écran</PresentationFormat>
  <Paragraphs>35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Mohamed Mellouli</dc:creator>
  <cp:lastModifiedBy>Mohamed Mellouli</cp:lastModifiedBy>
  <cp:revision>4</cp:revision>
  <dcterms:created xsi:type="dcterms:W3CDTF">2025-04-23T09:27:08Z</dcterms:created>
  <dcterms:modified xsi:type="dcterms:W3CDTF">2025-04-23T09:51:07Z</dcterms:modified>
</cp:coreProperties>
</file>