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64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60B62-48A3-4BDA-B554-248E5FCB84F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345589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60B62-48A3-4BDA-B554-248E5FCB84F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235904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60B62-48A3-4BDA-B554-248E5FCB84F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31858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60B62-48A3-4BDA-B554-248E5FCB84F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90173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60B62-48A3-4BDA-B554-248E5FCB84FD}"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252413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60B62-48A3-4BDA-B554-248E5FCB84FD}"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240324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60B62-48A3-4BDA-B554-248E5FCB84FD}"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175453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60B62-48A3-4BDA-B554-248E5FCB84FD}"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373044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60B62-48A3-4BDA-B554-248E5FCB84FD}"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1992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60B62-48A3-4BDA-B554-248E5FCB84FD}"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259807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60B62-48A3-4BDA-B554-248E5FCB84FD}"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C12BB-EED7-45F5-BE70-30522B4A8240}" type="slidenum">
              <a:rPr lang="en-US" smtClean="0"/>
              <a:t>‹#›</a:t>
            </a:fld>
            <a:endParaRPr lang="en-US"/>
          </a:p>
        </p:txBody>
      </p:sp>
    </p:spTree>
    <p:extLst>
      <p:ext uri="{BB962C8B-B14F-4D97-AF65-F5344CB8AC3E}">
        <p14:creationId xmlns:p14="http://schemas.microsoft.com/office/powerpoint/2010/main" val="243009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7F60B62-48A3-4BDA-B554-248E5FCB84FD}" type="datetimeFigureOut">
              <a:rPr lang="en-US" smtClean="0"/>
              <a:t>6/30/2021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0FC12BB-EED7-45F5-BE70-30522B4A8240}" type="slidenum">
              <a:rPr lang="en-US" smtClean="0"/>
              <a:t>‹#›</a:t>
            </a:fld>
            <a:endParaRPr lang="en-US"/>
          </a:p>
        </p:txBody>
      </p:sp>
    </p:spTree>
    <p:extLst>
      <p:ext uri="{BB962C8B-B14F-4D97-AF65-F5344CB8AC3E}">
        <p14:creationId xmlns:p14="http://schemas.microsoft.com/office/powerpoint/2010/main" val="426218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862642" y="317021"/>
            <a:ext cx="5995358" cy="1171036"/>
          </a:xfrm>
          <a:custGeom>
            <a:avLst/>
            <a:gdLst>
              <a:gd name="connsiteX0" fmla="*/ 17252 w 4382218"/>
              <a:gd name="connsiteY0" fmla="*/ 0 h 1561381"/>
              <a:gd name="connsiteX1" fmla="*/ 0 w 4382218"/>
              <a:gd name="connsiteY1" fmla="*/ 1561381 h 1561381"/>
              <a:gd name="connsiteX2" fmla="*/ 4382218 w 4382218"/>
              <a:gd name="connsiteY2" fmla="*/ 1561381 h 1561381"/>
            </a:gdLst>
            <a:ahLst/>
            <a:cxnLst>
              <a:cxn ang="0">
                <a:pos x="connsiteX0" y="connsiteY0"/>
              </a:cxn>
              <a:cxn ang="0">
                <a:pos x="connsiteX1" y="connsiteY1"/>
              </a:cxn>
              <a:cxn ang="0">
                <a:pos x="connsiteX2" y="connsiteY2"/>
              </a:cxn>
            </a:cxnLst>
            <a:rect l="l" t="t" r="r" b="b"/>
            <a:pathLst>
              <a:path w="4382218" h="1561381">
                <a:moveTo>
                  <a:pt x="17252" y="0"/>
                </a:moveTo>
                <a:lnTo>
                  <a:pt x="0" y="1561381"/>
                </a:lnTo>
                <a:lnTo>
                  <a:pt x="4382218" y="156138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600200" y="1276350"/>
            <a:ext cx="0" cy="21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47800" y="1476303"/>
            <a:ext cx="304800" cy="381000"/>
          </a:xfrm>
          <a:prstGeom prst="rect">
            <a:avLst/>
          </a:prstGeom>
          <a:noFill/>
        </p:spPr>
        <p:txBody>
          <a:bodyPr wrap="square" rtlCol="0">
            <a:spAutoFit/>
          </a:bodyPr>
          <a:lstStyle/>
          <a:p>
            <a:r>
              <a:rPr lang="en-US" dirty="0" smtClean="0"/>
              <a:t>0</a:t>
            </a:r>
            <a:endParaRPr lang="en-US" dirty="0"/>
          </a:p>
        </p:txBody>
      </p:sp>
      <p:sp>
        <p:nvSpPr>
          <p:cNvPr id="9" name="TextBox 8"/>
          <p:cNvSpPr txBox="1"/>
          <p:nvPr/>
        </p:nvSpPr>
        <p:spPr>
          <a:xfrm>
            <a:off x="2298221" y="1499811"/>
            <a:ext cx="3124200" cy="369332"/>
          </a:xfrm>
          <a:prstGeom prst="rect">
            <a:avLst/>
          </a:prstGeom>
          <a:noFill/>
        </p:spPr>
        <p:txBody>
          <a:bodyPr wrap="square" rtlCol="0">
            <a:spAutoFit/>
          </a:bodyPr>
          <a:lstStyle/>
          <a:p>
            <a:r>
              <a:rPr lang="en-US" dirty="0" smtClean="0"/>
              <a:t>Cell capacity (</a:t>
            </a:r>
            <a:r>
              <a:rPr lang="en-US" dirty="0" err="1" smtClean="0"/>
              <a:t>mAh</a:t>
            </a:r>
            <a:r>
              <a:rPr lang="en-US" dirty="0" smtClean="0"/>
              <a:t>)</a:t>
            </a:r>
            <a:endParaRPr lang="en-US" dirty="0"/>
          </a:p>
        </p:txBody>
      </p:sp>
      <p:sp>
        <p:nvSpPr>
          <p:cNvPr id="10" name="Freeform 9"/>
          <p:cNvSpPr/>
          <p:nvPr/>
        </p:nvSpPr>
        <p:spPr>
          <a:xfrm>
            <a:off x="1290536" y="298315"/>
            <a:ext cx="4299626" cy="590145"/>
          </a:xfrm>
          <a:custGeom>
            <a:avLst/>
            <a:gdLst>
              <a:gd name="connsiteX0" fmla="*/ 0 w 4299626"/>
              <a:gd name="connsiteY0" fmla="*/ 590145 h 590145"/>
              <a:gd name="connsiteX1" fmla="*/ 71336 w 4299626"/>
              <a:gd name="connsiteY1" fmla="*/ 291830 h 590145"/>
              <a:gd name="connsiteX2" fmla="*/ 4299626 w 4299626"/>
              <a:gd name="connsiteY2" fmla="*/ 0 h 590145"/>
              <a:gd name="connsiteX3" fmla="*/ 4299626 w 4299626"/>
              <a:gd name="connsiteY3" fmla="*/ 0 h 590145"/>
              <a:gd name="connsiteX4" fmla="*/ 4299626 w 4299626"/>
              <a:gd name="connsiteY4" fmla="*/ 0 h 59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26" h="590145">
                <a:moveTo>
                  <a:pt x="0" y="590145"/>
                </a:moveTo>
                <a:lnTo>
                  <a:pt x="71336" y="291830"/>
                </a:lnTo>
                <a:lnTo>
                  <a:pt x="4299626" y="0"/>
                </a:lnTo>
                <a:lnTo>
                  <a:pt x="4299626" y="0"/>
                </a:lnTo>
                <a:lnTo>
                  <a:pt x="4299626"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549940" y="1063557"/>
            <a:ext cx="4662792" cy="395592"/>
          </a:xfrm>
          <a:custGeom>
            <a:avLst/>
            <a:gdLst>
              <a:gd name="connsiteX0" fmla="*/ 0 w 4662792"/>
              <a:gd name="connsiteY0" fmla="*/ 0 h 395592"/>
              <a:gd name="connsiteX1" fmla="*/ 12971 w 4662792"/>
              <a:gd name="connsiteY1" fmla="*/ 246434 h 395592"/>
              <a:gd name="connsiteX2" fmla="*/ 278860 w 4662792"/>
              <a:gd name="connsiteY2" fmla="*/ 265890 h 395592"/>
              <a:gd name="connsiteX3" fmla="*/ 408562 w 4662792"/>
              <a:gd name="connsiteY3" fmla="*/ 317771 h 395592"/>
              <a:gd name="connsiteX4" fmla="*/ 616086 w 4662792"/>
              <a:gd name="connsiteY4" fmla="*/ 324256 h 395592"/>
              <a:gd name="connsiteX5" fmla="*/ 706877 w 4662792"/>
              <a:gd name="connsiteY5" fmla="*/ 343711 h 395592"/>
              <a:gd name="connsiteX6" fmla="*/ 2341124 w 4662792"/>
              <a:gd name="connsiteY6" fmla="*/ 337226 h 395592"/>
              <a:gd name="connsiteX7" fmla="*/ 2464341 w 4662792"/>
              <a:gd name="connsiteY7" fmla="*/ 369652 h 395592"/>
              <a:gd name="connsiteX8" fmla="*/ 4617396 w 4662792"/>
              <a:gd name="connsiteY8" fmla="*/ 356681 h 395592"/>
              <a:gd name="connsiteX9" fmla="*/ 4662792 w 4662792"/>
              <a:gd name="connsiteY9" fmla="*/ 395592 h 39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2792" h="395592">
                <a:moveTo>
                  <a:pt x="0" y="0"/>
                </a:moveTo>
                <a:lnTo>
                  <a:pt x="12971" y="246434"/>
                </a:lnTo>
                <a:lnTo>
                  <a:pt x="278860" y="265890"/>
                </a:lnTo>
                <a:lnTo>
                  <a:pt x="408562" y="317771"/>
                </a:lnTo>
                <a:lnTo>
                  <a:pt x="616086" y="324256"/>
                </a:lnTo>
                <a:lnTo>
                  <a:pt x="706877" y="343711"/>
                </a:lnTo>
                <a:lnTo>
                  <a:pt x="2341124" y="337226"/>
                </a:lnTo>
                <a:lnTo>
                  <a:pt x="2464341" y="369652"/>
                </a:lnTo>
                <a:lnTo>
                  <a:pt x="4617396" y="356681"/>
                </a:lnTo>
                <a:lnTo>
                  <a:pt x="4662792" y="39559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290536" y="209550"/>
            <a:ext cx="4299626"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15119" y="-124113"/>
            <a:ext cx="914400" cy="369332"/>
          </a:xfrm>
          <a:prstGeom prst="rect">
            <a:avLst/>
          </a:prstGeom>
          <a:noFill/>
        </p:spPr>
        <p:txBody>
          <a:bodyPr wrap="square" rtlCol="0">
            <a:spAutoFit/>
          </a:bodyPr>
          <a:lstStyle/>
          <a:p>
            <a:r>
              <a:rPr lang="en-US" dirty="0" err="1" smtClean="0">
                <a:solidFill>
                  <a:srgbClr val="FF0000"/>
                </a:solidFill>
              </a:rPr>
              <a:t>q</a:t>
            </a:r>
            <a:r>
              <a:rPr lang="en-US" baseline="-25000" dirty="0" err="1" smtClean="0">
                <a:solidFill>
                  <a:srgbClr val="FF0000"/>
                </a:solidFill>
              </a:rPr>
              <a:t>p</a:t>
            </a:r>
            <a:r>
              <a:rPr lang="en-US" dirty="0" smtClean="0">
                <a:solidFill>
                  <a:srgbClr val="FF0000"/>
                </a:solidFill>
              </a:rPr>
              <a:t> </a:t>
            </a:r>
            <a:r>
              <a:rPr lang="en-US" dirty="0" err="1" smtClean="0">
                <a:solidFill>
                  <a:srgbClr val="FF0000"/>
                </a:solidFill>
              </a:rPr>
              <a:t>m</a:t>
            </a:r>
            <a:r>
              <a:rPr lang="en-US" baseline="-25000" dirty="0" err="1" smtClean="0">
                <a:solidFill>
                  <a:srgbClr val="FF0000"/>
                </a:solidFill>
              </a:rPr>
              <a:t>p</a:t>
            </a:r>
            <a:endParaRPr lang="en-US" dirty="0">
              <a:solidFill>
                <a:srgbClr val="FF0000"/>
              </a:solidFill>
            </a:endParaRPr>
          </a:p>
        </p:txBody>
      </p:sp>
      <p:cxnSp>
        <p:nvCxnSpPr>
          <p:cNvPr id="16" name="Straight Arrow Connector 15"/>
          <p:cNvCxnSpPr/>
          <p:nvPr/>
        </p:nvCxnSpPr>
        <p:spPr>
          <a:xfrm>
            <a:off x="1549940" y="1063557"/>
            <a:ext cx="4662792"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74523" y="729894"/>
            <a:ext cx="914400" cy="369332"/>
          </a:xfrm>
          <a:prstGeom prst="rect">
            <a:avLst/>
          </a:prstGeom>
          <a:noFill/>
        </p:spPr>
        <p:txBody>
          <a:bodyPr wrap="square" rtlCol="0">
            <a:spAutoFit/>
          </a:bodyPr>
          <a:lstStyle/>
          <a:p>
            <a:r>
              <a:rPr lang="en-US" dirty="0" err="1" smtClean="0"/>
              <a:t>q</a:t>
            </a:r>
            <a:r>
              <a:rPr lang="en-US" baseline="-25000" dirty="0" err="1" smtClean="0"/>
              <a:t>n</a:t>
            </a:r>
            <a:r>
              <a:rPr lang="en-US" dirty="0" smtClean="0"/>
              <a:t> </a:t>
            </a:r>
            <a:r>
              <a:rPr lang="en-US" dirty="0" err="1" smtClean="0"/>
              <a:t>m</a:t>
            </a:r>
            <a:r>
              <a:rPr lang="en-US" baseline="-25000" dirty="0" err="1"/>
              <a:t>n</a:t>
            </a:r>
            <a:endParaRPr lang="en-US" dirty="0"/>
          </a:p>
        </p:txBody>
      </p:sp>
      <p:cxnSp>
        <p:nvCxnSpPr>
          <p:cNvPr id="19" name="Straight Arrow Connector 18"/>
          <p:cNvCxnSpPr/>
          <p:nvPr/>
        </p:nvCxnSpPr>
        <p:spPr>
          <a:xfrm>
            <a:off x="1290536" y="914560"/>
            <a:ext cx="309664"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48380" y="885536"/>
            <a:ext cx="659860" cy="369332"/>
          </a:xfrm>
          <a:prstGeom prst="rect">
            <a:avLst/>
          </a:prstGeom>
          <a:noFill/>
        </p:spPr>
        <p:txBody>
          <a:bodyPr wrap="square" rtlCol="0">
            <a:spAutoFit/>
          </a:bodyPr>
          <a:lstStyle/>
          <a:p>
            <a:r>
              <a:rPr lang="en-US" dirty="0" smtClean="0">
                <a:solidFill>
                  <a:srgbClr val="FF0000"/>
                </a:solidFill>
                <a:sym typeface="Symbol"/>
              </a:rPr>
              <a:t></a:t>
            </a:r>
            <a:r>
              <a:rPr lang="en-US" baseline="-25000" dirty="0" smtClean="0">
                <a:solidFill>
                  <a:srgbClr val="FF0000"/>
                </a:solidFill>
                <a:sym typeface="Symbol"/>
              </a:rPr>
              <a:t>p</a:t>
            </a:r>
            <a:endParaRPr lang="en-US" dirty="0">
              <a:solidFill>
                <a:srgbClr val="FF0000"/>
              </a:solidFill>
            </a:endParaRPr>
          </a:p>
        </p:txBody>
      </p:sp>
      <p:cxnSp>
        <p:nvCxnSpPr>
          <p:cNvPr id="24" name="Straight Connector 23"/>
          <p:cNvCxnSpPr/>
          <p:nvPr/>
        </p:nvCxnSpPr>
        <p:spPr>
          <a:xfrm>
            <a:off x="1549940" y="1382203"/>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3442" y="1359573"/>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a:off x="1600200" y="1857303"/>
            <a:ext cx="22860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349710" y="1850138"/>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27530" y="1921342"/>
            <a:ext cx="659860" cy="369332"/>
          </a:xfrm>
          <a:prstGeom prst="rect">
            <a:avLst/>
          </a:prstGeom>
          <a:noFill/>
        </p:spPr>
        <p:txBody>
          <a:bodyPr wrap="square" rtlCol="0">
            <a:spAutoFit/>
          </a:bodyPr>
          <a:lstStyle/>
          <a:p>
            <a:r>
              <a:rPr lang="en-US" dirty="0" smtClean="0">
                <a:sym typeface="Symbol"/>
              </a:rPr>
              <a:t></a:t>
            </a:r>
            <a:r>
              <a:rPr lang="en-US" baseline="-25000" dirty="0" smtClean="0">
                <a:sym typeface="Symbol"/>
              </a:rPr>
              <a:t>n</a:t>
            </a:r>
            <a:endParaRPr lang="en-US" dirty="0"/>
          </a:p>
        </p:txBody>
      </p:sp>
      <p:cxnSp>
        <p:nvCxnSpPr>
          <p:cNvPr id="33" name="Straight Arrow Connector 32"/>
          <p:cNvCxnSpPr/>
          <p:nvPr/>
        </p:nvCxnSpPr>
        <p:spPr>
          <a:xfrm>
            <a:off x="1549940" y="729894"/>
            <a:ext cx="4040222"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408721"/>
            <a:ext cx="1143000" cy="369332"/>
          </a:xfrm>
          <a:prstGeom prst="rect">
            <a:avLst/>
          </a:prstGeom>
          <a:noFill/>
        </p:spPr>
        <p:txBody>
          <a:bodyPr wrap="square" rtlCol="0">
            <a:spAutoFit/>
          </a:bodyPr>
          <a:lstStyle/>
          <a:p>
            <a:r>
              <a:rPr lang="en-US" dirty="0" smtClean="0"/>
              <a:t>Inventory</a:t>
            </a:r>
            <a:endParaRPr lang="en-US" dirty="0"/>
          </a:p>
        </p:txBody>
      </p:sp>
      <p:sp>
        <p:nvSpPr>
          <p:cNvPr id="35" name="TextBox 34"/>
          <p:cNvSpPr txBox="1"/>
          <p:nvPr/>
        </p:nvSpPr>
        <p:spPr>
          <a:xfrm>
            <a:off x="479898" y="2190750"/>
            <a:ext cx="7696200" cy="369332"/>
          </a:xfrm>
          <a:prstGeom prst="rect">
            <a:avLst/>
          </a:prstGeom>
          <a:noFill/>
        </p:spPr>
        <p:txBody>
          <a:bodyPr wrap="square" rtlCol="0">
            <a:spAutoFit/>
          </a:bodyPr>
          <a:lstStyle/>
          <a:p>
            <a:r>
              <a:rPr lang="en-US" dirty="0" smtClean="0"/>
              <a:t>Inventory = </a:t>
            </a:r>
            <a:r>
              <a:rPr lang="en-US" dirty="0" err="1" smtClean="0"/>
              <a:t>q</a:t>
            </a:r>
            <a:r>
              <a:rPr lang="en-US" baseline="-25000" dirty="0" err="1" smtClean="0"/>
              <a:t>p</a:t>
            </a:r>
            <a:r>
              <a:rPr lang="en-US" dirty="0" err="1" smtClean="0"/>
              <a:t>m</a:t>
            </a:r>
            <a:r>
              <a:rPr lang="en-US" baseline="-25000" dirty="0" err="1" smtClean="0"/>
              <a:t>p</a:t>
            </a:r>
            <a:r>
              <a:rPr lang="en-US" dirty="0" smtClean="0"/>
              <a:t> – abs(</a:t>
            </a:r>
            <a:r>
              <a:rPr lang="en-US" dirty="0" smtClean="0">
                <a:sym typeface="Symbol"/>
              </a:rPr>
              <a:t></a:t>
            </a:r>
            <a:r>
              <a:rPr lang="en-US" baseline="-25000" dirty="0" smtClean="0">
                <a:sym typeface="Symbol"/>
              </a:rPr>
              <a:t>p</a:t>
            </a:r>
            <a:r>
              <a:rPr lang="en-US" dirty="0" smtClean="0">
                <a:sym typeface="Symbol"/>
              </a:rPr>
              <a:t> - </a:t>
            </a:r>
            <a:r>
              <a:rPr lang="en-US" dirty="0" smtClean="0">
                <a:sym typeface="Symbol"/>
              </a:rPr>
              <a:t></a:t>
            </a:r>
            <a:r>
              <a:rPr lang="en-US" baseline="-25000" dirty="0" smtClean="0">
                <a:sym typeface="Symbol"/>
              </a:rPr>
              <a:t>n</a:t>
            </a:r>
            <a:r>
              <a:rPr lang="en-US" dirty="0" smtClean="0">
                <a:sym typeface="Symbol"/>
              </a:rPr>
              <a:t>)   Abs = absolute value</a:t>
            </a:r>
            <a:endParaRPr lang="en-US" dirty="0" smtClean="0"/>
          </a:p>
        </p:txBody>
      </p:sp>
      <p:sp>
        <p:nvSpPr>
          <p:cNvPr id="55" name="Freeform 54"/>
          <p:cNvSpPr/>
          <p:nvPr/>
        </p:nvSpPr>
        <p:spPr>
          <a:xfrm>
            <a:off x="773472" y="2933092"/>
            <a:ext cx="5995358" cy="1171036"/>
          </a:xfrm>
          <a:custGeom>
            <a:avLst/>
            <a:gdLst>
              <a:gd name="connsiteX0" fmla="*/ 17252 w 4382218"/>
              <a:gd name="connsiteY0" fmla="*/ 0 h 1561381"/>
              <a:gd name="connsiteX1" fmla="*/ 0 w 4382218"/>
              <a:gd name="connsiteY1" fmla="*/ 1561381 h 1561381"/>
              <a:gd name="connsiteX2" fmla="*/ 4382218 w 4382218"/>
              <a:gd name="connsiteY2" fmla="*/ 1561381 h 1561381"/>
            </a:gdLst>
            <a:ahLst/>
            <a:cxnLst>
              <a:cxn ang="0">
                <a:pos x="connsiteX0" y="connsiteY0"/>
              </a:cxn>
              <a:cxn ang="0">
                <a:pos x="connsiteX1" y="connsiteY1"/>
              </a:cxn>
              <a:cxn ang="0">
                <a:pos x="connsiteX2" y="connsiteY2"/>
              </a:cxn>
            </a:cxnLst>
            <a:rect l="l" t="t" r="r" b="b"/>
            <a:pathLst>
              <a:path w="4382218" h="1561381">
                <a:moveTo>
                  <a:pt x="17252" y="0"/>
                </a:moveTo>
                <a:lnTo>
                  <a:pt x="0" y="1561381"/>
                </a:lnTo>
                <a:lnTo>
                  <a:pt x="4382218" y="156138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1625330" y="3880667"/>
            <a:ext cx="0" cy="21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89953" y="4092374"/>
            <a:ext cx="304800" cy="381000"/>
          </a:xfrm>
          <a:prstGeom prst="rect">
            <a:avLst/>
          </a:prstGeom>
          <a:noFill/>
        </p:spPr>
        <p:txBody>
          <a:bodyPr wrap="square" rtlCol="0">
            <a:spAutoFit/>
          </a:bodyPr>
          <a:lstStyle/>
          <a:p>
            <a:r>
              <a:rPr lang="en-US" dirty="0" smtClean="0"/>
              <a:t>0</a:t>
            </a:r>
            <a:endParaRPr lang="en-US" dirty="0"/>
          </a:p>
        </p:txBody>
      </p:sp>
      <p:sp>
        <p:nvSpPr>
          <p:cNvPr id="58" name="TextBox 57"/>
          <p:cNvSpPr txBox="1"/>
          <p:nvPr/>
        </p:nvSpPr>
        <p:spPr>
          <a:xfrm>
            <a:off x="2209051" y="4115882"/>
            <a:ext cx="3124200" cy="369332"/>
          </a:xfrm>
          <a:prstGeom prst="rect">
            <a:avLst/>
          </a:prstGeom>
          <a:noFill/>
        </p:spPr>
        <p:txBody>
          <a:bodyPr wrap="square" rtlCol="0">
            <a:spAutoFit/>
          </a:bodyPr>
          <a:lstStyle/>
          <a:p>
            <a:r>
              <a:rPr lang="en-US" dirty="0" smtClean="0"/>
              <a:t>Cell capacity (</a:t>
            </a:r>
            <a:r>
              <a:rPr lang="en-US" dirty="0" err="1" smtClean="0"/>
              <a:t>mAh</a:t>
            </a:r>
            <a:r>
              <a:rPr lang="en-US" dirty="0" smtClean="0"/>
              <a:t>)</a:t>
            </a:r>
            <a:endParaRPr lang="en-US" dirty="0"/>
          </a:p>
        </p:txBody>
      </p:sp>
      <p:sp>
        <p:nvSpPr>
          <p:cNvPr id="59" name="Freeform 58"/>
          <p:cNvSpPr/>
          <p:nvPr/>
        </p:nvSpPr>
        <p:spPr>
          <a:xfrm>
            <a:off x="1589659" y="2870814"/>
            <a:ext cx="4299626" cy="590145"/>
          </a:xfrm>
          <a:custGeom>
            <a:avLst/>
            <a:gdLst>
              <a:gd name="connsiteX0" fmla="*/ 0 w 4299626"/>
              <a:gd name="connsiteY0" fmla="*/ 590145 h 590145"/>
              <a:gd name="connsiteX1" fmla="*/ 71336 w 4299626"/>
              <a:gd name="connsiteY1" fmla="*/ 291830 h 590145"/>
              <a:gd name="connsiteX2" fmla="*/ 4299626 w 4299626"/>
              <a:gd name="connsiteY2" fmla="*/ 0 h 590145"/>
              <a:gd name="connsiteX3" fmla="*/ 4299626 w 4299626"/>
              <a:gd name="connsiteY3" fmla="*/ 0 h 590145"/>
              <a:gd name="connsiteX4" fmla="*/ 4299626 w 4299626"/>
              <a:gd name="connsiteY4" fmla="*/ 0 h 59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26" h="590145">
                <a:moveTo>
                  <a:pt x="0" y="590145"/>
                </a:moveTo>
                <a:lnTo>
                  <a:pt x="71336" y="291830"/>
                </a:lnTo>
                <a:lnTo>
                  <a:pt x="4299626" y="0"/>
                </a:lnTo>
                <a:lnTo>
                  <a:pt x="4299626" y="0"/>
                </a:lnTo>
                <a:lnTo>
                  <a:pt x="4299626"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460770" y="3679628"/>
            <a:ext cx="4662792" cy="395592"/>
          </a:xfrm>
          <a:custGeom>
            <a:avLst/>
            <a:gdLst>
              <a:gd name="connsiteX0" fmla="*/ 0 w 4662792"/>
              <a:gd name="connsiteY0" fmla="*/ 0 h 395592"/>
              <a:gd name="connsiteX1" fmla="*/ 12971 w 4662792"/>
              <a:gd name="connsiteY1" fmla="*/ 246434 h 395592"/>
              <a:gd name="connsiteX2" fmla="*/ 278860 w 4662792"/>
              <a:gd name="connsiteY2" fmla="*/ 265890 h 395592"/>
              <a:gd name="connsiteX3" fmla="*/ 408562 w 4662792"/>
              <a:gd name="connsiteY3" fmla="*/ 317771 h 395592"/>
              <a:gd name="connsiteX4" fmla="*/ 616086 w 4662792"/>
              <a:gd name="connsiteY4" fmla="*/ 324256 h 395592"/>
              <a:gd name="connsiteX5" fmla="*/ 706877 w 4662792"/>
              <a:gd name="connsiteY5" fmla="*/ 343711 h 395592"/>
              <a:gd name="connsiteX6" fmla="*/ 2341124 w 4662792"/>
              <a:gd name="connsiteY6" fmla="*/ 337226 h 395592"/>
              <a:gd name="connsiteX7" fmla="*/ 2464341 w 4662792"/>
              <a:gd name="connsiteY7" fmla="*/ 369652 h 395592"/>
              <a:gd name="connsiteX8" fmla="*/ 4617396 w 4662792"/>
              <a:gd name="connsiteY8" fmla="*/ 356681 h 395592"/>
              <a:gd name="connsiteX9" fmla="*/ 4662792 w 4662792"/>
              <a:gd name="connsiteY9" fmla="*/ 395592 h 39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2792" h="395592">
                <a:moveTo>
                  <a:pt x="0" y="0"/>
                </a:moveTo>
                <a:lnTo>
                  <a:pt x="12971" y="246434"/>
                </a:lnTo>
                <a:lnTo>
                  <a:pt x="278860" y="265890"/>
                </a:lnTo>
                <a:lnTo>
                  <a:pt x="408562" y="317771"/>
                </a:lnTo>
                <a:lnTo>
                  <a:pt x="616086" y="324256"/>
                </a:lnTo>
                <a:lnTo>
                  <a:pt x="706877" y="343711"/>
                </a:lnTo>
                <a:lnTo>
                  <a:pt x="2341124" y="337226"/>
                </a:lnTo>
                <a:lnTo>
                  <a:pt x="2464341" y="369652"/>
                </a:lnTo>
                <a:lnTo>
                  <a:pt x="4617396" y="356681"/>
                </a:lnTo>
                <a:lnTo>
                  <a:pt x="4662792" y="39559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1663430" y="2825621"/>
            <a:ext cx="4299626"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525949" y="2491958"/>
            <a:ext cx="914400" cy="369332"/>
          </a:xfrm>
          <a:prstGeom prst="rect">
            <a:avLst/>
          </a:prstGeom>
          <a:noFill/>
        </p:spPr>
        <p:txBody>
          <a:bodyPr wrap="square" rtlCol="0">
            <a:spAutoFit/>
          </a:bodyPr>
          <a:lstStyle/>
          <a:p>
            <a:r>
              <a:rPr lang="en-US" dirty="0" err="1" smtClean="0">
                <a:solidFill>
                  <a:srgbClr val="FF0000"/>
                </a:solidFill>
              </a:rPr>
              <a:t>q</a:t>
            </a:r>
            <a:r>
              <a:rPr lang="en-US" baseline="-25000" dirty="0" err="1" smtClean="0">
                <a:solidFill>
                  <a:srgbClr val="FF0000"/>
                </a:solidFill>
              </a:rPr>
              <a:t>p</a:t>
            </a:r>
            <a:r>
              <a:rPr lang="en-US" dirty="0" smtClean="0">
                <a:solidFill>
                  <a:srgbClr val="FF0000"/>
                </a:solidFill>
              </a:rPr>
              <a:t> </a:t>
            </a:r>
            <a:r>
              <a:rPr lang="en-US" dirty="0" err="1" smtClean="0">
                <a:solidFill>
                  <a:srgbClr val="FF0000"/>
                </a:solidFill>
              </a:rPr>
              <a:t>m</a:t>
            </a:r>
            <a:r>
              <a:rPr lang="en-US" baseline="-25000" dirty="0" err="1" smtClean="0">
                <a:solidFill>
                  <a:srgbClr val="FF0000"/>
                </a:solidFill>
              </a:rPr>
              <a:t>p</a:t>
            </a:r>
            <a:endParaRPr lang="en-US" dirty="0">
              <a:solidFill>
                <a:srgbClr val="FF0000"/>
              </a:solidFill>
            </a:endParaRPr>
          </a:p>
        </p:txBody>
      </p:sp>
      <p:cxnSp>
        <p:nvCxnSpPr>
          <p:cNvPr id="63" name="Straight Arrow Connector 62"/>
          <p:cNvCxnSpPr/>
          <p:nvPr/>
        </p:nvCxnSpPr>
        <p:spPr>
          <a:xfrm>
            <a:off x="1460770" y="3679628"/>
            <a:ext cx="4662792"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85353" y="3345965"/>
            <a:ext cx="914400" cy="369332"/>
          </a:xfrm>
          <a:prstGeom prst="rect">
            <a:avLst/>
          </a:prstGeom>
          <a:noFill/>
        </p:spPr>
        <p:txBody>
          <a:bodyPr wrap="square" rtlCol="0">
            <a:spAutoFit/>
          </a:bodyPr>
          <a:lstStyle/>
          <a:p>
            <a:r>
              <a:rPr lang="en-US" dirty="0" err="1" smtClean="0"/>
              <a:t>q</a:t>
            </a:r>
            <a:r>
              <a:rPr lang="en-US" baseline="-25000" dirty="0" err="1" smtClean="0"/>
              <a:t>n</a:t>
            </a:r>
            <a:r>
              <a:rPr lang="en-US" dirty="0" smtClean="0"/>
              <a:t> </a:t>
            </a:r>
            <a:r>
              <a:rPr lang="en-US" dirty="0" err="1" smtClean="0"/>
              <a:t>m</a:t>
            </a:r>
            <a:r>
              <a:rPr lang="en-US" baseline="-25000" dirty="0" err="1"/>
              <a:t>n</a:t>
            </a:r>
            <a:endParaRPr lang="en-US" dirty="0"/>
          </a:p>
        </p:txBody>
      </p:sp>
      <p:cxnSp>
        <p:nvCxnSpPr>
          <p:cNvPr id="65" name="Straight Arrow Connector 64"/>
          <p:cNvCxnSpPr/>
          <p:nvPr/>
        </p:nvCxnSpPr>
        <p:spPr>
          <a:xfrm>
            <a:off x="1549940" y="3518610"/>
            <a:ext cx="164560"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82651" y="3533363"/>
            <a:ext cx="659860" cy="369332"/>
          </a:xfrm>
          <a:prstGeom prst="rect">
            <a:avLst/>
          </a:prstGeom>
          <a:noFill/>
        </p:spPr>
        <p:txBody>
          <a:bodyPr wrap="square" rtlCol="0">
            <a:spAutoFit/>
          </a:bodyPr>
          <a:lstStyle/>
          <a:p>
            <a:r>
              <a:rPr lang="en-US" dirty="0" smtClean="0">
                <a:solidFill>
                  <a:srgbClr val="FF0000"/>
                </a:solidFill>
                <a:sym typeface="Symbol"/>
              </a:rPr>
              <a:t></a:t>
            </a:r>
            <a:r>
              <a:rPr lang="en-US" baseline="-25000" dirty="0" smtClean="0">
                <a:solidFill>
                  <a:srgbClr val="FF0000"/>
                </a:solidFill>
                <a:sym typeface="Symbol"/>
              </a:rPr>
              <a:t>p</a:t>
            </a:r>
            <a:endParaRPr lang="en-US" dirty="0">
              <a:solidFill>
                <a:srgbClr val="FF0000"/>
              </a:solidFill>
            </a:endParaRPr>
          </a:p>
        </p:txBody>
      </p:sp>
      <p:cxnSp>
        <p:nvCxnSpPr>
          <p:cNvPr id="67" name="Straight Connector 66"/>
          <p:cNvCxnSpPr/>
          <p:nvPr/>
        </p:nvCxnSpPr>
        <p:spPr>
          <a:xfrm>
            <a:off x="1460770" y="3998274"/>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35057" y="3998274"/>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2"/>
          </p:cNvCxnSpPr>
          <p:nvPr/>
        </p:nvCxnSpPr>
        <p:spPr>
          <a:xfrm>
            <a:off x="1642353" y="4473374"/>
            <a:ext cx="22860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260540" y="4466209"/>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338360" y="4537413"/>
            <a:ext cx="659860" cy="369332"/>
          </a:xfrm>
          <a:prstGeom prst="rect">
            <a:avLst/>
          </a:prstGeom>
          <a:noFill/>
        </p:spPr>
        <p:txBody>
          <a:bodyPr wrap="square" rtlCol="0">
            <a:spAutoFit/>
          </a:bodyPr>
          <a:lstStyle/>
          <a:p>
            <a:r>
              <a:rPr lang="en-US" dirty="0" smtClean="0">
                <a:sym typeface="Symbol"/>
              </a:rPr>
              <a:t></a:t>
            </a:r>
            <a:r>
              <a:rPr lang="en-US" baseline="-25000" dirty="0" smtClean="0">
                <a:sym typeface="Symbol"/>
              </a:rPr>
              <a:t>n</a:t>
            </a:r>
            <a:endParaRPr lang="en-US" dirty="0"/>
          </a:p>
        </p:txBody>
      </p:sp>
      <p:cxnSp>
        <p:nvCxnSpPr>
          <p:cNvPr id="72" name="Straight Arrow Connector 71"/>
          <p:cNvCxnSpPr/>
          <p:nvPr/>
        </p:nvCxnSpPr>
        <p:spPr>
          <a:xfrm>
            <a:off x="1668290" y="3345965"/>
            <a:ext cx="429476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882630" y="3024792"/>
            <a:ext cx="1143000" cy="369332"/>
          </a:xfrm>
          <a:prstGeom prst="rect">
            <a:avLst/>
          </a:prstGeom>
          <a:noFill/>
        </p:spPr>
        <p:txBody>
          <a:bodyPr wrap="square" rtlCol="0">
            <a:spAutoFit/>
          </a:bodyPr>
          <a:lstStyle/>
          <a:p>
            <a:r>
              <a:rPr lang="en-US" dirty="0" smtClean="0"/>
              <a:t>Inventory</a:t>
            </a:r>
            <a:endParaRPr lang="en-US" dirty="0"/>
          </a:p>
        </p:txBody>
      </p:sp>
      <p:sp>
        <p:nvSpPr>
          <p:cNvPr id="77" name="TextBox 76"/>
          <p:cNvSpPr txBox="1"/>
          <p:nvPr/>
        </p:nvSpPr>
        <p:spPr>
          <a:xfrm>
            <a:off x="6324600" y="514350"/>
            <a:ext cx="1600200" cy="369332"/>
          </a:xfrm>
          <a:prstGeom prst="rect">
            <a:avLst/>
          </a:prstGeom>
          <a:noFill/>
        </p:spPr>
        <p:txBody>
          <a:bodyPr wrap="square" rtlCol="0">
            <a:spAutoFit/>
          </a:bodyPr>
          <a:lstStyle/>
          <a:p>
            <a:r>
              <a:rPr lang="en-US" dirty="0" smtClean="0"/>
              <a:t>Anode limited</a:t>
            </a:r>
            <a:endParaRPr lang="en-US" dirty="0"/>
          </a:p>
        </p:txBody>
      </p:sp>
      <p:sp>
        <p:nvSpPr>
          <p:cNvPr id="78" name="TextBox 77"/>
          <p:cNvSpPr txBox="1"/>
          <p:nvPr/>
        </p:nvSpPr>
        <p:spPr>
          <a:xfrm>
            <a:off x="6400800" y="3310296"/>
            <a:ext cx="2044430" cy="369332"/>
          </a:xfrm>
          <a:prstGeom prst="rect">
            <a:avLst/>
          </a:prstGeom>
          <a:noFill/>
        </p:spPr>
        <p:txBody>
          <a:bodyPr wrap="square" rtlCol="0">
            <a:spAutoFit/>
          </a:bodyPr>
          <a:lstStyle/>
          <a:p>
            <a:r>
              <a:rPr lang="en-US" dirty="0" smtClean="0"/>
              <a:t>cathode limited</a:t>
            </a:r>
            <a:endParaRPr lang="en-US" dirty="0"/>
          </a:p>
        </p:txBody>
      </p:sp>
      <p:sp>
        <p:nvSpPr>
          <p:cNvPr id="80" name="TextBox 79"/>
          <p:cNvSpPr txBox="1"/>
          <p:nvPr/>
        </p:nvSpPr>
        <p:spPr>
          <a:xfrm>
            <a:off x="825353" y="4733164"/>
            <a:ext cx="7696200" cy="369332"/>
          </a:xfrm>
          <a:prstGeom prst="rect">
            <a:avLst/>
          </a:prstGeom>
          <a:noFill/>
        </p:spPr>
        <p:txBody>
          <a:bodyPr wrap="square" rtlCol="0">
            <a:spAutoFit/>
          </a:bodyPr>
          <a:lstStyle/>
          <a:p>
            <a:r>
              <a:rPr lang="en-US" dirty="0" smtClean="0"/>
              <a:t>Inventory = </a:t>
            </a:r>
            <a:r>
              <a:rPr lang="en-US" dirty="0" err="1" smtClean="0"/>
              <a:t>q</a:t>
            </a:r>
            <a:r>
              <a:rPr lang="en-US" baseline="-25000" dirty="0" err="1" smtClean="0"/>
              <a:t>p</a:t>
            </a:r>
            <a:r>
              <a:rPr lang="en-US" dirty="0" err="1" smtClean="0"/>
              <a:t>m</a:t>
            </a:r>
            <a:r>
              <a:rPr lang="en-US" baseline="-25000" dirty="0" err="1" smtClean="0"/>
              <a:t>p</a:t>
            </a:r>
            <a:r>
              <a:rPr lang="en-US" dirty="0" smtClean="0"/>
              <a:t> – abs(</a:t>
            </a:r>
            <a:r>
              <a:rPr lang="en-US" dirty="0" smtClean="0">
                <a:sym typeface="Symbol"/>
              </a:rPr>
              <a:t></a:t>
            </a:r>
            <a:r>
              <a:rPr lang="en-US" baseline="-25000" dirty="0" smtClean="0">
                <a:sym typeface="Symbol"/>
              </a:rPr>
              <a:t>p</a:t>
            </a:r>
            <a:r>
              <a:rPr lang="en-US" dirty="0" smtClean="0">
                <a:sym typeface="Symbol"/>
              </a:rPr>
              <a:t>) </a:t>
            </a:r>
            <a:r>
              <a:rPr lang="en-US" dirty="0" smtClean="0">
                <a:sym typeface="Symbol"/>
              </a:rPr>
              <a:t>Abs = absolute value</a:t>
            </a:r>
            <a:endParaRPr lang="en-US" dirty="0" smtClean="0"/>
          </a:p>
        </p:txBody>
      </p:sp>
      <p:sp>
        <p:nvSpPr>
          <p:cNvPr id="81" name="TextBox 80"/>
          <p:cNvSpPr txBox="1"/>
          <p:nvPr/>
        </p:nvSpPr>
        <p:spPr>
          <a:xfrm>
            <a:off x="5889284" y="1839194"/>
            <a:ext cx="3026115" cy="646331"/>
          </a:xfrm>
          <a:prstGeom prst="rect">
            <a:avLst/>
          </a:prstGeom>
          <a:noFill/>
        </p:spPr>
        <p:txBody>
          <a:bodyPr wrap="square" rtlCol="0">
            <a:spAutoFit/>
          </a:bodyPr>
          <a:lstStyle/>
          <a:p>
            <a:r>
              <a:rPr lang="en-US" b="1" dirty="0" smtClean="0"/>
              <a:t>This is for the first cycle that you </a:t>
            </a:r>
            <a:r>
              <a:rPr lang="en-US" b="1" dirty="0" err="1" smtClean="0"/>
              <a:t>analyse</a:t>
            </a:r>
            <a:endParaRPr lang="en-US" b="1" dirty="0"/>
          </a:p>
        </p:txBody>
      </p:sp>
    </p:spTree>
    <p:extLst>
      <p:ext uri="{BB962C8B-B14F-4D97-AF65-F5344CB8AC3E}">
        <p14:creationId xmlns:p14="http://schemas.microsoft.com/office/powerpoint/2010/main" val="8241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862642" y="317021"/>
            <a:ext cx="5995358" cy="1171036"/>
          </a:xfrm>
          <a:custGeom>
            <a:avLst/>
            <a:gdLst>
              <a:gd name="connsiteX0" fmla="*/ 17252 w 4382218"/>
              <a:gd name="connsiteY0" fmla="*/ 0 h 1561381"/>
              <a:gd name="connsiteX1" fmla="*/ 0 w 4382218"/>
              <a:gd name="connsiteY1" fmla="*/ 1561381 h 1561381"/>
              <a:gd name="connsiteX2" fmla="*/ 4382218 w 4382218"/>
              <a:gd name="connsiteY2" fmla="*/ 1561381 h 1561381"/>
            </a:gdLst>
            <a:ahLst/>
            <a:cxnLst>
              <a:cxn ang="0">
                <a:pos x="connsiteX0" y="connsiteY0"/>
              </a:cxn>
              <a:cxn ang="0">
                <a:pos x="connsiteX1" y="connsiteY1"/>
              </a:cxn>
              <a:cxn ang="0">
                <a:pos x="connsiteX2" y="connsiteY2"/>
              </a:cxn>
            </a:cxnLst>
            <a:rect l="l" t="t" r="r" b="b"/>
            <a:pathLst>
              <a:path w="4382218" h="1561381">
                <a:moveTo>
                  <a:pt x="17252" y="0"/>
                </a:moveTo>
                <a:lnTo>
                  <a:pt x="0" y="1561381"/>
                </a:lnTo>
                <a:lnTo>
                  <a:pt x="4382218" y="156138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2085769" y="1267838"/>
            <a:ext cx="0" cy="21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33369" y="1476303"/>
            <a:ext cx="304800" cy="381000"/>
          </a:xfrm>
          <a:prstGeom prst="rect">
            <a:avLst/>
          </a:prstGeom>
          <a:noFill/>
        </p:spPr>
        <p:txBody>
          <a:bodyPr wrap="square" rtlCol="0">
            <a:spAutoFit/>
          </a:bodyPr>
          <a:lstStyle/>
          <a:p>
            <a:r>
              <a:rPr lang="en-US" dirty="0" smtClean="0"/>
              <a:t>0</a:t>
            </a:r>
            <a:endParaRPr lang="en-US" dirty="0"/>
          </a:p>
        </p:txBody>
      </p:sp>
      <p:sp>
        <p:nvSpPr>
          <p:cNvPr id="7" name="TextBox 6"/>
          <p:cNvSpPr txBox="1"/>
          <p:nvPr/>
        </p:nvSpPr>
        <p:spPr>
          <a:xfrm>
            <a:off x="2298221" y="1499811"/>
            <a:ext cx="3124200" cy="369332"/>
          </a:xfrm>
          <a:prstGeom prst="rect">
            <a:avLst/>
          </a:prstGeom>
          <a:noFill/>
        </p:spPr>
        <p:txBody>
          <a:bodyPr wrap="square" rtlCol="0">
            <a:spAutoFit/>
          </a:bodyPr>
          <a:lstStyle/>
          <a:p>
            <a:r>
              <a:rPr lang="en-US" dirty="0" smtClean="0"/>
              <a:t>Cell capacity (</a:t>
            </a:r>
            <a:r>
              <a:rPr lang="en-US" dirty="0" err="1" smtClean="0"/>
              <a:t>mAh</a:t>
            </a:r>
            <a:r>
              <a:rPr lang="en-US" dirty="0" smtClean="0"/>
              <a:t>)</a:t>
            </a:r>
            <a:endParaRPr lang="en-US" dirty="0"/>
          </a:p>
        </p:txBody>
      </p:sp>
      <p:sp>
        <p:nvSpPr>
          <p:cNvPr id="8" name="Freeform 7"/>
          <p:cNvSpPr/>
          <p:nvPr/>
        </p:nvSpPr>
        <p:spPr>
          <a:xfrm>
            <a:off x="1290536" y="298315"/>
            <a:ext cx="4299626" cy="590145"/>
          </a:xfrm>
          <a:custGeom>
            <a:avLst/>
            <a:gdLst>
              <a:gd name="connsiteX0" fmla="*/ 0 w 4299626"/>
              <a:gd name="connsiteY0" fmla="*/ 590145 h 590145"/>
              <a:gd name="connsiteX1" fmla="*/ 71336 w 4299626"/>
              <a:gd name="connsiteY1" fmla="*/ 291830 h 590145"/>
              <a:gd name="connsiteX2" fmla="*/ 4299626 w 4299626"/>
              <a:gd name="connsiteY2" fmla="*/ 0 h 590145"/>
              <a:gd name="connsiteX3" fmla="*/ 4299626 w 4299626"/>
              <a:gd name="connsiteY3" fmla="*/ 0 h 590145"/>
              <a:gd name="connsiteX4" fmla="*/ 4299626 w 4299626"/>
              <a:gd name="connsiteY4" fmla="*/ 0 h 59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26" h="590145">
                <a:moveTo>
                  <a:pt x="0" y="590145"/>
                </a:moveTo>
                <a:lnTo>
                  <a:pt x="71336" y="291830"/>
                </a:lnTo>
                <a:lnTo>
                  <a:pt x="4299626" y="0"/>
                </a:lnTo>
                <a:lnTo>
                  <a:pt x="4299626" y="0"/>
                </a:lnTo>
                <a:lnTo>
                  <a:pt x="4299626"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87390" y="1070042"/>
            <a:ext cx="4662792" cy="395592"/>
          </a:xfrm>
          <a:custGeom>
            <a:avLst/>
            <a:gdLst>
              <a:gd name="connsiteX0" fmla="*/ 0 w 4662792"/>
              <a:gd name="connsiteY0" fmla="*/ 0 h 395592"/>
              <a:gd name="connsiteX1" fmla="*/ 12971 w 4662792"/>
              <a:gd name="connsiteY1" fmla="*/ 246434 h 395592"/>
              <a:gd name="connsiteX2" fmla="*/ 278860 w 4662792"/>
              <a:gd name="connsiteY2" fmla="*/ 265890 h 395592"/>
              <a:gd name="connsiteX3" fmla="*/ 408562 w 4662792"/>
              <a:gd name="connsiteY3" fmla="*/ 317771 h 395592"/>
              <a:gd name="connsiteX4" fmla="*/ 616086 w 4662792"/>
              <a:gd name="connsiteY4" fmla="*/ 324256 h 395592"/>
              <a:gd name="connsiteX5" fmla="*/ 706877 w 4662792"/>
              <a:gd name="connsiteY5" fmla="*/ 343711 h 395592"/>
              <a:gd name="connsiteX6" fmla="*/ 2341124 w 4662792"/>
              <a:gd name="connsiteY6" fmla="*/ 337226 h 395592"/>
              <a:gd name="connsiteX7" fmla="*/ 2464341 w 4662792"/>
              <a:gd name="connsiteY7" fmla="*/ 369652 h 395592"/>
              <a:gd name="connsiteX8" fmla="*/ 4617396 w 4662792"/>
              <a:gd name="connsiteY8" fmla="*/ 356681 h 395592"/>
              <a:gd name="connsiteX9" fmla="*/ 4662792 w 4662792"/>
              <a:gd name="connsiteY9" fmla="*/ 395592 h 39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2792" h="395592">
                <a:moveTo>
                  <a:pt x="0" y="0"/>
                </a:moveTo>
                <a:lnTo>
                  <a:pt x="12971" y="246434"/>
                </a:lnTo>
                <a:lnTo>
                  <a:pt x="278860" y="265890"/>
                </a:lnTo>
                <a:lnTo>
                  <a:pt x="408562" y="317771"/>
                </a:lnTo>
                <a:lnTo>
                  <a:pt x="616086" y="324256"/>
                </a:lnTo>
                <a:lnTo>
                  <a:pt x="706877" y="343711"/>
                </a:lnTo>
                <a:lnTo>
                  <a:pt x="2341124" y="337226"/>
                </a:lnTo>
                <a:lnTo>
                  <a:pt x="2464341" y="369652"/>
                </a:lnTo>
                <a:lnTo>
                  <a:pt x="4617396" y="356681"/>
                </a:lnTo>
                <a:lnTo>
                  <a:pt x="4662792" y="39559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290536" y="209550"/>
            <a:ext cx="4299626"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87390" y="1070042"/>
            <a:ext cx="4662792"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74523" y="729894"/>
            <a:ext cx="914400" cy="369332"/>
          </a:xfrm>
          <a:prstGeom prst="rect">
            <a:avLst/>
          </a:prstGeom>
          <a:noFill/>
        </p:spPr>
        <p:txBody>
          <a:bodyPr wrap="square" rtlCol="0">
            <a:spAutoFit/>
          </a:bodyPr>
          <a:lstStyle/>
          <a:p>
            <a:r>
              <a:rPr lang="en-US" dirty="0" err="1" smtClean="0"/>
              <a:t>q</a:t>
            </a:r>
            <a:r>
              <a:rPr lang="en-US" baseline="-25000" dirty="0" err="1" smtClean="0"/>
              <a:t>n</a:t>
            </a:r>
            <a:r>
              <a:rPr lang="en-US" dirty="0" smtClean="0"/>
              <a:t> </a:t>
            </a:r>
            <a:r>
              <a:rPr lang="en-US" dirty="0" err="1" smtClean="0"/>
              <a:t>m</a:t>
            </a:r>
            <a:r>
              <a:rPr lang="en-US" baseline="-25000" dirty="0" err="1"/>
              <a:t>n</a:t>
            </a:r>
            <a:endParaRPr lang="en-US" dirty="0"/>
          </a:p>
        </p:txBody>
      </p:sp>
      <p:cxnSp>
        <p:nvCxnSpPr>
          <p:cNvPr id="13" name="Straight Arrow Connector 12"/>
          <p:cNvCxnSpPr/>
          <p:nvPr/>
        </p:nvCxnSpPr>
        <p:spPr>
          <a:xfrm>
            <a:off x="1290536" y="914560"/>
            <a:ext cx="796854"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64010" y="914560"/>
            <a:ext cx="659860" cy="369332"/>
          </a:xfrm>
          <a:prstGeom prst="rect">
            <a:avLst/>
          </a:prstGeom>
          <a:noFill/>
        </p:spPr>
        <p:txBody>
          <a:bodyPr wrap="square" rtlCol="0">
            <a:spAutoFit/>
          </a:bodyPr>
          <a:lstStyle/>
          <a:p>
            <a:r>
              <a:rPr lang="en-US" dirty="0" smtClean="0">
                <a:solidFill>
                  <a:srgbClr val="FF0000"/>
                </a:solidFill>
                <a:sym typeface="Symbol"/>
              </a:rPr>
              <a:t></a:t>
            </a:r>
            <a:r>
              <a:rPr lang="en-US" baseline="-25000" dirty="0" smtClean="0">
                <a:solidFill>
                  <a:srgbClr val="FF0000"/>
                </a:solidFill>
                <a:sym typeface="Symbol"/>
              </a:rPr>
              <a:t>p</a:t>
            </a:r>
            <a:endParaRPr lang="en-US" dirty="0">
              <a:solidFill>
                <a:srgbClr val="FF0000"/>
              </a:solidFill>
            </a:endParaRPr>
          </a:p>
        </p:txBody>
      </p:sp>
      <p:cxnSp>
        <p:nvCxnSpPr>
          <p:cNvPr id="15" name="Straight Connector 14"/>
          <p:cNvCxnSpPr/>
          <p:nvPr/>
        </p:nvCxnSpPr>
        <p:spPr>
          <a:xfrm>
            <a:off x="2019297" y="1356401"/>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87390" y="1356403"/>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69621" y="1846215"/>
            <a:ext cx="22860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793940" y="1846215"/>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08240" y="1923093"/>
            <a:ext cx="659860" cy="369332"/>
          </a:xfrm>
          <a:prstGeom prst="rect">
            <a:avLst/>
          </a:prstGeom>
          <a:noFill/>
        </p:spPr>
        <p:txBody>
          <a:bodyPr wrap="square" rtlCol="0">
            <a:spAutoFit/>
          </a:bodyPr>
          <a:lstStyle/>
          <a:p>
            <a:r>
              <a:rPr lang="en-US" dirty="0" smtClean="0">
                <a:sym typeface="Symbol"/>
              </a:rPr>
              <a:t></a:t>
            </a:r>
            <a:r>
              <a:rPr lang="en-US" baseline="-25000" dirty="0" smtClean="0">
                <a:sym typeface="Symbol"/>
              </a:rPr>
              <a:t>n</a:t>
            </a:r>
            <a:endParaRPr lang="en-US" dirty="0"/>
          </a:p>
        </p:txBody>
      </p:sp>
      <p:cxnSp>
        <p:nvCxnSpPr>
          <p:cNvPr id="20" name="Straight Arrow Connector 19"/>
          <p:cNvCxnSpPr/>
          <p:nvPr/>
        </p:nvCxnSpPr>
        <p:spPr>
          <a:xfrm>
            <a:off x="2057400" y="729894"/>
            <a:ext cx="3532762"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408721"/>
            <a:ext cx="1143000" cy="369332"/>
          </a:xfrm>
          <a:prstGeom prst="rect">
            <a:avLst/>
          </a:prstGeom>
          <a:noFill/>
        </p:spPr>
        <p:txBody>
          <a:bodyPr wrap="square" rtlCol="0">
            <a:spAutoFit/>
          </a:bodyPr>
          <a:lstStyle/>
          <a:p>
            <a:r>
              <a:rPr lang="en-US" dirty="0" smtClean="0"/>
              <a:t>Inventory</a:t>
            </a:r>
            <a:endParaRPr lang="en-US" dirty="0"/>
          </a:p>
        </p:txBody>
      </p:sp>
      <p:sp>
        <p:nvSpPr>
          <p:cNvPr id="22" name="TextBox 21"/>
          <p:cNvSpPr txBox="1"/>
          <p:nvPr/>
        </p:nvSpPr>
        <p:spPr>
          <a:xfrm>
            <a:off x="479898" y="2190750"/>
            <a:ext cx="7696200" cy="369332"/>
          </a:xfrm>
          <a:prstGeom prst="rect">
            <a:avLst/>
          </a:prstGeom>
          <a:noFill/>
        </p:spPr>
        <p:txBody>
          <a:bodyPr wrap="square" rtlCol="0">
            <a:spAutoFit/>
          </a:bodyPr>
          <a:lstStyle/>
          <a:p>
            <a:r>
              <a:rPr lang="en-US" dirty="0" smtClean="0"/>
              <a:t>Inventory = </a:t>
            </a:r>
            <a:r>
              <a:rPr lang="en-US" dirty="0" err="1" smtClean="0"/>
              <a:t>q</a:t>
            </a:r>
            <a:r>
              <a:rPr lang="en-US" baseline="-25000" dirty="0" err="1" smtClean="0"/>
              <a:t>p</a:t>
            </a:r>
            <a:r>
              <a:rPr lang="en-US" dirty="0" err="1" smtClean="0"/>
              <a:t>m</a:t>
            </a:r>
            <a:r>
              <a:rPr lang="en-US" baseline="-25000" dirty="0" err="1" smtClean="0"/>
              <a:t>p</a:t>
            </a:r>
            <a:r>
              <a:rPr lang="en-US" dirty="0" smtClean="0"/>
              <a:t> – abs(</a:t>
            </a:r>
            <a:r>
              <a:rPr lang="en-US" dirty="0" smtClean="0">
                <a:sym typeface="Symbol"/>
              </a:rPr>
              <a:t></a:t>
            </a:r>
            <a:r>
              <a:rPr lang="en-US" baseline="-25000" dirty="0" smtClean="0">
                <a:sym typeface="Symbol"/>
              </a:rPr>
              <a:t>p</a:t>
            </a:r>
            <a:r>
              <a:rPr lang="en-US" dirty="0" smtClean="0">
                <a:sym typeface="Symbol"/>
              </a:rPr>
              <a:t> - </a:t>
            </a:r>
            <a:r>
              <a:rPr lang="en-US" dirty="0" smtClean="0">
                <a:sym typeface="Symbol"/>
              </a:rPr>
              <a:t></a:t>
            </a:r>
            <a:r>
              <a:rPr lang="en-US" baseline="-25000" dirty="0" smtClean="0">
                <a:sym typeface="Symbol"/>
              </a:rPr>
              <a:t>n</a:t>
            </a:r>
            <a:r>
              <a:rPr lang="en-US" dirty="0" smtClean="0">
                <a:sym typeface="Symbol"/>
              </a:rPr>
              <a:t>)   Abs = absolute value</a:t>
            </a:r>
            <a:endParaRPr lang="en-US" dirty="0" smtClean="0"/>
          </a:p>
        </p:txBody>
      </p:sp>
      <p:sp>
        <p:nvSpPr>
          <p:cNvPr id="23" name="TextBox 22"/>
          <p:cNvSpPr txBox="1"/>
          <p:nvPr/>
        </p:nvSpPr>
        <p:spPr>
          <a:xfrm>
            <a:off x="7315200" y="608384"/>
            <a:ext cx="1600200" cy="369332"/>
          </a:xfrm>
          <a:prstGeom prst="rect">
            <a:avLst/>
          </a:prstGeom>
          <a:noFill/>
        </p:spPr>
        <p:txBody>
          <a:bodyPr wrap="square" rtlCol="0">
            <a:spAutoFit/>
          </a:bodyPr>
          <a:lstStyle/>
          <a:p>
            <a:r>
              <a:rPr lang="en-US" dirty="0" smtClean="0"/>
              <a:t>Anode limited</a:t>
            </a:r>
            <a:endParaRPr lang="en-US" dirty="0"/>
          </a:p>
        </p:txBody>
      </p:sp>
      <p:sp>
        <p:nvSpPr>
          <p:cNvPr id="26" name="TextBox 25"/>
          <p:cNvSpPr txBox="1"/>
          <p:nvPr/>
        </p:nvSpPr>
        <p:spPr>
          <a:xfrm>
            <a:off x="5943600" y="1857303"/>
            <a:ext cx="3124200" cy="369332"/>
          </a:xfrm>
          <a:prstGeom prst="rect">
            <a:avLst/>
          </a:prstGeom>
          <a:noFill/>
        </p:spPr>
        <p:txBody>
          <a:bodyPr wrap="square" rtlCol="0">
            <a:spAutoFit/>
          </a:bodyPr>
          <a:lstStyle/>
          <a:p>
            <a:r>
              <a:rPr lang="en-US" b="1" dirty="0" smtClean="0"/>
              <a:t>This is after a bunch of cycles</a:t>
            </a:r>
            <a:endParaRPr lang="en-US" b="1" dirty="0"/>
          </a:p>
        </p:txBody>
      </p:sp>
      <p:sp>
        <p:nvSpPr>
          <p:cNvPr id="28" name="TextBox 27"/>
          <p:cNvSpPr txBox="1"/>
          <p:nvPr/>
        </p:nvSpPr>
        <p:spPr>
          <a:xfrm>
            <a:off x="479898" y="2800350"/>
            <a:ext cx="8359302" cy="1477328"/>
          </a:xfrm>
          <a:prstGeom prst="rect">
            <a:avLst/>
          </a:prstGeom>
          <a:noFill/>
        </p:spPr>
        <p:txBody>
          <a:bodyPr wrap="square" rtlCol="0">
            <a:spAutoFit/>
          </a:bodyPr>
          <a:lstStyle/>
          <a:p>
            <a:r>
              <a:rPr lang="en-US" dirty="0" smtClean="0"/>
              <a:t>For the anode limited cell, the SHIFT LOSS, due to thickening of the anode SEI is NOT QUITE equal to the Inventory Loss.   This is because the upper cutoff of the positive VERSUS lithium (and hence </a:t>
            </a:r>
            <a:r>
              <a:rPr lang="en-US" dirty="0" err="1" smtClean="0"/>
              <a:t>q</a:t>
            </a:r>
            <a:r>
              <a:rPr lang="en-US" baseline="-25000" dirty="0" err="1" smtClean="0"/>
              <a:t>p</a:t>
            </a:r>
            <a:r>
              <a:rPr lang="en-US" dirty="0" smtClean="0"/>
              <a:t>) changes slightly as the graphite curve shifts to the right.</a:t>
            </a:r>
          </a:p>
          <a:p>
            <a:endParaRPr lang="en-US" dirty="0"/>
          </a:p>
          <a:p>
            <a:r>
              <a:rPr lang="en-US" dirty="0" smtClean="0"/>
              <a:t>The SHIFT LOSS is      abs[ (</a:t>
            </a:r>
            <a:r>
              <a:rPr lang="en-US" dirty="0" smtClean="0">
                <a:sym typeface="Symbol"/>
              </a:rPr>
              <a:t></a:t>
            </a:r>
            <a:r>
              <a:rPr lang="en-US" baseline="-25000" dirty="0" smtClean="0">
                <a:sym typeface="Symbol"/>
              </a:rPr>
              <a:t>p</a:t>
            </a:r>
            <a:r>
              <a:rPr lang="en-US" dirty="0" smtClean="0">
                <a:sym typeface="Symbol"/>
              </a:rPr>
              <a:t> - </a:t>
            </a:r>
            <a:r>
              <a:rPr lang="en-US" baseline="-25000" dirty="0" smtClean="0">
                <a:sym typeface="Symbol"/>
              </a:rPr>
              <a:t>n</a:t>
            </a:r>
            <a:r>
              <a:rPr lang="en-US" dirty="0" smtClean="0">
                <a:sym typeface="Symbol"/>
              </a:rPr>
              <a:t>)</a:t>
            </a:r>
            <a:r>
              <a:rPr lang="en-US" baseline="-25000" dirty="0" smtClean="0">
                <a:sym typeface="Symbol"/>
              </a:rPr>
              <a:t>cycle n</a:t>
            </a:r>
            <a:r>
              <a:rPr lang="en-US" dirty="0" smtClean="0">
                <a:sym typeface="Symbol"/>
              </a:rPr>
              <a:t> - </a:t>
            </a:r>
            <a:r>
              <a:rPr lang="en-US" dirty="0" smtClean="0"/>
              <a:t>(</a:t>
            </a:r>
            <a:r>
              <a:rPr lang="en-US" dirty="0" smtClean="0">
                <a:sym typeface="Symbol"/>
              </a:rPr>
              <a:t></a:t>
            </a:r>
            <a:r>
              <a:rPr lang="en-US" baseline="-25000" dirty="0" smtClean="0">
                <a:sym typeface="Symbol"/>
              </a:rPr>
              <a:t>p</a:t>
            </a:r>
            <a:r>
              <a:rPr lang="en-US" dirty="0" smtClean="0">
                <a:sym typeface="Symbol"/>
              </a:rPr>
              <a:t> - </a:t>
            </a:r>
            <a:r>
              <a:rPr lang="en-US" baseline="-25000" dirty="0" smtClean="0">
                <a:sym typeface="Symbol"/>
              </a:rPr>
              <a:t>n</a:t>
            </a:r>
            <a:r>
              <a:rPr lang="en-US" dirty="0" smtClean="0">
                <a:sym typeface="Symbol"/>
              </a:rPr>
              <a:t>)</a:t>
            </a:r>
            <a:r>
              <a:rPr lang="en-US" baseline="-25000" dirty="0" smtClean="0">
                <a:sym typeface="Symbol"/>
              </a:rPr>
              <a:t>first</a:t>
            </a:r>
            <a:r>
              <a:rPr lang="en-US" baseline="-25000" dirty="0">
                <a:sym typeface="Symbol"/>
              </a:rPr>
              <a:t> </a:t>
            </a:r>
            <a:r>
              <a:rPr lang="en-US" baseline="-25000" dirty="0" smtClean="0">
                <a:sym typeface="Symbol"/>
              </a:rPr>
              <a:t>cycle</a:t>
            </a:r>
            <a:r>
              <a:rPr lang="en-US" dirty="0" smtClean="0">
                <a:sym typeface="Symbol"/>
              </a:rPr>
              <a:t>]</a:t>
            </a:r>
            <a:r>
              <a:rPr lang="en-US" dirty="0" smtClean="0">
                <a:sym typeface="Symbol"/>
              </a:rPr>
              <a:t> </a:t>
            </a:r>
            <a:endParaRPr lang="en-US" dirty="0"/>
          </a:p>
        </p:txBody>
      </p:sp>
    </p:spTree>
    <p:extLst>
      <p:ext uri="{BB962C8B-B14F-4D97-AF65-F5344CB8AC3E}">
        <p14:creationId xmlns:p14="http://schemas.microsoft.com/office/powerpoint/2010/main" val="113939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562641" y="550760"/>
            <a:ext cx="5995358" cy="1171036"/>
          </a:xfrm>
          <a:custGeom>
            <a:avLst/>
            <a:gdLst>
              <a:gd name="connsiteX0" fmla="*/ 17252 w 4382218"/>
              <a:gd name="connsiteY0" fmla="*/ 0 h 1561381"/>
              <a:gd name="connsiteX1" fmla="*/ 0 w 4382218"/>
              <a:gd name="connsiteY1" fmla="*/ 1561381 h 1561381"/>
              <a:gd name="connsiteX2" fmla="*/ 4382218 w 4382218"/>
              <a:gd name="connsiteY2" fmla="*/ 1561381 h 1561381"/>
            </a:gdLst>
            <a:ahLst/>
            <a:cxnLst>
              <a:cxn ang="0">
                <a:pos x="connsiteX0" y="connsiteY0"/>
              </a:cxn>
              <a:cxn ang="0">
                <a:pos x="connsiteX1" y="connsiteY1"/>
              </a:cxn>
              <a:cxn ang="0">
                <a:pos x="connsiteX2" y="connsiteY2"/>
              </a:cxn>
            </a:cxnLst>
            <a:rect l="l" t="t" r="r" b="b"/>
            <a:pathLst>
              <a:path w="4382218" h="1561381">
                <a:moveTo>
                  <a:pt x="17252" y="0"/>
                </a:moveTo>
                <a:lnTo>
                  <a:pt x="0" y="1561381"/>
                </a:lnTo>
                <a:lnTo>
                  <a:pt x="4382218" y="156138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1723275" y="1498333"/>
            <a:ext cx="0" cy="21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70875" y="1721882"/>
            <a:ext cx="304800" cy="381000"/>
          </a:xfrm>
          <a:prstGeom prst="rect">
            <a:avLst/>
          </a:prstGeom>
          <a:noFill/>
        </p:spPr>
        <p:txBody>
          <a:bodyPr wrap="square" rtlCol="0">
            <a:spAutoFit/>
          </a:bodyPr>
          <a:lstStyle/>
          <a:p>
            <a:r>
              <a:rPr lang="en-US" dirty="0" smtClean="0"/>
              <a:t>0</a:t>
            </a:r>
            <a:endParaRPr lang="en-US" dirty="0"/>
          </a:p>
        </p:txBody>
      </p:sp>
      <p:sp>
        <p:nvSpPr>
          <p:cNvPr id="7" name="TextBox 6"/>
          <p:cNvSpPr txBox="1"/>
          <p:nvPr/>
        </p:nvSpPr>
        <p:spPr>
          <a:xfrm>
            <a:off x="1998220" y="1733550"/>
            <a:ext cx="3124200" cy="369332"/>
          </a:xfrm>
          <a:prstGeom prst="rect">
            <a:avLst/>
          </a:prstGeom>
          <a:noFill/>
        </p:spPr>
        <p:txBody>
          <a:bodyPr wrap="square" rtlCol="0">
            <a:spAutoFit/>
          </a:bodyPr>
          <a:lstStyle/>
          <a:p>
            <a:r>
              <a:rPr lang="en-US" dirty="0" smtClean="0"/>
              <a:t>Cell capacity (</a:t>
            </a:r>
            <a:r>
              <a:rPr lang="en-US" dirty="0" err="1" smtClean="0"/>
              <a:t>mAh</a:t>
            </a:r>
            <a:r>
              <a:rPr lang="en-US" dirty="0" smtClean="0"/>
              <a:t>)</a:t>
            </a:r>
            <a:endParaRPr lang="en-US" dirty="0"/>
          </a:p>
        </p:txBody>
      </p:sp>
      <p:sp>
        <p:nvSpPr>
          <p:cNvPr id="8" name="Freeform 7"/>
          <p:cNvSpPr/>
          <p:nvPr/>
        </p:nvSpPr>
        <p:spPr>
          <a:xfrm>
            <a:off x="1378828" y="488482"/>
            <a:ext cx="4299626" cy="590145"/>
          </a:xfrm>
          <a:custGeom>
            <a:avLst/>
            <a:gdLst>
              <a:gd name="connsiteX0" fmla="*/ 0 w 4299626"/>
              <a:gd name="connsiteY0" fmla="*/ 590145 h 590145"/>
              <a:gd name="connsiteX1" fmla="*/ 71336 w 4299626"/>
              <a:gd name="connsiteY1" fmla="*/ 291830 h 590145"/>
              <a:gd name="connsiteX2" fmla="*/ 4299626 w 4299626"/>
              <a:gd name="connsiteY2" fmla="*/ 0 h 590145"/>
              <a:gd name="connsiteX3" fmla="*/ 4299626 w 4299626"/>
              <a:gd name="connsiteY3" fmla="*/ 0 h 590145"/>
              <a:gd name="connsiteX4" fmla="*/ 4299626 w 4299626"/>
              <a:gd name="connsiteY4" fmla="*/ 0 h 59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26" h="590145">
                <a:moveTo>
                  <a:pt x="0" y="590145"/>
                </a:moveTo>
                <a:lnTo>
                  <a:pt x="71336" y="291830"/>
                </a:lnTo>
                <a:lnTo>
                  <a:pt x="4299626" y="0"/>
                </a:lnTo>
                <a:lnTo>
                  <a:pt x="4299626" y="0"/>
                </a:lnTo>
                <a:lnTo>
                  <a:pt x="4299626"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660122" y="1300539"/>
            <a:ext cx="4662792" cy="395592"/>
          </a:xfrm>
          <a:custGeom>
            <a:avLst/>
            <a:gdLst>
              <a:gd name="connsiteX0" fmla="*/ 0 w 4662792"/>
              <a:gd name="connsiteY0" fmla="*/ 0 h 395592"/>
              <a:gd name="connsiteX1" fmla="*/ 12971 w 4662792"/>
              <a:gd name="connsiteY1" fmla="*/ 246434 h 395592"/>
              <a:gd name="connsiteX2" fmla="*/ 278860 w 4662792"/>
              <a:gd name="connsiteY2" fmla="*/ 265890 h 395592"/>
              <a:gd name="connsiteX3" fmla="*/ 408562 w 4662792"/>
              <a:gd name="connsiteY3" fmla="*/ 317771 h 395592"/>
              <a:gd name="connsiteX4" fmla="*/ 616086 w 4662792"/>
              <a:gd name="connsiteY4" fmla="*/ 324256 h 395592"/>
              <a:gd name="connsiteX5" fmla="*/ 706877 w 4662792"/>
              <a:gd name="connsiteY5" fmla="*/ 343711 h 395592"/>
              <a:gd name="connsiteX6" fmla="*/ 2341124 w 4662792"/>
              <a:gd name="connsiteY6" fmla="*/ 337226 h 395592"/>
              <a:gd name="connsiteX7" fmla="*/ 2464341 w 4662792"/>
              <a:gd name="connsiteY7" fmla="*/ 369652 h 395592"/>
              <a:gd name="connsiteX8" fmla="*/ 4617396 w 4662792"/>
              <a:gd name="connsiteY8" fmla="*/ 356681 h 395592"/>
              <a:gd name="connsiteX9" fmla="*/ 4662792 w 4662792"/>
              <a:gd name="connsiteY9" fmla="*/ 395592 h 39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2792" h="395592">
                <a:moveTo>
                  <a:pt x="0" y="0"/>
                </a:moveTo>
                <a:lnTo>
                  <a:pt x="12971" y="246434"/>
                </a:lnTo>
                <a:lnTo>
                  <a:pt x="278860" y="265890"/>
                </a:lnTo>
                <a:lnTo>
                  <a:pt x="408562" y="317771"/>
                </a:lnTo>
                <a:lnTo>
                  <a:pt x="616086" y="324256"/>
                </a:lnTo>
                <a:lnTo>
                  <a:pt x="706877" y="343711"/>
                </a:lnTo>
                <a:lnTo>
                  <a:pt x="2341124" y="337226"/>
                </a:lnTo>
                <a:lnTo>
                  <a:pt x="2464341" y="369652"/>
                </a:lnTo>
                <a:lnTo>
                  <a:pt x="4617396" y="356681"/>
                </a:lnTo>
                <a:lnTo>
                  <a:pt x="4662792" y="39559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452599" y="443289"/>
            <a:ext cx="4299626"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15118" y="109626"/>
            <a:ext cx="914400" cy="369332"/>
          </a:xfrm>
          <a:prstGeom prst="rect">
            <a:avLst/>
          </a:prstGeom>
          <a:noFill/>
        </p:spPr>
        <p:txBody>
          <a:bodyPr wrap="square" rtlCol="0">
            <a:spAutoFit/>
          </a:bodyPr>
          <a:lstStyle/>
          <a:p>
            <a:r>
              <a:rPr lang="en-US" dirty="0" err="1" smtClean="0">
                <a:solidFill>
                  <a:srgbClr val="FF0000"/>
                </a:solidFill>
              </a:rPr>
              <a:t>q</a:t>
            </a:r>
            <a:r>
              <a:rPr lang="en-US" baseline="-25000" dirty="0" err="1" smtClean="0">
                <a:solidFill>
                  <a:srgbClr val="FF0000"/>
                </a:solidFill>
              </a:rPr>
              <a:t>p</a:t>
            </a:r>
            <a:r>
              <a:rPr lang="en-US" dirty="0" smtClean="0">
                <a:solidFill>
                  <a:srgbClr val="FF0000"/>
                </a:solidFill>
              </a:rPr>
              <a:t> </a:t>
            </a:r>
            <a:r>
              <a:rPr lang="en-US" dirty="0" err="1" smtClean="0">
                <a:solidFill>
                  <a:srgbClr val="FF0000"/>
                </a:solidFill>
              </a:rPr>
              <a:t>m</a:t>
            </a:r>
            <a:r>
              <a:rPr lang="en-US" baseline="-25000" dirty="0" err="1" smtClean="0">
                <a:solidFill>
                  <a:srgbClr val="FF0000"/>
                </a:solidFill>
              </a:rPr>
              <a:t>p</a:t>
            </a:r>
            <a:endParaRPr lang="en-US" dirty="0">
              <a:solidFill>
                <a:srgbClr val="FF0000"/>
              </a:solidFill>
            </a:endParaRPr>
          </a:p>
        </p:txBody>
      </p:sp>
      <p:cxnSp>
        <p:nvCxnSpPr>
          <p:cNvPr id="12" name="Straight Arrow Connector 11"/>
          <p:cNvCxnSpPr/>
          <p:nvPr/>
        </p:nvCxnSpPr>
        <p:spPr>
          <a:xfrm>
            <a:off x="1249939" y="1297296"/>
            <a:ext cx="4662792"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74522" y="963633"/>
            <a:ext cx="914400" cy="369332"/>
          </a:xfrm>
          <a:prstGeom prst="rect">
            <a:avLst/>
          </a:prstGeom>
          <a:noFill/>
        </p:spPr>
        <p:txBody>
          <a:bodyPr wrap="square" rtlCol="0">
            <a:spAutoFit/>
          </a:bodyPr>
          <a:lstStyle/>
          <a:p>
            <a:r>
              <a:rPr lang="en-US" dirty="0" err="1" smtClean="0"/>
              <a:t>q</a:t>
            </a:r>
            <a:r>
              <a:rPr lang="en-US" baseline="-25000" dirty="0" err="1" smtClean="0"/>
              <a:t>n</a:t>
            </a:r>
            <a:r>
              <a:rPr lang="en-US" dirty="0" smtClean="0"/>
              <a:t> </a:t>
            </a:r>
            <a:r>
              <a:rPr lang="en-US" dirty="0" err="1" smtClean="0"/>
              <a:t>m</a:t>
            </a:r>
            <a:r>
              <a:rPr lang="en-US" baseline="-25000" dirty="0" err="1"/>
              <a:t>n</a:t>
            </a:r>
            <a:endParaRPr lang="en-US" dirty="0"/>
          </a:p>
        </p:txBody>
      </p:sp>
      <p:cxnSp>
        <p:nvCxnSpPr>
          <p:cNvPr id="14" name="Straight Arrow Connector 13"/>
          <p:cNvCxnSpPr/>
          <p:nvPr/>
        </p:nvCxnSpPr>
        <p:spPr>
          <a:xfrm>
            <a:off x="1339109" y="1136278"/>
            <a:ext cx="384166" cy="0"/>
          </a:xfrm>
          <a:prstGeom prst="straightConnector1">
            <a:avLst/>
          </a:prstGeom>
          <a:ln w="12700">
            <a:solidFill>
              <a:srgbClr val="FF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39108" y="1136278"/>
            <a:ext cx="592571" cy="369332"/>
          </a:xfrm>
          <a:prstGeom prst="rect">
            <a:avLst/>
          </a:prstGeom>
          <a:noFill/>
        </p:spPr>
        <p:txBody>
          <a:bodyPr wrap="square" rtlCol="0">
            <a:spAutoFit/>
          </a:bodyPr>
          <a:lstStyle/>
          <a:p>
            <a:r>
              <a:rPr lang="en-US" dirty="0" smtClean="0">
                <a:solidFill>
                  <a:srgbClr val="FF0000"/>
                </a:solidFill>
                <a:sym typeface="Symbol"/>
              </a:rPr>
              <a:t></a:t>
            </a:r>
            <a:r>
              <a:rPr lang="en-US" baseline="-25000" dirty="0" smtClean="0">
                <a:solidFill>
                  <a:srgbClr val="FF0000"/>
                </a:solidFill>
                <a:sym typeface="Symbol"/>
              </a:rPr>
              <a:t>p</a:t>
            </a:r>
            <a:endParaRPr lang="en-US" dirty="0">
              <a:solidFill>
                <a:srgbClr val="FF0000"/>
              </a:solidFill>
            </a:endParaRPr>
          </a:p>
        </p:txBody>
      </p:sp>
      <p:cxnSp>
        <p:nvCxnSpPr>
          <p:cNvPr id="16" name="Straight Connector 15"/>
          <p:cNvCxnSpPr/>
          <p:nvPr/>
        </p:nvCxnSpPr>
        <p:spPr>
          <a:xfrm>
            <a:off x="1658435" y="1572468"/>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23275" y="1590142"/>
            <a:ext cx="0" cy="6561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730571" y="2065242"/>
            <a:ext cx="22860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58205" y="2040403"/>
            <a:ext cx="2286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73244" y="2131166"/>
            <a:ext cx="659860" cy="369332"/>
          </a:xfrm>
          <a:prstGeom prst="rect">
            <a:avLst/>
          </a:prstGeom>
          <a:noFill/>
        </p:spPr>
        <p:txBody>
          <a:bodyPr wrap="square" rtlCol="0">
            <a:spAutoFit/>
          </a:bodyPr>
          <a:lstStyle/>
          <a:p>
            <a:r>
              <a:rPr lang="en-US" dirty="0" smtClean="0">
                <a:sym typeface="Symbol"/>
              </a:rPr>
              <a:t></a:t>
            </a:r>
            <a:r>
              <a:rPr lang="en-US" baseline="-25000" dirty="0" smtClean="0">
                <a:sym typeface="Symbol"/>
              </a:rPr>
              <a:t>n</a:t>
            </a:r>
            <a:endParaRPr lang="en-US" dirty="0"/>
          </a:p>
        </p:txBody>
      </p:sp>
      <p:cxnSp>
        <p:nvCxnSpPr>
          <p:cNvPr id="21" name="Straight Arrow Connector 20"/>
          <p:cNvCxnSpPr/>
          <p:nvPr/>
        </p:nvCxnSpPr>
        <p:spPr>
          <a:xfrm>
            <a:off x="1686805" y="963633"/>
            <a:ext cx="406542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71799" y="642460"/>
            <a:ext cx="1143000" cy="369332"/>
          </a:xfrm>
          <a:prstGeom prst="rect">
            <a:avLst/>
          </a:prstGeom>
          <a:noFill/>
        </p:spPr>
        <p:txBody>
          <a:bodyPr wrap="square" rtlCol="0">
            <a:spAutoFit/>
          </a:bodyPr>
          <a:lstStyle/>
          <a:p>
            <a:r>
              <a:rPr lang="en-US" dirty="0" smtClean="0"/>
              <a:t>Inventory</a:t>
            </a:r>
            <a:endParaRPr lang="en-US" dirty="0"/>
          </a:p>
        </p:txBody>
      </p:sp>
      <p:sp>
        <p:nvSpPr>
          <p:cNvPr id="23" name="TextBox 22"/>
          <p:cNvSpPr txBox="1"/>
          <p:nvPr/>
        </p:nvSpPr>
        <p:spPr>
          <a:xfrm>
            <a:off x="6189969" y="927964"/>
            <a:ext cx="2044430" cy="646331"/>
          </a:xfrm>
          <a:prstGeom prst="rect">
            <a:avLst/>
          </a:prstGeom>
          <a:noFill/>
        </p:spPr>
        <p:txBody>
          <a:bodyPr wrap="square" rtlCol="0">
            <a:spAutoFit/>
          </a:bodyPr>
          <a:lstStyle/>
          <a:p>
            <a:r>
              <a:rPr lang="en-US" dirty="0" smtClean="0"/>
              <a:t>Initially cathode limited</a:t>
            </a:r>
            <a:endParaRPr lang="en-US" dirty="0"/>
          </a:p>
        </p:txBody>
      </p:sp>
      <p:sp>
        <p:nvSpPr>
          <p:cNvPr id="24" name="TextBox 23"/>
          <p:cNvSpPr txBox="1"/>
          <p:nvPr/>
        </p:nvSpPr>
        <p:spPr>
          <a:xfrm>
            <a:off x="614522" y="2350832"/>
            <a:ext cx="7696200" cy="369332"/>
          </a:xfrm>
          <a:prstGeom prst="rect">
            <a:avLst/>
          </a:prstGeom>
          <a:noFill/>
        </p:spPr>
        <p:txBody>
          <a:bodyPr wrap="square" rtlCol="0">
            <a:spAutoFit/>
          </a:bodyPr>
          <a:lstStyle/>
          <a:p>
            <a:r>
              <a:rPr lang="en-US" dirty="0" smtClean="0"/>
              <a:t>Inventory = </a:t>
            </a:r>
            <a:r>
              <a:rPr lang="en-US" dirty="0" err="1" smtClean="0"/>
              <a:t>q</a:t>
            </a:r>
            <a:r>
              <a:rPr lang="en-US" baseline="-25000" dirty="0" err="1" smtClean="0"/>
              <a:t>p</a:t>
            </a:r>
            <a:r>
              <a:rPr lang="en-US" dirty="0" err="1" smtClean="0"/>
              <a:t>m</a:t>
            </a:r>
            <a:r>
              <a:rPr lang="en-US" baseline="-25000" dirty="0" err="1" smtClean="0"/>
              <a:t>p</a:t>
            </a:r>
            <a:r>
              <a:rPr lang="en-US" dirty="0" smtClean="0"/>
              <a:t> – abs(</a:t>
            </a:r>
            <a:r>
              <a:rPr lang="en-US" dirty="0" smtClean="0">
                <a:sym typeface="Symbol"/>
              </a:rPr>
              <a:t></a:t>
            </a:r>
            <a:r>
              <a:rPr lang="en-US" baseline="-25000" dirty="0" smtClean="0">
                <a:sym typeface="Symbol"/>
              </a:rPr>
              <a:t>p</a:t>
            </a:r>
            <a:r>
              <a:rPr lang="en-US" dirty="0" smtClean="0">
                <a:sym typeface="Symbol"/>
              </a:rPr>
              <a:t>) </a:t>
            </a:r>
            <a:r>
              <a:rPr lang="en-US" dirty="0" smtClean="0">
                <a:sym typeface="Symbol"/>
              </a:rPr>
              <a:t>Abs = absolute value</a:t>
            </a:r>
            <a:endParaRPr lang="en-US" dirty="0" smtClean="0"/>
          </a:p>
        </p:txBody>
      </p:sp>
      <p:sp>
        <p:nvSpPr>
          <p:cNvPr id="25" name="TextBox 24"/>
          <p:cNvSpPr txBox="1"/>
          <p:nvPr/>
        </p:nvSpPr>
        <p:spPr>
          <a:xfrm>
            <a:off x="457200" y="2952750"/>
            <a:ext cx="8229600" cy="1200329"/>
          </a:xfrm>
          <a:prstGeom prst="rect">
            <a:avLst/>
          </a:prstGeom>
          <a:noFill/>
        </p:spPr>
        <p:txBody>
          <a:bodyPr wrap="square" rtlCol="0">
            <a:spAutoFit/>
          </a:bodyPr>
          <a:lstStyle/>
          <a:p>
            <a:r>
              <a:rPr lang="en-US" dirty="0" smtClean="0"/>
              <a:t>For the initially cathode limited cell the </a:t>
            </a:r>
            <a:r>
              <a:rPr lang="en-US" dirty="0" err="1" smtClean="0"/>
              <a:t>SHIFt</a:t>
            </a:r>
            <a:r>
              <a:rPr lang="en-US" dirty="0" smtClean="0"/>
              <a:t> Loss is </a:t>
            </a:r>
            <a:r>
              <a:rPr lang="en-US" b="1" dirty="0" smtClean="0"/>
              <a:t>AGAIN</a:t>
            </a:r>
            <a:endParaRPr lang="en-US" dirty="0" smtClean="0"/>
          </a:p>
          <a:p>
            <a:endParaRPr lang="en-US" dirty="0"/>
          </a:p>
          <a:p>
            <a:r>
              <a:rPr lang="en-US" dirty="0" smtClean="0"/>
              <a:t>SHIFT LOSS = </a:t>
            </a:r>
            <a:r>
              <a:rPr lang="en-US" dirty="0" smtClean="0"/>
              <a:t>abs[(</a:t>
            </a:r>
            <a:r>
              <a:rPr lang="en-US" dirty="0" smtClean="0">
                <a:sym typeface="Symbol"/>
              </a:rPr>
              <a:t></a:t>
            </a:r>
            <a:r>
              <a:rPr lang="en-US" baseline="-25000" dirty="0" smtClean="0">
                <a:sym typeface="Symbol"/>
              </a:rPr>
              <a:t>p</a:t>
            </a:r>
            <a:r>
              <a:rPr lang="en-US" dirty="0" smtClean="0">
                <a:sym typeface="Symbol"/>
              </a:rPr>
              <a:t> - </a:t>
            </a:r>
            <a:r>
              <a:rPr lang="en-US" baseline="-25000" dirty="0" smtClean="0">
                <a:sym typeface="Symbol"/>
              </a:rPr>
              <a:t>n</a:t>
            </a:r>
            <a:r>
              <a:rPr lang="en-US" dirty="0" smtClean="0">
                <a:sym typeface="Symbol"/>
              </a:rPr>
              <a:t>)</a:t>
            </a:r>
            <a:r>
              <a:rPr lang="en-US" baseline="-25000" dirty="0" smtClean="0">
                <a:sym typeface="Symbol"/>
              </a:rPr>
              <a:t>cycle n</a:t>
            </a:r>
            <a:r>
              <a:rPr lang="en-US" dirty="0" smtClean="0">
                <a:sym typeface="Symbol"/>
              </a:rPr>
              <a:t> - </a:t>
            </a:r>
            <a:r>
              <a:rPr lang="en-US" dirty="0" smtClean="0"/>
              <a:t>(</a:t>
            </a:r>
            <a:r>
              <a:rPr lang="en-US" dirty="0" smtClean="0">
                <a:sym typeface="Symbol"/>
              </a:rPr>
              <a:t></a:t>
            </a:r>
            <a:r>
              <a:rPr lang="en-US" baseline="-25000" dirty="0" smtClean="0">
                <a:sym typeface="Symbol"/>
              </a:rPr>
              <a:t>p</a:t>
            </a:r>
            <a:r>
              <a:rPr lang="en-US" dirty="0" smtClean="0">
                <a:sym typeface="Symbol"/>
              </a:rPr>
              <a:t> - </a:t>
            </a:r>
            <a:r>
              <a:rPr lang="en-US" baseline="-25000" dirty="0" smtClean="0">
                <a:sym typeface="Symbol"/>
              </a:rPr>
              <a:t>n</a:t>
            </a:r>
            <a:r>
              <a:rPr lang="en-US" dirty="0" smtClean="0">
                <a:sym typeface="Symbol"/>
              </a:rPr>
              <a:t>)</a:t>
            </a:r>
            <a:r>
              <a:rPr lang="en-US" baseline="-25000" dirty="0" smtClean="0">
                <a:sym typeface="Symbol"/>
              </a:rPr>
              <a:t>first cycle</a:t>
            </a:r>
            <a:r>
              <a:rPr lang="en-US" dirty="0" smtClean="0">
                <a:sym typeface="Symbol"/>
              </a:rPr>
              <a:t>] </a:t>
            </a:r>
            <a:endParaRPr lang="en-US" dirty="0" smtClean="0"/>
          </a:p>
          <a:p>
            <a:endParaRPr lang="en-US" dirty="0"/>
          </a:p>
        </p:txBody>
      </p:sp>
    </p:spTree>
    <p:extLst>
      <p:ext uri="{BB962C8B-B14F-4D97-AF65-F5344CB8AC3E}">
        <p14:creationId xmlns:p14="http://schemas.microsoft.com/office/powerpoint/2010/main" val="258061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247</Words>
  <Application>Microsoft Office PowerPoint</Application>
  <PresentationFormat>On-screen Show (16:9)</PresentationFormat>
  <Paragraphs>43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Dalhousie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Dahn</dc:creator>
  <cp:lastModifiedBy>Jeff Dahn</cp:lastModifiedBy>
  <cp:revision>8</cp:revision>
  <dcterms:created xsi:type="dcterms:W3CDTF">2021-06-30T10:56:17Z</dcterms:created>
  <dcterms:modified xsi:type="dcterms:W3CDTF">2021-06-30T12:09:21Z</dcterms:modified>
</cp:coreProperties>
</file>