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15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309018" y="-251615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7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 showMasterSp="0">
  <p:cSld name="1_標題投影片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8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>
  <p:cSld name="標題及物件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224181" y="732872"/>
            <a:ext cx="878497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None/>
              <a:defRPr b="1" sz="225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3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indent="-314325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indent="-300037" lvl="2" marL="1371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indent="-292925" lvl="3" marL="18288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indent="-292925" lvl="4" marL="22860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indent="-292925" lvl="5" marL="27432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indent="-292925" lvl="6" marL="32004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indent="-292925" lvl="7" marL="3657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indent="-292925" lvl="8" marL="41148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indent="-314325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indent="-300037" lvl="2" marL="1371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indent="-292925" lvl="3" marL="18288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indent="-292925" lvl="4" marL="22860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indent="-292925" lvl="5" marL="27432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indent="-292925" lvl="6" marL="32004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indent="-292925" lvl="7" marL="3657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indent="-292925" lvl="8" marL="41148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0037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indent="-292925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0037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indent="-292925" lvl="2" marL="13716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b="1" sz="11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8612" lvl="1" marL="91440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–"/>
              <a:defRPr sz="1575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0037" lvl="3" marL="1828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4pPr>
            <a:lvl5pPr indent="-300037" lvl="4" marL="22860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»"/>
              <a:defRPr sz="1125"/>
            </a:lvl5pPr>
            <a:lvl6pPr indent="-300037" lvl="5" marL="27432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indent="-228600" lvl="1" marL="914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indent="-228600" lvl="2" marL="13716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indent="-228600" lvl="3" marL="18288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indent="-228600" lvl="4" marL="22860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indent="-228600" lvl="5" marL="27432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indent="-228600" lvl="6" marL="32004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indent="-228600" lvl="7" marL="3657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indent="-228600" lvl="8" marL="41148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b="1" sz="11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indent="-228600" lvl="1" marL="914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indent="-228600" lvl="2" marL="1371600" algn="l"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indent="-228600" lvl="3" marL="18288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indent="-228600" lvl="4" marL="22860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indent="-228600" lvl="5" marL="27432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indent="-228600" lvl="6" marL="32004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indent="-228600" lvl="7" marL="36576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indent="-228600" lvl="8" marL="4114800" algn="l"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 b="0" i="0" sz="24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8612" lvl="1" marL="914400" marR="0" rtl="0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b="0" i="0" sz="15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4325" lvl="2" marL="1371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0037" lvl="3" marL="18288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–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037" lvl="4" marL="22860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037" lvl="5" marL="27432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037" lvl="6" marL="32004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037" lvl="7" marL="36576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037" lvl="8" marL="41148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5" Type="http://schemas.openxmlformats.org/officeDocument/2006/relationships/image" Target="../media/image14.jpg"/><Relationship Id="rId6" Type="http://schemas.openxmlformats.org/officeDocument/2006/relationships/hyperlink" Target="https://en.wikipedia.org/wiki/YUV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mathworks.com/products/matlab/" TargetMode="External"/><Relationship Id="rId4" Type="http://schemas.openxmlformats.org/officeDocument/2006/relationships/hyperlink" Target="https://www.gnu.org/software/octave/" TargetMode="External"/><Relationship Id="rId5" Type="http://schemas.openxmlformats.org/officeDocument/2006/relationships/hyperlink" Target="http://www.slideshare.net/Sutanshu_Raj/introduction-to-matlab-with-image-processing-549591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304799" y="1876429"/>
            <a:ext cx="8551334" cy="186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/>
              <a:t>CSE185 </a:t>
            </a:r>
            <a:br>
              <a:rPr lang="en-US" sz="3959"/>
            </a:br>
            <a:r>
              <a:rPr lang="en-US" sz="3959"/>
              <a:t>Introduction to Computer Vision</a:t>
            </a:r>
            <a:br>
              <a:rPr lang="en-US" sz="3959"/>
            </a:br>
            <a:r>
              <a:rPr lang="en-US" sz="3959"/>
              <a:t>Lab 01: Image Processing in MATLAB</a:t>
            </a:r>
            <a:endParaRPr sz="3959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371600" y="4402666"/>
            <a:ext cx="6400800" cy="1236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/>
              <a:t>Instructor: Prof. Ming-Hsuan Yang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/>
              <a:t>TA: Taihong Xiao &amp; Tiantian Wang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M file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MATLAB executable file/script, function: *.m file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1439333"/>
            <a:ext cx="52578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Color Image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0" r="0" t="-10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17014" l="0" r="40550" t="0"/>
          <a:stretch/>
        </p:blipFill>
        <p:spPr>
          <a:xfrm>
            <a:off x="2439697" y="1524000"/>
            <a:ext cx="4264606" cy="227753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457200" y="5901267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type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help imread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command window, or press F1 on function name to see the usage of the function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Color Image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0" r="0" t="-10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17014" l="0" r="40550" t="0"/>
          <a:stretch/>
        </p:blipFill>
        <p:spPr>
          <a:xfrm>
            <a:off x="2439697" y="1524000"/>
            <a:ext cx="4264606" cy="227753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259529" y="5940776"/>
            <a:ext cx="4360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means select all elements in this dimension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728498" y="5432707"/>
            <a:ext cx="220133" cy="46182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Gray-scale Image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0" r="0" t="-10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1486505" y="4207721"/>
            <a:ext cx="27969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Gray-scale image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4860505" y="4207721"/>
            <a:ext cx="27969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Image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5000" y="1867721"/>
            <a:ext cx="312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000" y="1867721"/>
            <a:ext cx="3120000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795867" y="5139266"/>
            <a:ext cx="7543800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 = imread(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’01_gray.jpg’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size(I)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300    400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Pixel Range and Type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When loading image to MATLAB: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Default data type is uint8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Each pixel/element has a value between 0 and 255 (8 bits)</a:t>
            </a:r>
            <a:endParaRPr/>
          </a:p>
          <a:p>
            <a:pPr indent="-83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im2double()</a:t>
            </a:r>
            <a:r>
              <a:rPr lang="en-US"/>
              <a:t> to convert data type to double: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pixel range is between 0 and 1</a:t>
            </a:r>
            <a:endParaRPr/>
          </a:p>
          <a:p>
            <a:pPr indent="-83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795867" y="3538596"/>
            <a:ext cx="7543800" cy="2308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 = imread(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’01.jpg’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I(1,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 = im2double(I);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I(1,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0.1333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3719357" y="4633491"/>
            <a:ext cx="4894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as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 = double(I) / 255.0;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Image Processing in MATLAB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Set the value of green channel to zero</a:t>
            </a:r>
            <a:endParaRPr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22796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000" y="2279649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Image Processing in MATLAB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0" r="0" t="-10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00" y="22796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000" y="227965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635000" y="6171488"/>
            <a:ext cx="787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RGB to YUV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https://en.wikipedia.org/wiki/YUV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Image Processing in MATLAB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Rotate image 90 degree: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imrotate()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22796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2650" y="1803400"/>
            <a:ext cx="285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Image Processing in MATLAB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Crop image boundary: extract sub-matrix given the upper left and lower right positions</a:t>
            </a:r>
            <a:endParaRPr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22796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6050" y="22796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Image Processing in MATLAB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Horizontally flip image: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flip()</a:t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22796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000" y="22796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Lecture and Labs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Lecture: 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Monday 15:00 – 16:15 @ COB2 130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Tuesday 15:00 – 16:15 @ COB2 130</a:t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Labs: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02L: Monday 16:30 – 19:20 @ COB1 281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03L: Monday 19:30 – 22:20 @ COB1 281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04L: Friday    10:30 – 13:20 @ SE1    100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05L: Monday 07:30 – 10:20 @ COB1 281</a:t>
            </a:r>
            <a:endParaRPr/>
          </a:p>
          <a:p>
            <a:pPr indent="-83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Image Processing in MATLAB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Combine 4 images into one image with 2 x 2 grid</a:t>
            </a:r>
            <a:endParaRPr/>
          </a:p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387" y="1461598"/>
            <a:ext cx="6245225" cy="4703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Image Processing in MATLAB</a:t>
            </a:r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0" r="-221" t="-10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8" name="Google Shape;278;p34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4"/>
          <p:cNvSpPr txBox="1"/>
          <p:nvPr/>
        </p:nvSpPr>
        <p:spPr>
          <a:xfrm>
            <a:off x="457200" y="3957313"/>
            <a:ext cx="82296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imread(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’01.jpg’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canvas = zeros(300 * 2 + 10, 400 * 2 + 10, 3, 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‘uint8’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canvas(1:300, 1:400, :) = I1;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Image Processing in MATLAB</a:t>
            </a:r>
            <a:endParaRPr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(:)</a:t>
            </a:r>
            <a:r>
              <a:rPr lang="en-US"/>
              <a:t> to convert image/matrix to vector</a:t>
            </a:r>
            <a:endParaRPr/>
          </a:p>
          <a:p>
            <a:pPr indent="-160735" lvl="1" marL="41791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matrix in MATLAB is column-major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reshape()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to convert vector to image/matrix</a:t>
            </a:r>
            <a:endParaRPr/>
          </a:p>
        </p:txBody>
      </p:sp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5"/>
          <p:cNvSpPr txBox="1"/>
          <p:nvPr/>
        </p:nvSpPr>
        <p:spPr>
          <a:xfrm>
            <a:off x="795867" y="4173596"/>
            <a:ext cx="7543800" cy="25853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 = imread(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’01.jpg’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 = I(:);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size(I)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360000       1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 = reshape(I, 300, 400, 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size(I)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300   400    3</a:t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2569634" y="2243650"/>
            <a:ext cx="1998133" cy="8249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4123266" y="1608893"/>
            <a:ext cx="2904067" cy="20944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4165601" y="4173596"/>
            <a:ext cx="4174066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6" l="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Lab 01 Assignment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457200" y="796274"/>
            <a:ext cx="8229600" cy="592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Set green channel to zero, and save as </a:t>
            </a:r>
            <a:r>
              <a:rPr lang="en-US">
                <a:solidFill>
                  <a:srgbClr val="FF0000"/>
                </a:solidFill>
              </a:rPr>
              <a:t>green.jpg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Convert image from RGB to gray scale without using built-in functions, and save as </a:t>
            </a:r>
            <a:r>
              <a:rPr lang="en-US">
                <a:solidFill>
                  <a:srgbClr val="FF0000"/>
                </a:solidFill>
              </a:rPr>
              <a:t>gray.jpg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Rotate 90 degree, and save as </a:t>
            </a:r>
            <a:r>
              <a:rPr lang="en-US">
                <a:solidFill>
                  <a:srgbClr val="FF0000"/>
                </a:solidFill>
              </a:rPr>
              <a:t>rotate.jpg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Crop any image given the upper left point (30, 100) and lower left point (270, 300), and save as </a:t>
            </a:r>
            <a:r>
              <a:rPr lang="en-US">
                <a:solidFill>
                  <a:srgbClr val="FF0000"/>
                </a:solidFill>
              </a:rPr>
              <a:t>crop.jpg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Horizontally flip the image, and save as </a:t>
            </a:r>
            <a:r>
              <a:rPr lang="en-US">
                <a:solidFill>
                  <a:srgbClr val="FF0000"/>
                </a:solidFill>
              </a:rPr>
              <a:t>flip.jpg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Combine 4 images (01.jpg ~ 04.jpg) into one matrix with 2 x 2 grid and 10 pixels separations, and save as </a:t>
            </a:r>
            <a:r>
              <a:rPr lang="en-US">
                <a:solidFill>
                  <a:srgbClr val="FF0000"/>
                </a:solidFill>
              </a:rPr>
              <a:t>combine.jpg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Convert images (05.jpg and 06.jpg) to vectors, average them, and save as </a:t>
            </a:r>
            <a:r>
              <a:rPr lang="en-US">
                <a:solidFill>
                  <a:srgbClr val="FF0000"/>
                </a:solidFill>
              </a:rPr>
              <a:t>average.jpg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Upload all output images and your </a:t>
            </a:r>
            <a:r>
              <a:rPr lang="en-US">
                <a:solidFill>
                  <a:srgbClr val="FF0000"/>
                </a:solidFill>
              </a:rPr>
              <a:t>lab01.m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/>
              <a:t>* For problem 1 – 5, choose 01.jpg as the input only.</a:t>
            </a:r>
            <a:endParaRPr b="1" sz="1500"/>
          </a:p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MATLAB: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http://www.mathworks.com/products/matlab/</a:t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Octave: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https://www.gnu.org/software/octave/</a:t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Introduction to MATLAB with Image Processing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http://www.slideshare.net/Sutanshu_Raj/introduction-to-matlab-with-image-processing-5495912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Introduction to MATLAB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MATLAB is a numerical computing environment</a:t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Allow easy operation on matrix, image, N-D data</a:t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Easily plot and visualize data</a:t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Simple GUI</a:t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Interface with other languages (e.g. C/C++, Python)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4852" y="983505"/>
            <a:ext cx="1164817" cy="104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2308" y="3144995"/>
            <a:ext cx="4939384" cy="370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Variable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Variable: no declaration, implicit type conversion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95867" y="1329266"/>
            <a:ext cx="7543800" cy="42473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x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x = 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‘test’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(use single quote for string)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z = 10; y = z + 10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y = z^2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y = mod(z,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Vector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Vector: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init:step:end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( ) to access elements (index starts from 1):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Access part of vector: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795867" y="1311865"/>
            <a:ext cx="75438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vec = [1, 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vec = 1:2:10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1    3    5    7    9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95867" y="3697153"/>
            <a:ext cx="7543800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vec(3)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800100" y="5119553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vec(2:4)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3    5    7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Matrix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Matrix: use semicolon to separate each row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Access elements: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Access sub-matrix: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795867" y="1329266"/>
            <a:ext cx="7543800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[1 2 3; 4 5 6; 7 8 9]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1    2    3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4    5    6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7    8    9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95867" y="3411596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95867" y="4840153"/>
            <a:ext cx="7543800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A(1:2, 2:3)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2    3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5    6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Multiplication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Matrix-vector multiplication: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Element-wise multiplication: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795867" y="1329266"/>
            <a:ext cx="7543800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[1 2 3; 4 5 6; 7 8 9];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x = [1; 1; 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*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310467" y="2123233"/>
            <a:ext cx="3708400" cy="8249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795867" y="4216400"/>
            <a:ext cx="7543800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[1 2 3; 4 5 6; 7 8 9];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B = [1 1 1; 2 2 2; 3 3 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.*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1   2   3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8  10  12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21  24  27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310467" y="5173308"/>
            <a:ext cx="5029200" cy="82490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If statement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If-else statement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795867" y="1329266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800100" y="2700866"/>
            <a:ext cx="7543800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800100" y="4274609"/>
            <a:ext cx="7543800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Loop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881" lvl="0" marL="19288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For loop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92881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While loop</a:t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80" lvl="0" marL="192881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795867" y="1329266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1:10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800100" y="3208866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_tigh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