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303" r:id="rId42"/>
    <p:sldId id="304" r:id="rId43"/>
    <p:sldId id="285" r:id="rId44"/>
    <p:sldId id="286" r:id="rId45"/>
    <p:sldId id="287" r:id="rId46"/>
    <p:sldId id="288" r:id="rId47"/>
    <p:sldId id="289" r:id="rId48"/>
    <p:sldId id="290" r:id="rId49"/>
    <p:sldId id="305"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onsolas" panose="020B0609020204030204" pitchFamily="49" charset="0"/>
                <a:ea typeface="+mn-ea"/>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Consolas" panose="020B0609020204030204" pitchFamily="49" charset="0"/>
          <a:ea typeface="+mn-ea"/>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Consolas" panose="020B0609020204030204" pitchFamily="49" charset="0"/>
          <a:ea typeface="+mn-ea"/>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r>
              <a:rPr lang="en-US" altLang="ja-JP" dirty="0" err="1"/>
              <a:t>Github</a:t>
            </a:r>
            <a:r>
              <a:rPr lang="ja-JP" altLang="en-US" dirty="0"/>
              <a:t>にリポジトリを作ってコミット</a:t>
            </a:r>
            <a:endParaRPr lang="en-US" altLang="ja-JP" dirty="0"/>
          </a:p>
          <a:p>
            <a:endParaRPr lang="en-US" altLang="ja-JP" dirty="0"/>
          </a:p>
          <a:p>
            <a:r>
              <a:rPr lang="ja-JP" altLang="en-US" dirty="0"/>
              <a:t>この時点ではなにもいじっていないコードを上げておく</a:t>
            </a:r>
            <a:endParaRPr lang="en-US" altLang="ja-JP" dirty="0"/>
          </a:p>
          <a:p>
            <a:endParaRPr lang="en-US" altLang="ja-JP" dirty="0"/>
          </a:p>
          <a:p>
            <a:r>
              <a:rPr lang="ja-JP" altLang="en-US" dirty="0"/>
              <a:t>この後、</a:t>
            </a:r>
            <a:r>
              <a:rPr lang="en-US" altLang="ja-JP" dirty="0"/>
              <a:t>1</a:t>
            </a:r>
            <a:r>
              <a:rPr lang="ja-JP" altLang="en-US" dirty="0"/>
              <a:t>項目リファクタリングするごとにプッシュする</a:t>
            </a:r>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r>
              <a:rPr lang="ja-JP" altLang="en-US" dirty="0"/>
              <a:t>今回は省略する。</a:t>
            </a:r>
            <a:endParaRPr lang="en-US" altLang="ja-JP" dirty="0"/>
          </a:p>
          <a:p>
            <a:endParaRPr lang="en-US" altLang="ja-JP" dirty="0"/>
          </a:p>
          <a:p>
            <a:r>
              <a:rPr lang="ja-JP" altLang="en-US" dirty="0"/>
              <a:t>書籍があるので、補足の資料があればよい。</a:t>
            </a:r>
            <a:endParaRPr lang="en-US" altLang="ja-JP" dirty="0"/>
          </a:p>
          <a:p>
            <a:endParaRPr lang="en-US" altLang="ja-JP" dirty="0"/>
          </a:p>
          <a:p>
            <a:r>
              <a:rPr lang="ja-JP" altLang="en-US" dirty="0"/>
              <a:t>このパワポでも十分。</a:t>
            </a:r>
            <a:endParaRPr lang="en-US" altLang="ja-JP" dirty="0"/>
          </a:p>
          <a:p>
            <a:endParaRPr lang="en-US" altLang="ja-JP" dirty="0"/>
          </a:p>
          <a:p>
            <a:r>
              <a:rPr lang="ja-JP" altLang="en-US" dirty="0"/>
              <a:t>今後改良をするのであれば要件や仕様をまとめたものを作る。</a:t>
            </a:r>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r>
              <a:rPr lang="ja-JP" altLang="en-US" dirty="0"/>
              <a:t>メインの部分とサブルーチン一つなので、なくてもよい。</a:t>
            </a:r>
            <a:endParaRPr lang="en-US" altLang="ja-JP" dirty="0"/>
          </a:p>
          <a:p>
            <a:endParaRPr lang="en-US" altLang="ja-JP" dirty="0"/>
          </a:p>
          <a:p>
            <a:r>
              <a:rPr lang="ja-JP" altLang="en-US" dirty="0"/>
              <a:t>書くと右のような感じ。</a:t>
            </a:r>
          </a:p>
        </p:txBody>
      </p:sp>
      <p:sp>
        <p:nvSpPr>
          <p:cNvPr id="2" name="テキスト ボックス 1">
            <a:extLst>
              <a:ext uri="{FF2B5EF4-FFF2-40B4-BE49-F238E27FC236}">
                <a16:creationId xmlns:a16="http://schemas.microsoft.com/office/drawing/2014/main" id="{3E9CF295-0A8C-436F-8012-8AB9570950E2}"/>
              </a:ext>
            </a:extLst>
          </p:cNvPr>
          <p:cNvSpPr txBox="1"/>
          <p:nvPr/>
        </p:nvSpPr>
        <p:spPr>
          <a:xfrm>
            <a:off x="8563612" y="2074985"/>
            <a:ext cx="56297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Start</a:t>
            </a:r>
            <a:endParaRPr kumimoji="1" lang="ja-JP" altLang="en-US" dirty="0"/>
          </a:p>
        </p:txBody>
      </p:sp>
      <p:sp>
        <p:nvSpPr>
          <p:cNvPr id="6" name="テキスト ボックス 5">
            <a:extLst>
              <a:ext uri="{FF2B5EF4-FFF2-40B4-BE49-F238E27FC236}">
                <a16:creationId xmlns:a16="http://schemas.microsoft.com/office/drawing/2014/main" id="{51F2525F-0B4F-4CE6-89BF-952271B71919}"/>
              </a:ext>
            </a:extLst>
          </p:cNvPr>
          <p:cNvSpPr txBox="1"/>
          <p:nvPr/>
        </p:nvSpPr>
        <p:spPr>
          <a:xfrm>
            <a:off x="8593592" y="4911970"/>
            <a:ext cx="50366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End</a:t>
            </a:r>
          </a:p>
        </p:txBody>
      </p:sp>
      <p:sp>
        <p:nvSpPr>
          <p:cNvPr id="3" name="四角形: 角を丸くする 2">
            <a:extLst>
              <a:ext uri="{FF2B5EF4-FFF2-40B4-BE49-F238E27FC236}">
                <a16:creationId xmlns:a16="http://schemas.microsoft.com/office/drawing/2014/main" id="{A4904C47-F0FC-4308-A2E6-41623A668220}"/>
              </a:ext>
            </a:extLst>
          </p:cNvPr>
          <p:cNvSpPr/>
          <p:nvPr/>
        </p:nvSpPr>
        <p:spPr>
          <a:xfrm>
            <a:off x="9791631" y="3273697"/>
            <a:ext cx="914400" cy="340519"/>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en-US" altLang="ja-JP" dirty="0"/>
              <a:t>OUT2</a:t>
            </a:r>
            <a:endParaRPr kumimoji="1" lang="ja-JP" altLang="en-US" dirty="0"/>
          </a:p>
        </p:txBody>
      </p:sp>
      <p:sp>
        <p:nvSpPr>
          <p:cNvPr id="7" name="四角形: 角を丸くする 6">
            <a:extLst>
              <a:ext uri="{FF2B5EF4-FFF2-40B4-BE49-F238E27FC236}">
                <a16:creationId xmlns:a16="http://schemas.microsoft.com/office/drawing/2014/main" id="{6DECCE44-A227-4BE2-BB16-14F48F848034}"/>
              </a:ext>
            </a:extLst>
          </p:cNvPr>
          <p:cNvSpPr/>
          <p:nvPr/>
        </p:nvSpPr>
        <p:spPr>
          <a:xfrm>
            <a:off x="8387899" y="3154516"/>
            <a:ext cx="914400" cy="578882"/>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ja-JP" altLang="en-US" dirty="0"/>
              <a:t>計算ルーチン</a:t>
            </a:r>
            <a:endParaRPr kumimoji="1" lang="en-US" altLang="ja-JP" dirty="0"/>
          </a:p>
        </p:txBody>
      </p:sp>
      <p:cxnSp>
        <p:nvCxnSpPr>
          <p:cNvPr id="9" name="直線矢印コネクタ 8">
            <a:extLst>
              <a:ext uri="{FF2B5EF4-FFF2-40B4-BE49-F238E27FC236}">
                <a16:creationId xmlns:a16="http://schemas.microsoft.com/office/drawing/2014/main" id="{16A3C785-B72B-4062-B220-ECE537D75ABF}"/>
              </a:ext>
            </a:extLst>
          </p:cNvPr>
          <p:cNvCxnSpPr>
            <a:stCxn id="2" idx="2"/>
            <a:endCxn id="7" idx="0"/>
          </p:cNvCxnSpPr>
          <p:nvPr/>
        </p:nvCxnSpPr>
        <p:spPr>
          <a:xfrm flipH="1">
            <a:off x="8845099" y="2382762"/>
            <a:ext cx="1" cy="77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185F3C5-059C-42DF-8841-FBDBDE0260EA}"/>
              </a:ext>
            </a:extLst>
          </p:cNvPr>
          <p:cNvCxnSpPr>
            <a:cxnSpLocks/>
            <a:stCxn id="7" idx="2"/>
            <a:endCxn id="6" idx="0"/>
          </p:cNvCxnSpPr>
          <p:nvPr/>
        </p:nvCxnSpPr>
        <p:spPr>
          <a:xfrm>
            <a:off x="8845099" y="3733398"/>
            <a:ext cx="325" cy="117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EADCEB-DF8E-4AF3-B4CC-62DC24116DF2}"/>
              </a:ext>
            </a:extLst>
          </p:cNvPr>
          <p:cNvCxnSpPr>
            <a:stCxn id="7" idx="3"/>
            <a:endCxn id="3" idx="1"/>
          </p:cNvCxnSpPr>
          <p:nvPr/>
        </p:nvCxnSpPr>
        <p:spPr>
          <a:xfrm>
            <a:off x="9302299" y="3443957"/>
            <a:ext cx="4893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a:xfrm>
            <a:off x="838200" y="1558977"/>
            <a:ext cx="10515600" cy="4542020"/>
          </a:xfrm>
        </p:spPr>
        <p:txBody>
          <a:bodyPr numCol="3"/>
          <a:lstStyle/>
          <a:p>
            <a:pPr marL="100013" indent="0">
              <a:buNone/>
            </a:pPr>
            <a:r>
              <a:rPr lang="en-US" altLang="ja-JP" dirty="0">
                <a:cs typeface="Times New Roman" panose="02020603050405020304" pitchFamily="18" charset="0"/>
              </a:rPr>
              <a:t>MX,MY</a:t>
            </a:r>
          </a:p>
          <a:p>
            <a:pPr marL="100013" indent="0">
              <a:buNone/>
            </a:pPr>
            <a:r>
              <a:rPr lang="en-US" altLang="ja-JP" dirty="0">
                <a:cs typeface="Times New Roman" panose="02020603050405020304" pitchFamily="18" charset="0"/>
              </a:rPr>
              <a:t>PSI(MX,MY)</a:t>
            </a:r>
          </a:p>
          <a:p>
            <a:pPr marL="100013" indent="0">
              <a:buNone/>
            </a:pPr>
            <a:r>
              <a:rPr lang="en-US" altLang="ja-JP" dirty="0">
                <a:cs typeface="Times New Roman" panose="02020603050405020304" pitchFamily="18" charset="0"/>
              </a:rPr>
              <a:t>OMG(MX,MY)</a:t>
            </a:r>
          </a:p>
          <a:p>
            <a:pPr marL="100013" indent="0">
              <a:buNone/>
            </a:pPr>
            <a:r>
              <a:rPr lang="en-US" altLang="ja-JP" dirty="0">
                <a:cs typeface="Times New Roman" panose="02020603050405020304" pitchFamily="18" charset="0"/>
              </a:rPr>
              <a:t>TMP(MX,MY)</a:t>
            </a:r>
          </a:p>
          <a:p>
            <a:pPr marL="100013" indent="0">
              <a:buNone/>
            </a:pPr>
            <a:r>
              <a:rPr lang="en-US" altLang="ja-JP" dirty="0">
                <a:cs typeface="Times New Roman" panose="02020603050405020304" pitchFamily="18" charset="0"/>
              </a:rPr>
              <a:t>NX,NY,NA,NB</a:t>
            </a:r>
          </a:p>
          <a:p>
            <a:pPr marL="100013" indent="0">
              <a:buNone/>
            </a:pPr>
            <a:r>
              <a:rPr lang="en-US" altLang="ja-JP" dirty="0">
                <a:cs typeface="Times New Roman" panose="02020603050405020304" pitchFamily="18" charset="0"/>
              </a:rPr>
              <a:t>RE</a:t>
            </a:r>
          </a:p>
          <a:p>
            <a:pPr marL="100013" indent="0">
              <a:buNone/>
            </a:pPr>
            <a:r>
              <a:rPr lang="en-US" altLang="ja-JP" dirty="0">
                <a:cs typeface="Times New Roman" panose="02020603050405020304" pitchFamily="18" charset="0"/>
              </a:rPr>
              <a:t>DT,DY</a:t>
            </a:r>
          </a:p>
          <a:p>
            <a:pPr marL="100013" indent="0">
              <a:buNone/>
            </a:pPr>
            <a:r>
              <a:rPr lang="en-US" altLang="ja-JP" dirty="0">
                <a:cs typeface="Times New Roman" panose="02020603050405020304" pitchFamily="18" charset="0"/>
              </a:rPr>
              <a:t>NMAX</a:t>
            </a:r>
          </a:p>
          <a:p>
            <a:pPr marL="100013" indent="0">
              <a:buNone/>
            </a:pPr>
            <a:r>
              <a:rPr lang="en-US" altLang="ja-JP" dirty="0">
                <a:cs typeface="Times New Roman" panose="02020603050405020304" pitchFamily="18" charset="0"/>
              </a:rPr>
              <a:t>KK</a:t>
            </a:r>
          </a:p>
          <a:p>
            <a:pPr marL="100013" indent="0">
              <a:buNone/>
            </a:pPr>
            <a:r>
              <a:rPr lang="en-US" altLang="ja-JP" dirty="0">
                <a:cs typeface="Times New Roman" panose="02020603050405020304" pitchFamily="18" charset="0"/>
              </a:rPr>
              <a:t>CONST1</a:t>
            </a:r>
          </a:p>
          <a:p>
            <a:pPr marL="100013" indent="0">
              <a:buNone/>
            </a:pPr>
            <a:r>
              <a:rPr lang="en-US" altLang="ja-JP" dirty="0">
                <a:cs typeface="Times New Roman" panose="02020603050405020304" pitchFamily="18" charset="0"/>
              </a:rPr>
              <a:t>EPS</a:t>
            </a:r>
          </a:p>
          <a:p>
            <a:pPr marL="100013" indent="0">
              <a:buNone/>
            </a:pPr>
            <a:r>
              <a:rPr lang="en-US" altLang="ja-JP" dirty="0">
                <a:cs typeface="Times New Roman" panose="02020603050405020304" pitchFamily="18" charset="0"/>
              </a:rPr>
              <a:t>PAI</a:t>
            </a:r>
          </a:p>
          <a:p>
            <a:pPr marL="100013" indent="0">
              <a:buNone/>
            </a:pPr>
            <a:r>
              <a:rPr lang="en-US" altLang="ja-JP" dirty="0">
                <a:cs typeface="Times New Roman" panose="02020603050405020304" pitchFamily="18" charset="0"/>
              </a:rPr>
              <a:t>DX</a:t>
            </a:r>
          </a:p>
          <a:p>
            <a:pPr marL="100013" indent="0">
              <a:buNone/>
            </a:pPr>
            <a:r>
              <a:rPr lang="en-US" altLang="ja-JP" dirty="0">
                <a:cs typeface="Times New Roman" panose="02020603050405020304" pitchFamily="18" charset="0"/>
              </a:rPr>
              <a:t>DXI,DXY</a:t>
            </a:r>
          </a:p>
          <a:p>
            <a:pPr marL="100013" indent="0">
              <a:buNone/>
            </a:pPr>
            <a:r>
              <a:rPr lang="en-US" altLang="ja-JP" dirty="0">
                <a:cs typeface="Times New Roman" panose="02020603050405020304" pitchFamily="18" charset="0"/>
              </a:rPr>
              <a:t>REI</a:t>
            </a:r>
          </a:p>
          <a:p>
            <a:pPr marL="100013" indent="0">
              <a:buNone/>
            </a:pPr>
            <a:r>
              <a:rPr lang="en-US" altLang="ja-JP" dirty="0">
                <a:cs typeface="Times New Roman" panose="02020603050405020304" pitchFamily="18" charset="0"/>
              </a:rPr>
              <a:t>DX2,DY2</a:t>
            </a:r>
          </a:p>
          <a:p>
            <a:pPr marL="100013" indent="0">
              <a:buNone/>
            </a:pPr>
            <a:r>
              <a:rPr lang="en-US" altLang="ja-JP" dirty="0">
                <a:cs typeface="Times New Roman" panose="02020603050405020304" pitchFamily="18" charset="0"/>
              </a:rPr>
              <a:t>FCT</a:t>
            </a:r>
          </a:p>
          <a:p>
            <a:pPr marL="100013" indent="0">
              <a:buNone/>
            </a:pPr>
            <a:r>
              <a:rPr lang="en-US" altLang="ja-JP" dirty="0">
                <a:cs typeface="Times New Roman" panose="02020603050405020304" pitchFamily="18" charset="0"/>
              </a:rPr>
              <a:t>J,I</a:t>
            </a:r>
          </a:p>
          <a:p>
            <a:pPr marL="100013" indent="0">
              <a:buNone/>
            </a:pPr>
            <a:r>
              <a:rPr lang="en-US" altLang="ja-JP" dirty="0">
                <a:cs typeface="Times New Roman" panose="02020603050405020304" pitchFamily="18" charset="0"/>
              </a:rPr>
              <a:t>N</a:t>
            </a:r>
          </a:p>
          <a:p>
            <a:pPr marL="100013" indent="0">
              <a:buNone/>
            </a:pPr>
            <a:r>
              <a:rPr lang="en-US" altLang="ja-JP" dirty="0">
                <a:cs typeface="Times New Roman" panose="02020603050405020304" pitchFamily="18" charset="0"/>
              </a:rPr>
              <a:t>FFF</a:t>
            </a:r>
          </a:p>
          <a:p>
            <a:pPr marL="100013" indent="0">
              <a:buNone/>
            </a:pPr>
            <a:r>
              <a:rPr lang="en-US" altLang="ja-JP" dirty="0">
                <a:cs typeface="Times New Roman" panose="02020603050405020304" pitchFamily="18" charset="0"/>
              </a:rPr>
              <a:t>K</a:t>
            </a:r>
          </a:p>
          <a:p>
            <a:pPr marL="100013" indent="0">
              <a:buNone/>
            </a:pPr>
            <a:r>
              <a:rPr lang="en-US" altLang="ja-JP" dirty="0">
                <a:cs typeface="Times New Roman" panose="02020603050405020304" pitchFamily="18" charset="0"/>
              </a:rPr>
              <a:t>ERR</a:t>
            </a:r>
          </a:p>
          <a:p>
            <a:pPr marL="100013" indent="0">
              <a:buNone/>
            </a:pPr>
            <a:r>
              <a:rPr lang="en-US" altLang="ja-JP" dirty="0">
                <a:cs typeface="Times New Roman" panose="02020603050405020304" pitchFamily="18" charset="0"/>
              </a:rPr>
              <a:t>RHS</a:t>
            </a:r>
          </a:p>
          <a:p>
            <a:pPr marL="100013" indent="0">
              <a:buNone/>
            </a:pPr>
            <a:r>
              <a:rPr lang="en-US" altLang="ja-JP" dirty="0">
                <a:cs typeface="Times New Roman" panose="02020603050405020304" pitchFamily="18" charset="0"/>
              </a:rPr>
              <a:t>ERR1</a:t>
            </a:r>
          </a:p>
          <a:p>
            <a:pPr marL="100013" indent="0">
              <a:buNone/>
            </a:pPr>
            <a:r>
              <a:rPr lang="en-US" altLang="ja-JP" dirty="0">
                <a:cs typeface="Times New Roman" panose="02020603050405020304" pitchFamily="18" charset="0"/>
              </a:rPr>
              <a:t>BB</a:t>
            </a:r>
          </a:p>
          <a:p>
            <a:pPr marL="100013" indent="0">
              <a:buNone/>
            </a:pPr>
            <a:r>
              <a:rPr lang="en-US" altLang="ja-JP" dirty="0">
                <a:cs typeface="Times New Roman" panose="02020603050405020304" pitchFamily="18" charset="0"/>
              </a:rPr>
              <a:t>II</a:t>
            </a:r>
          </a:p>
          <a:p>
            <a:pPr marL="100013" indent="0">
              <a:buNone/>
            </a:pPr>
            <a:r>
              <a:rPr lang="en-US" altLang="ja-JP" dirty="0">
                <a:cs typeface="Times New Roman" panose="02020603050405020304" pitchFamily="18" charset="0"/>
              </a:rPr>
              <a:t>ISAVE</a:t>
            </a:r>
          </a:p>
          <a:p>
            <a:pPr marL="100013" indent="0">
              <a:buNone/>
            </a:pPr>
            <a:r>
              <a:rPr lang="en-US" altLang="ja-JP" dirty="0">
                <a:cs typeface="Times New Roman" panose="02020603050405020304" pitchFamily="18" charset="0"/>
              </a:rPr>
              <a:t>AMIN</a:t>
            </a:r>
          </a:p>
          <a:p>
            <a:pPr marL="100013" indent="0">
              <a:buNone/>
            </a:pPr>
            <a:r>
              <a:rPr lang="en-US" altLang="ja-JP" dirty="0">
                <a:cs typeface="Times New Roman" panose="02020603050405020304" pitchFamily="18" charset="0"/>
              </a:rPr>
              <a:t>AMAX</a:t>
            </a:r>
          </a:p>
          <a:p>
            <a:pPr marL="100013" indent="0">
              <a:buNone/>
            </a:pPr>
            <a:r>
              <a:rPr lang="en-US" altLang="ja-JP" dirty="0">
                <a:cs typeface="Times New Roman" panose="02020603050405020304" pitchFamily="18" charset="0"/>
              </a:rPr>
              <a:t>IND</a:t>
            </a:r>
          </a:p>
          <a:p>
            <a:pPr marL="100013" indent="0">
              <a:buNone/>
            </a:pPr>
            <a:r>
              <a:rPr lang="en-US" altLang="ja-JP" dirty="0">
                <a:cs typeface="Times New Roman" panose="02020603050405020304" pitchFamily="18" charset="0"/>
              </a:rPr>
              <a:t>RT</a:t>
            </a:r>
          </a:p>
          <a:p>
            <a:pPr marL="100013" indent="0">
              <a:buNone/>
            </a:pPr>
            <a:r>
              <a:rPr lang="en-US" altLang="ja-JP" dirty="0">
                <a:cs typeface="Times New Roman" panose="02020603050405020304" pitchFamily="18" charset="0"/>
              </a:rPr>
              <a:t>TET</a:t>
            </a:r>
          </a:p>
          <a:p>
            <a:pPr marL="100013" indent="0">
              <a:buNone/>
            </a:pPr>
            <a:r>
              <a:rPr lang="en-US" altLang="ja-JP" dirty="0">
                <a:cs typeface="Times New Roman" panose="02020603050405020304" pitchFamily="18" charset="0"/>
              </a:rPr>
              <a:t>RR</a:t>
            </a:r>
          </a:p>
          <a:p>
            <a:pPr marL="100013" indent="0">
              <a:buNone/>
            </a:pPr>
            <a:r>
              <a:rPr lang="en-US" altLang="ja-JP" dirty="0">
                <a:cs typeface="Times New Roman" panose="02020603050405020304" pitchFamily="18" charset="0"/>
              </a:rPr>
              <a:t>AA</a:t>
            </a: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ja-JP" altLang="en-US" dirty="0">
              <a:latin typeface="Consolas" panose="020B0609020204030204" pitchFamily="49" charset="0"/>
              <a:cs typeface="Times New Roman" panose="02020603050405020304" pitchFamily="18" charset="0"/>
            </a:endParaRPr>
          </a:p>
        </p:txBody>
      </p:sp>
      <p:sp>
        <p:nvSpPr>
          <p:cNvPr id="6" name="コンテンツ プレースホルダー 4">
            <a:extLst>
              <a:ext uri="{FF2B5EF4-FFF2-40B4-BE49-F238E27FC236}">
                <a16:creationId xmlns:a16="http://schemas.microsoft.com/office/drawing/2014/main" id="{8C8A3FE3-A63C-4672-8BCE-A678263D93E4}"/>
              </a:ext>
            </a:extLst>
          </p:cNvPr>
          <p:cNvSpPr txBox="1">
            <a:spLocks/>
          </p:cNvSpPr>
          <p:nvPr/>
        </p:nvSpPr>
        <p:spPr>
          <a:xfrm>
            <a:off x="838200" y="995423"/>
            <a:ext cx="10515600" cy="56355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kumimoji="1"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eaLnBrk="1" hangingPunct="1">
              <a:lnSpc>
                <a:spcPct val="90000"/>
              </a:lnSpc>
              <a:spcBef>
                <a:spcPts val="281"/>
              </a:spcBef>
              <a:spcAft>
                <a:spcPts val="0"/>
              </a:spcAft>
              <a:buClr>
                <a:schemeClr val="dk1"/>
              </a:buClr>
              <a:buSzPct val="100000"/>
              <a:buFont typeface="Wingdings" panose="05000000000000000000" pitchFamily="2" charset="2"/>
              <a:buChar char="Ø"/>
              <a:defRPr kumimoji="1"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eaLnBrk="1" hangingPunct="1">
              <a:lnSpc>
                <a:spcPct val="90000"/>
              </a:lnSpc>
              <a:spcBef>
                <a:spcPts val="281"/>
              </a:spcBef>
              <a:spcAft>
                <a:spcPts val="0"/>
              </a:spcAft>
              <a:buClr>
                <a:schemeClr val="dk1"/>
              </a:buClr>
              <a:buSzPct val="100000"/>
              <a:buFont typeface="Arial"/>
              <a:buChar char="•"/>
              <a:defRPr kumimoji="1"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6pPr>
            <a:lvl7pPr marL="1671638" marR="0" lvl="6"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7pPr>
            <a:lvl8pPr marL="1928813" marR="0" lvl="7"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8pPr>
            <a:lvl9pPr marL="2185988" marR="0" lvl="8"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9pPr>
          </a:lstStyle>
          <a:p>
            <a:r>
              <a:rPr lang="ja-JP" altLang="en-US" dirty="0"/>
              <a:t>書き出すとこんな感じ。ソースを直しながらそれぞれの意味についてはメモを残していく</a:t>
            </a:r>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a:xfrm>
            <a:off x="838200" y="995423"/>
            <a:ext cx="5667531" cy="5181540"/>
          </a:xfrm>
        </p:spPr>
        <p:txBody>
          <a:bodyPr/>
          <a:lstStyle/>
          <a:p>
            <a:r>
              <a:rPr lang="ja-JP" altLang="en-US" dirty="0"/>
              <a:t>なっていないので、直す。</a:t>
            </a:r>
            <a:endParaRPr lang="en-US" altLang="ja-JP" dirty="0"/>
          </a:p>
          <a:p>
            <a:endParaRPr lang="en-US" altLang="ja-JP" dirty="0"/>
          </a:p>
          <a:p>
            <a:r>
              <a:rPr lang="ja-JP" altLang="en-US" dirty="0"/>
              <a:t>もとは</a:t>
            </a:r>
            <a:r>
              <a:rPr lang="en-US" altLang="ja-JP" dirty="0"/>
              <a:t>PROGRAM</a:t>
            </a:r>
            <a:r>
              <a:rPr lang="ja-JP" altLang="en-US" dirty="0"/>
              <a:t>文なしで</a:t>
            </a:r>
            <a:r>
              <a:rPr lang="en-US" altLang="ja-JP" dirty="0"/>
              <a:t>STOP</a:t>
            </a:r>
            <a:r>
              <a:rPr lang="ja-JP" altLang="en-US" dirty="0"/>
              <a:t>と</a:t>
            </a:r>
            <a:r>
              <a:rPr lang="en-US" altLang="ja-JP" dirty="0"/>
              <a:t>END</a:t>
            </a:r>
            <a:r>
              <a:rPr lang="ja-JP" altLang="en-US" dirty="0"/>
              <a:t>を書いていただけ</a:t>
            </a:r>
            <a:endParaRPr lang="en-US" altLang="ja-JP" dirty="0"/>
          </a:p>
          <a:p>
            <a:endParaRPr lang="en-US" altLang="ja-JP" dirty="0"/>
          </a:p>
          <a:p>
            <a:r>
              <a:rPr lang="ja-JP" altLang="en-US" dirty="0"/>
              <a:t>大文字は後で直すので、この時点から小文字で書きだす。</a:t>
            </a:r>
          </a:p>
        </p:txBody>
      </p:sp>
      <p:pic>
        <p:nvPicPr>
          <p:cNvPr id="3" name="図 2">
            <a:extLst>
              <a:ext uri="{FF2B5EF4-FFF2-40B4-BE49-F238E27FC236}">
                <a16:creationId xmlns:a16="http://schemas.microsoft.com/office/drawing/2014/main" id="{0FB489DC-05A8-4FB8-8BB5-4F595748B200}"/>
              </a:ext>
            </a:extLst>
          </p:cNvPr>
          <p:cNvPicPr>
            <a:picLocks noChangeAspect="1"/>
          </p:cNvPicPr>
          <p:nvPr/>
        </p:nvPicPr>
        <p:blipFill>
          <a:blip r:embed="rId2"/>
          <a:stretch>
            <a:fillRect/>
          </a:stretch>
        </p:blipFill>
        <p:spPr>
          <a:xfrm>
            <a:off x="6863336" y="995423"/>
            <a:ext cx="5210902" cy="2476846"/>
          </a:xfrm>
          <a:prstGeom prst="rect">
            <a:avLst/>
          </a:prstGeom>
        </p:spPr>
      </p:pic>
      <p:pic>
        <p:nvPicPr>
          <p:cNvPr id="7" name="図 6">
            <a:extLst>
              <a:ext uri="{FF2B5EF4-FFF2-40B4-BE49-F238E27FC236}">
                <a16:creationId xmlns:a16="http://schemas.microsoft.com/office/drawing/2014/main" id="{F96EF7FB-5485-4284-93ED-8ACD903EAAFA}"/>
              </a:ext>
            </a:extLst>
          </p:cNvPr>
          <p:cNvPicPr>
            <a:picLocks noChangeAspect="1"/>
          </p:cNvPicPr>
          <p:nvPr/>
        </p:nvPicPr>
        <p:blipFill>
          <a:blip r:embed="rId3"/>
          <a:stretch>
            <a:fillRect/>
          </a:stretch>
        </p:blipFill>
        <p:spPr>
          <a:xfrm>
            <a:off x="6969907" y="3586193"/>
            <a:ext cx="4744112" cy="1162212"/>
          </a:xfrm>
          <a:prstGeom prst="rect">
            <a:avLst/>
          </a:prstGeom>
        </p:spPr>
      </p:pic>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a:xfrm>
            <a:off x="838200" y="995423"/>
            <a:ext cx="5257800" cy="5181540"/>
          </a:xfrm>
        </p:spPr>
        <p:txBody>
          <a:bodyPr/>
          <a:lstStyle/>
          <a:p>
            <a:r>
              <a:rPr lang="en-US" altLang="ja-JP" dirty="0"/>
              <a:t>IF</a:t>
            </a:r>
            <a:r>
              <a:rPr lang="ja-JP" altLang="en-US" dirty="0"/>
              <a:t>、</a:t>
            </a:r>
            <a:r>
              <a:rPr lang="en-US" altLang="ja-JP" dirty="0"/>
              <a:t>DO</a:t>
            </a:r>
            <a:r>
              <a:rPr lang="ja-JP" altLang="en-US" dirty="0"/>
              <a:t>などを小文字に置き換える。</a:t>
            </a:r>
            <a:endParaRPr lang="en-US" altLang="ja-JP" dirty="0"/>
          </a:p>
          <a:p>
            <a:endParaRPr lang="en-US" altLang="ja-JP" dirty="0"/>
          </a:p>
          <a:p>
            <a:r>
              <a:rPr lang="ja-JP" altLang="en-US" dirty="0"/>
              <a:t>コメントやメッセージなどを置換でひっかけないように気を付ける。</a:t>
            </a:r>
          </a:p>
        </p:txBody>
      </p:sp>
      <p:pic>
        <p:nvPicPr>
          <p:cNvPr id="3" name="図 2">
            <a:extLst>
              <a:ext uri="{FF2B5EF4-FFF2-40B4-BE49-F238E27FC236}">
                <a16:creationId xmlns:a16="http://schemas.microsoft.com/office/drawing/2014/main" id="{93D7A396-9D4F-4C33-A25B-DDCBC5530C00}"/>
              </a:ext>
            </a:extLst>
          </p:cNvPr>
          <p:cNvPicPr>
            <a:picLocks noChangeAspect="1"/>
          </p:cNvPicPr>
          <p:nvPr/>
        </p:nvPicPr>
        <p:blipFill>
          <a:blip r:embed="rId2"/>
          <a:stretch>
            <a:fillRect/>
          </a:stretch>
        </p:blipFill>
        <p:spPr>
          <a:xfrm>
            <a:off x="6629397" y="1534739"/>
            <a:ext cx="5287113" cy="3600953"/>
          </a:xfrm>
          <a:prstGeom prst="rect">
            <a:avLst/>
          </a:prstGeom>
        </p:spPr>
      </p:pic>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a:xfrm>
            <a:off x="838200" y="995423"/>
            <a:ext cx="5386754" cy="5181540"/>
          </a:xfrm>
        </p:spPr>
        <p:txBody>
          <a:bodyPr/>
          <a:lstStyle/>
          <a:p>
            <a:r>
              <a:rPr lang="ja-JP" altLang="en-US" dirty="0"/>
              <a:t>これは作業ではないけれど、重要なので気を付ける。</a:t>
            </a:r>
            <a:endParaRPr lang="en-US" altLang="ja-JP" dirty="0"/>
          </a:p>
          <a:p>
            <a:endParaRPr lang="en-US" altLang="ja-JP" dirty="0"/>
          </a:p>
          <a:p>
            <a:r>
              <a:rPr lang="ja-JP" altLang="en-US" dirty="0"/>
              <a:t>うかつに書き換えると動かなくなるので、ここでは我慢する。</a:t>
            </a:r>
          </a:p>
        </p:txBody>
      </p:sp>
      <p:pic>
        <p:nvPicPr>
          <p:cNvPr id="3" name="図 2">
            <a:extLst>
              <a:ext uri="{FF2B5EF4-FFF2-40B4-BE49-F238E27FC236}">
                <a16:creationId xmlns:a16="http://schemas.microsoft.com/office/drawing/2014/main" id="{A89DCFE3-810B-4CD9-AD06-B4349274FD3C}"/>
              </a:ext>
            </a:extLst>
          </p:cNvPr>
          <p:cNvPicPr>
            <a:picLocks noChangeAspect="1"/>
          </p:cNvPicPr>
          <p:nvPr/>
        </p:nvPicPr>
        <p:blipFill>
          <a:blip r:embed="rId2"/>
          <a:stretch>
            <a:fillRect/>
          </a:stretch>
        </p:blipFill>
        <p:spPr>
          <a:xfrm>
            <a:off x="7377214" y="2160931"/>
            <a:ext cx="3791479" cy="2067213"/>
          </a:xfrm>
          <a:prstGeom prst="rect">
            <a:avLst/>
          </a:prstGeom>
        </p:spPr>
      </p:pic>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a:xfrm>
            <a:off x="838200" y="995423"/>
            <a:ext cx="4378569" cy="5181540"/>
          </a:xfrm>
        </p:spPr>
        <p:txBody>
          <a:bodyPr/>
          <a:lstStyle/>
          <a:p>
            <a:r>
              <a:rPr kumimoji="1" lang="ja-JP" altLang="en-US" dirty="0"/>
              <a:t>置換で一気に変換する。</a:t>
            </a:r>
            <a:endParaRPr kumimoji="1" lang="en-US" altLang="ja-JP" dirty="0"/>
          </a:p>
          <a:p>
            <a:endParaRPr lang="en-US" altLang="ja-JP" dirty="0"/>
          </a:p>
          <a:p>
            <a:r>
              <a:rPr kumimoji="1" lang="en-US" altLang="ja-JP" dirty="0"/>
              <a:t>read(*,*)</a:t>
            </a:r>
            <a:r>
              <a:rPr kumimoji="1" lang="ja-JP" altLang="en-US" dirty="0"/>
              <a:t>も</a:t>
            </a:r>
            <a:r>
              <a:rPr kumimoji="1" lang="en-US" altLang="ja-JP" dirty="0"/>
              <a:t>read *,</a:t>
            </a:r>
            <a:r>
              <a:rPr kumimoji="1" lang="ja-JP" altLang="en-US" dirty="0"/>
              <a:t>に置き換えれるが、ここはローカルのルールに任せる</a:t>
            </a:r>
            <a:r>
              <a:rPr lang="ja-JP" altLang="en-US" dirty="0"/>
              <a:t>。</a:t>
            </a:r>
            <a:endParaRPr kumimoji="1" lang="en-US" altLang="ja-JP" dirty="0"/>
          </a:p>
        </p:txBody>
      </p:sp>
      <p:pic>
        <p:nvPicPr>
          <p:cNvPr id="7" name="図 6">
            <a:extLst>
              <a:ext uri="{FF2B5EF4-FFF2-40B4-BE49-F238E27FC236}">
                <a16:creationId xmlns:a16="http://schemas.microsoft.com/office/drawing/2014/main" id="{672E5366-504E-4A8D-BDDA-CC781ADD21E9}"/>
              </a:ext>
            </a:extLst>
          </p:cNvPr>
          <p:cNvPicPr>
            <a:picLocks noChangeAspect="1"/>
          </p:cNvPicPr>
          <p:nvPr/>
        </p:nvPicPr>
        <p:blipFill>
          <a:blip r:embed="rId2"/>
          <a:stretch>
            <a:fillRect/>
          </a:stretch>
        </p:blipFill>
        <p:spPr>
          <a:xfrm>
            <a:off x="5382990" y="1395128"/>
            <a:ext cx="6677957" cy="4067743"/>
          </a:xfrm>
          <a:prstGeom prst="rect">
            <a:avLst/>
          </a:prstGeom>
        </p:spPr>
      </p:pic>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r>
              <a:rPr kumimoji="1" lang="en-US" altLang="ja-JP" dirty="0"/>
              <a:t>GOTO</a:t>
            </a:r>
            <a:r>
              <a:rPr kumimoji="1" lang="ja-JP" altLang="en-US" dirty="0"/>
              <a:t>ループはなかった。</a:t>
            </a:r>
            <a:endParaRPr kumimoji="1" lang="en-US" altLang="ja-JP" dirty="0"/>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a:xfrm>
            <a:off x="838200" y="995423"/>
            <a:ext cx="5843954" cy="5181540"/>
          </a:xfrm>
        </p:spPr>
        <p:txBody>
          <a:bodyPr/>
          <a:lstStyle/>
          <a:p>
            <a:r>
              <a:rPr kumimoji="1" lang="en-US" altLang="ja-JP" dirty="0"/>
              <a:t>go</a:t>
            </a:r>
            <a:r>
              <a:rPr lang="ja-JP" altLang="en-US" dirty="0"/>
              <a:t> </a:t>
            </a:r>
            <a:r>
              <a:rPr kumimoji="1" lang="en-US" altLang="ja-JP" dirty="0"/>
              <a:t>to</a:t>
            </a:r>
            <a:r>
              <a:rPr kumimoji="1" lang="ja-JP" altLang="en-US" dirty="0"/>
              <a:t>で抜けるループがあるので書き換える。</a:t>
            </a:r>
            <a:endParaRPr kumimoji="1" lang="en-US" altLang="ja-JP" dirty="0"/>
          </a:p>
          <a:p>
            <a:endParaRPr lang="en-US" altLang="ja-JP" dirty="0"/>
          </a:p>
          <a:p>
            <a:r>
              <a:rPr lang="en-US" altLang="ja-JP" dirty="0"/>
              <a:t>DO</a:t>
            </a:r>
            <a:r>
              <a:rPr lang="ja-JP" altLang="en-US" dirty="0"/>
              <a:t>文が文番号形式なので、それも後で書き換える。</a:t>
            </a:r>
            <a:endParaRPr lang="en-US" altLang="ja-JP" dirty="0"/>
          </a:p>
          <a:p>
            <a:r>
              <a:rPr lang="ja-JP" altLang="en-US" dirty="0"/>
              <a:t>多重ループを文番号共通で実施しているのも、何か後で問題になりそうなので直しておく。</a:t>
            </a:r>
            <a:endParaRPr lang="en-US" altLang="ja-JP" dirty="0"/>
          </a:p>
          <a:p>
            <a:endParaRPr lang="en-US" altLang="ja-JP" dirty="0"/>
          </a:p>
          <a:p>
            <a:r>
              <a:rPr lang="ja-JP" altLang="en-US"/>
              <a:t>インデントずれはもともとのコードからあるので、後で直すことにする。</a:t>
            </a:r>
            <a:endParaRPr lang="en-US" altLang="ja-JP" dirty="0"/>
          </a:p>
        </p:txBody>
      </p:sp>
      <p:pic>
        <p:nvPicPr>
          <p:cNvPr id="5" name="図 4">
            <a:extLst>
              <a:ext uri="{FF2B5EF4-FFF2-40B4-BE49-F238E27FC236}">
                <a16:creationId xmlns:a16="http://schemas.microsoft.com/office/drawing/2014/main" id="{24A48838-31CC-48A8-9575-90FEC9E14409}"/>
              </a:ext>
            </a:extLst>
          </p:cNvPr>
          <p:cNvPicPr>
            <a:picLocks noChangeAspect="1"/>
          </p:cNvPicPr>
          <p:nvPr/>
        </p:nvPicPr>
        <p:blipFill>
          <a:blip r:embed="rId2"/>
          <a:stretch>
            <a:fillRect/>
          </a:stretch>
        </p:blipFill>
        <p:spPr>
          <a:xfrm>
            <a:off x="6876308" y="958956"/>
            <a:ext cx="4248892" cy="2429026"/>
          </a:xfrm>
          <a:prstGeom prst="rect">
            <a:avLst/>
          </a:prstGeom>
        </p:spPr>
      </p:pic>
      <p:pic>
        <p:nvPicPr>
          <p:cNvPr id="6" name="図 5">
            <a:extLst>
              <a:ext uri="{FF2B5EF4-FFF2-40B4-BE49-F238E27FC236}">
                <a16:creationId xmlns:a16="http://schemas.microsoft.com/office/drawing/2014/main" id="{10BDA185-2677-4B18-A090-FBA11AF4ECFC}"/>
              </a:ext>
            </a:extLst>
          </p:cNvPr>
          <p:cNvPicPr>
            <a:picLocks noChangeAspect="1"/>
          </p:cNvPicPr>
          <p:nvPr/>
        </p:nvPicPr>
        <p:blipFill>
          <a:blip r:embed="rId3"/>
          <a:stretch>
            <a:fillRect/>
          </a:stretch>
        </p:blipFill>
        <p:spPr>
          <a:xfrm>
            <a:off x="7725831" y="3467260"/>
            <a:ext cx="4128057" cy="2708391"/>
          </a:xfrm>
          <a:prstGeom prst="rect">
            <a:avLst/>
          </a:prstGeom>
        </p:spPr>
      </p:pic>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r>
              <a:rPr lang="en-US" altLang="ja-JP" dirty="0"/>
              <a:t>if</a:t>
            </a:r>
            <a:r>
              <a:rPr lang="ja-JP" altLang="en-US" dirty="0"/>
              <a:t>文かました</a:t>
            </a:r>
            <a:r>
              <a:rPr lang="en-US" altLang="ja-JP" dirty="0"/>
              <a:t>GOTO</a:t>
            </a:r>
            <a:r>
              <a:rPr lang="ja-JP" altLang="en-US" dirty="0"/>
              <a:t>抜けはなかった。</a:t>
            </a:r>
            <a:endParaRPr kumimoji="1" lang="ja-JP" altLang="en-US" dirty="0"/>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r>
              <a:rPr kumimoji="1" lang="ja-JP" altLang="en-US" dirty="0"/>
              <a:t>ルーチンが長ければソースコードを分割することも考えるが今回短いので実施しない。</a:t>
            </a:r>
            <a:endParaRPr kumimoji="1" lang="en-US" altLang="ja-JP" dirty="0"/>
          </a:p>
          <a:p>
            <a:endParaRPr lang="en-US" altLang="ja-JP" dirty="0"/>
          </a:p>
          <a:p>
            <a:r>
              <a:rPr kumimoji="1" lang="ja-JP" altLang="en-US" dirty="0"/>
              <a:t>実施するとすれば、のちの改修内容によって、</a:t>
            </a:r>
            <a:r>
              <a:rPr kumimoji="1" lang="en-US" altLang="ja-JP" dirty="0"/>
              <a:t>I/O</a:t>
            </a:r>
            <a:r>
              <a:rPr kumimoji="1" lang="ja-JP" altLang="en-US" dirty="0"/>
              <a:t>部分やソルバ部分を切り出してもよいと思う。</a:t>
            </a:r>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a:t>implicit</a:t>
            </a:r>
            <a:r>
              <a:rPr lang="ja-JP" altLang="en-US" dirty="0"/>
              <a:t> </a:t>
            </a:r>
            <a:r>
              <a:rPr kumimoji="1" lang="en-US" altLang="ja-JP" dirty="0"/>
              <a: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a:xfrm>
            <a:off x="838200" y="995423"/>
            <a:ext cx="5257800" cy="5181540"/>
          </a:xfrm>
        </p:spPr>
        <p:txBody>
          <a:bodyPr/>
          <a:lstStyle/>
          <a:p>
            <a:r>
              <a:rPr kumimoji="1" lang="ja-JP" altLang="en-US" dirty="0"/>
              <a:t>このコードも暗黙の型宣言をバリバリ使っている。</a:t>
            </a:r>
            <a:endParaRPr kumimoji="1" lang="en-US" altLang="ja-JP" dirty="0"/>
          </a:p>
          <a:p>
            <a:endParaRPr lang="en-US" altLang="ja-JP" dirty="0"/>
          </a:p>
          <a:p>
            <a:r>
              <a:rPr kumimoji="1" lang="ja-JP" altLang="en-US" dirty="0"/>
              <a:t>追記するとエラーの山</a:t>
            </a:r>
            <a:endParaRPr kumimoji="1" lang="en-US" altLang="ja-JP" dirty="0"/>
          </a:p>
          <a:p>
            <a:endParaRPr lang="en-US" altLang="ja-JP" dirty="0"/>
          </a:p>
          <a:p>
            <a:r>
              <a:rPr kumimoji="1" lang="ja-JP" altLang="en-US" dirty="0"/>
              <a:t>手間はかかるがしっかりと型宣言を書き、変数の管理を行う。</a:t>
            </a:r>
          </a:p>
        </p:txBody>
      </p:sp>
      <p:pic>
        <p:nvPicPr>
          <p:cNvPr id="5" name="図 4">
            <a:extLst>
              <a:ext uri="{FF2B5EF4-FFF2-40B4-BE49-F238E27FC236}">
                <a16:creationId xmlns:a16="http://schemas.microsoft.com/office/drawing/2014/main" id="{F5A38C79-468E-467C-9FB4-72A75B4B259E}"/>
              </a:ext>
            </a:extLst>
          </p:cNvPr>
          <p:cNvPicPr>
            <a:picLocks noChangeAspect="1"/>
          </p:cNvPicPr>
          <p:nvPr/>
        </p:nvPicPr>
        <p:blipFill>
          <a:blip r:embed="rId2"/>
          <a:stretch>
            <a:fillRect/>
          </a:stretch>
        </p:blipFill>
        <p:spPr>
          <a:xfrm>
            <a:off x="5990492" y="1133155"/>
            <a:ext cx="6201508" cy="4105944"/>
          </a:xfrm>
          <a:prstGeom prst="rect">
            <a:avLst/>
          </a:prstGeom>
        </p:spPr>
      </p:pic>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r>
              <a:rPr kumimoji="1" lang="ja-JP" altLang="en-US" dirty="0"/>
              <a:t>今回は型宣言がないので、書き直しはないが、改めて</a:t>
            </a:r>
            <a:r>
              <a:rPr kumimoji="1" lang="en-US" altLang="ja-JP" dirty="0"/>
              <a:t>real*4</a:t>
            </a:r>
            <a:r>
              <a:rPr kumimoji="1" lang="ja-JP" altLang="en-US" dirty="0"/>
              <a:t>とか書かないように気を付ける。</a:t>
            </a:r>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r>
              <a:rPr kumimoji="1" lang="ja-JP" altLang="en-US" dirty="0"/>
              <a:t>このスライドで代用する。</a:t>
            </a:r>
            <a:endParaRPr kumimoji="1" lang="en-US" altLang="ja-JP" dirty="0"/>
          </a:p>
          <a:p>
            <a:endParaRPr lang="en-US" altLang="ja-JP" dirty="0"/>
          </a:p>
          <a:p>
            <a:r>
              <a:rPr kumimoji="1" lang="ja-JP" altLang="en-US" dirty="0"/>
              <a:t>リファクタリングはどこかで計算結果が変わったりするので、やったことは残すようにした方がよい。</a:t>
            </a:r>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1035E-40A8-48C3-BF6E-2D888B07C82E}"/>
              </a:ext>
            </a:extLst>
          </p:cNvPr>
          <p:cNvSpPr>
            <a:spLocks noGrp="1"/>
          </p:cNvSpPr>
          <p:nvPr>
            <p:ph type="title"/>
          </p:nvPr>
        </p:nvSpPr>
        <p:spPr/>
        <p:txBody>
          <a:bodyPr/>
          <a:lstStyle/>
          <a:p>
            <a:r>
              <a:rPr lang="ja-JP" altLang="en-US" dirty="0"/>
              <a:t>やり残しを直す</a:t>
            </a:r>
            <a:endParaRPr kumimoji="1" lang="ja-JP" altLang="en-US" dirty="0"/>
          </a:p>
        </p:txBody>
      </p:sp>
      <p:sp>
        <p:nvSpPr>
          <p:cNvPr id="3" name="テキスト プレースホルダー 2">
            <a:extLst>
              <a:ext uri="{FF2B5EF4-FFF2-40B4-BE49-F238E27FC236}">
                <a16:creationId xmlns:a16="http://schemas.microsoft.com/office/drawing/2014/main" id="{4385BEA0-6856-4DEC-8E66-EE44A28E4274}"/>
              </a:ext>
            </a:extLst>
          </p:cNvPr>
          <p:cNvSpPr>
            <a:spLocks noGrp="1"/>
          </p:cNvSpPr>
          <p:nvPr>
            <p:ph type="body" idx="1"/>
          </p:nvPr>
        </p:nvSpPr>
        <p:spPr/>
        <p:txBody>
          <a:bodyPr/>
          <a:lstStyle/>
          <a:p>
            <a:r>
              <a:rPr kumimoji="1" lang="en-US" altLang="ja-JP" dirty="0"/>
              <a:t>SUBROUTINE</a:t>
            </a:r>
            <a:r>
              <a:rPr kumimoji="1" lang="ja-JP" altLang="en-US" dirty="0"/>
              <a:t>文を直し忘れていたので直す。</a:t>
            </a:r>
            <a:endParaRPr kumimoji="1" lang="en-US" altLang="ja-JP" dirty="0"/>
          </a:p>
          <a:p>
            <a:endParaRPr lang="en-US" altLang="ja-JP" dirty="0"/>
          </a:p>
          <a:p>
            <a:r>
              <a:rPr lang="ja-JP" altLang="en-US" dirty="0"/>
              <a:t>インデックスずれを直す。</a:t>
            </a:r>
            <a:endParaRPr lang="en-US" altLang="ja-JP" dirty="0"/>
          </a:p>
          <a:p>
            <a:endParaRPr lang="en-US" altLang="ja-JP" dirty="0"/>
          </a:p>
          <a:p>
            <a:r>
              <a:rPr lang="ja-JP" altLang="en-US" dirty="0"/>
              <a:t>コメント文をＣから！に直す</a:t>
            </a:r>
            <a:endParaRPr lang="en-US" altLang="ja-JP" dirty="0"/>
          </a:p>
          <a:p>
            <a:endParaRPr lang="en-US" altLang="ja-JP" dirty="0"/>
          </a:p>
          <a:p>
            <a:r>
              <a:rPr lang="ja-JP" altLang="en-US" dirty="0"/>
              <a:t>ファイル拡張子を</a:t>
            </a:r>
            <a:r>
              <a:rPr lang="en-US" altLang="ja-JP" dirty="0"/>
              <a:t>f90</a:t>
            </a:r>
            <a:r>
              <a:rPr lang="ja-JP" altLang="en-US" dirty="0"/>
              <a:t>にする</a:t>
            </a:r>
            <a:endParaRPr lang="en-US" altLang="ja-JP" dirty="0"/>
          </a:p>
          <a:p>
            <a:endParaRPr kumimoji="1" lang="ja-JP" altLang="en-US" dirty="0"/>
          </a:p>
        </p:txBody>
      </p:sp>
    </p:spTree>
    <p:extLst>
      <p:ext uri="{BB962C8B-B14F-4D97-AF65-F5344CB8AC3E}">
        <p14:creationId xmlns:p14="http://schemas.microsoft.com/office/powerpoint/2010/main" val="824815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715BC-D415-48DB-A735-769BB9DB15E0}"/>
              </a:ext>
            </a:extLst>
          </p:cNvPr>
          <p:cNvSpPr>
            <a:spLocks noGrp="1"/>
          </p:cNvSpPr>
          <p:nvPr>
            <p:ph type="title"/>
          </p:nvPr>
        </p:nvSpPr>
        <p:spPr/>
        <p:txBody>
          <a:bodyPr/>
          <a:lstStyle/>
          <a:p>
            <a:r>
              <a:rPr kumimoji="1" lang="ja-JP" altLang="en-US" dirty="0"/>
              <a:t>作業編のまとめ</a:t>
            </a:r>
          </a:p>
        </p:txBody>
      </p:sp>
      <p:sp>
        <p:nvSpPr>
          <p:cNvPr id="3" name="テキスト プレースホルダー 2">
            <a:extLst>
              <a:ext uri="{FF2B5EF4-FFF2-40B4-BE49-F238E27FC236}">
                <a16:creationId xmlns:a16="http://schemas.microsoft.com/office/drawing/2014/main" id="{4C86CF25-C1E3-4D5E-B1B0-B44F7BD94BFA}"/>
              </a:ext>
            </a:extLst>
          </p:cNvPr>
          <p:cNvSpPr>
            <a:spLocks noGrp="1"/>
          </p:cNvSpPr>
          <p:nvPr>
            <p:ph type="body" idx="1"/>
          </p:nvPr>
        </p:nvSpPr>
        <p:spPr/>
        <p:txBody>
          <a:bodyPr/>
          <a:lstStyle/>
          <a:p>
            <a:r>
              <a:rPr kumimoji="1" lang="ja-JP" altLang="en-US" dirty="0"/>
              <a:t>最初のプログラムよりも大分モダンっぽく（</a:t>
            </a:r>
            <a:r>
              <a:rPr kumimoji="1" lang="en-US" altLang="ja-JP" dirty="0"/>
              <a:t>f90</a:t>
            </a:r>
            <a:r>
              <a:rPr kumimoji="1" lang="ja-JP" altLang="en-US" dirty="0"/>
              <a:t>くらいに）なった。</a:t>
            </a:r>
            <a:endParaRPr kumimoji="1" lang="en-US" altLang="ja-JP" dirty="0"/>
          </a:p>
          <a:p>
            <a:endParaRPr lang="en-US" altLang="ja-JP" dirty="0"/>
          </a:p>
          <a:p>
            <a:r>
              <a:rPr kumimoji="1" lang="en-US" altLang="ja-JP" dirty="0"/>
              <a:t>Python</a:t>
            </a:r>
            <a:r>
              <a:rPr kumimoji="1" lang="ja-JP" altLang="en-US" dirty="0"/>
              <a:t>等がはやっている今の世の中的には大文字プログラムはなれという意味で読みにくい部分があるのではないかと改めて思う。</a:t>
            </a:r>
          </a:p>
        </p:txBody>
      </p:sp>
    </p:spTree>
    <p:extLst>
      <p:ext uri="{BB962C8B-B14F-4D97-AF65-F5344CB8AC3E}">
        <p14:creationId xmlns:p14="http://schemas.microsoft.com/office/powerpoint/2010/main" val="2949101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40852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r>
              <a:rPr kumimoji="1" lang="ja-JP" altLang="en-US" dirty="0"/>
              <a:t>今回は省略するが、</a:t>
            </a:r>
            <a:r>
              <a:rPr kumimoji="1" lang="en-US" altLang="ja-JP" dirty="0"/>
              <a:t>CUI</a:t>
            </a:r>
            <a:r>
              <a:rPr lang="ja-JP" altLang="en-US" dirty="0"/>
              <a:t>に数字で流体計算の結果出力は今はあまりやらないので、画像出力などを検討してもよいと思う。</a:t>
            </a:r>
            <a:endParaRPr kumimoji="1" lang="ja-JP" altLang="en-US" dirty="0"/>
          </a:p>
        </p:txBody>
      </p:sp>
    </p:spTree>
    <p:extLst>
      <p:ext uri="{BB962C8B-B14F-4D97-AF65-F5344CB8AC3E}">
        <p14:creationId xmlns:p14="http://schemas.microsoft.com/office/powerpoint/2010/main" val="277286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r>
              <a:rPr kumimoji="1" lang="ja-JP" altLang="en-US" dirty="0"/>
              <a:t>今回はサブルーチンが長くないので、省略する。</a:t>
            </a:r>
          </a:p>
        </p:txBody>
      </p:sp>
    </p:spTree>
    <p:extLst>
      <p:ext uri="{BB962C8B-B14F-4D97-AF65-F5344CB8AC3E}">
        <p14:creationId xmlns:p14="http://schemas.microsoft.com/office/powerpoint/2010/main" val="1001494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lang="ja-JP" altLang="en-US" dirty="0"/>
              <a:t>やってみるといくつか追記したい部分（暗黙的にやっている部分）もあった</a:t>
            </a:r>
            <a:endParaRPr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C853FD3-ADA7-4EA4-9987-8C379D1A3730}"/>
              </a:ext>
            </a:extLst>
          </p:cNvPr>
          <p:cNvSpPr>
            <a:spLocks noGrp="1"/>
          </p:cNvSpPr>
          <p:nvPr>
            <p:ph type="ctrTitle"/>
          </p:nvPr>
        </p:nvSpPr>
        <p:spPr/>
        <p:txBody>
          <a:bodyPr/>
          <a:lstStyle/>
          <a:p>
            <a:r>
              <a:rPr lang="ja-JP" altLang="en-US" dirty="0"/>
              <a:t>ご清聴ありがとうございました</a:t>
            </a:r>
          </a:p>
        </p:txBody>
      </p:sp>
      <p:sp>
        <p:nvSpPr>
          <p:cNvPr id="5" name="字幕 4">
            <a:extLst>
              <a:ext uri="{FF2B5EF4-FFF2-40B4-BE49-F238E27FC236}">
                <a16:creationId xmlns:a16="http://schemas.microsoft.com/office/drawing/2014/main" id="{13661A32-0EAC-485E-AF77-EC6223F4C99E}"/>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64958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130</TotalTime>
  <Words>4035</Words>
  <Application>Microsoft Office PowerPoint</Application>
  <PresentationFormat>ワイド画面</PresentationFormat>
  <Paragraphs>433</Paragraphs>
  <Slides>49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 noneを使う.</vt:lpstr>
      <vt:lpstr>古い型宣言を消す.</vt:lpstr>
      <vt:lpstr>ドキュメントを残す.</vt:lpstr>
      <vt:lpstr>やり残しを直す</vt:lpstr>
      <vt:lpstr>作業編のまとめ</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11</cp:revision>
  <dcterms:created xsi:type="dcterms:W3CDTF">2021-07-23T23:11:08Z</dcterms:created>
  <dcterms:modified xsi:type="dcterms:W3CDTF">2021-07-24T01:44:25Z</dcterms:modified>
</cp:coreProperties>
</file>