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1" r:id="rId3"/>
    <p:sldId id="258" r:id="rId4"/>
    <p:sldId id="293" r:id="rId5"/>
    <p:sldId id="294" r:id="rId6"/>
    <p:sldId id="295" r:id="rId7"/>
    <p:sldId id="296" r:id="rId8"/>
    <p:sldId id="297" r:id="rId9"/>
    <p:sldId id="298" r:id="rId10"/>
    <p:sldId id="299" r:id="rId11"/>
    <p:sldId id="300" r:id="rId12"/>
    <p:sldId id="301" r:id="rId13"/>
    <p:sldId id="302" r:id="rId14"/>
    <p:sldId id="259" r:id="rId15"/>
    <p:sldId id="275" r:id="rId16"/>
    <p:sldId id="260" r:id="rId17"/>
    <p:sldId id="261" r:id="rId18"/>
    <p:sldId id="262" r:id="rId19"/>
    <p:sldId id="263" r:id="rId20"/>
    <p:sldId id="264" r:id="rId21"/>
    <p:sldId id="265" r:id="rId22"/>
    <p:sldId id="266" r:id="rId23"/>
    <p:sldId id="292"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000"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17" name="Shape 17"/>
          <p:cNvSpPr txBox="1">
            <a:spLocks noGrp="1"/>
          </p:cNvSpPr>
          <p:nvPr>
            <p:ph type="subTitle" idx="1"/>
          </p:nvPr>
        </p:nvSpPr>
        <p:spPr>
          <a:xfrm>
            <a:off x="1524000" y="3602040"/>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563"/>
              </a:spcBef>
              <a:buClr>
                <a:schemeClr val="dk1"/>
              </a:buClr>
              <a:buFont typeface="Arial"/>
              <a:buNone/>
              <a:defRPr sz="1800" b="0" i="0" u="none" strike="noStrike" cap="none">
                <a:solidFill>
                  <a:schemeClr val="tx1"/>
                </a:solidFill>
                <a:latin typeface="Consolas" panose="020B0609020204030204" pitchFamily="49" charset="0"/>
                <a:ea typeface="+mn-ea"/>
                <a:cs typeface="Calibri"/>
                <a:sym typeface="Calibri"/>
              </a:defRPr>
            </a:lvl1pPr>
            <a:lvl2pPr marL="257175" marR="0" lvl="1" indent="0" algn="ctr"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2pPr>
            <a:lvl3pPr marL="514350" marR="0" lvl="2" indent="0" algn="ctr" rtl="0">
              <a:lnSpc>
                <a:spcPct val="90000"/>
              </a:lnSpc>
              <a:spcBef>
                <a:spcPts val="281"/>
              </a:spcBef>
              <a:buClr>
                <a:schemeClr val="dk1"/>
              </a:buClr>
              <a:buFont typeface="Arial"/>
              <a:buNone/>
              <a:defRPr sz="1013" b="0" i="0" u="none" strike="noStrike" cap="none">
                <a:solidFill>
                  <a:schemeClr val="dk1"/>
                </a:solidFill>
                <a:latin typeface="Calibri"/>
                <a:ea typeface="Calibri"/>
                <a:cs typeface="Calibri"/>
                <a:sym typeface="Calibri"/>
              </a:defRPr>
            </a:lvl3pPr>
            <a:lvl4pPr marL="771525" marR="0" lvl="3"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4pPr>
            <a:lvl5pPr marL="1028700" marR="0" lvl="4"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5pPr>
            <a:lvl6pPr marL="1285875" marR="0" lvl="5"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6pPr>
            <a:lvl7pPr marL="1543050" marR="0" lvl="6"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7pPr>
            <a:lvl8pPr marL="1800225" marR="0" lvl="7"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8pPr>
            <a:lvl9pPr marL="2057400" marR="0" lvl="8" indent="0" algn="ctr" rtl="0">
              <a:lnSpc>
                <a:spcPct val="90000"/>
              </a:lnSpc>
              <a:spcBef>
                <a:spcPts val="281"/>
              </a:spcBef>
              <a:buClr>
                <a:schemeClr val="dk1"/>
              </a:buClr>
              <a:buFont typeface="Arial"/>
              <a:buNone/>
              <a:defRPr sz="900" b="0" i="0" u="none" strike="noStrike" cap="none">
                <a:solidFill>
                  <a:schemeClr val="dk1"/>
                </a:solidFill>
                <a:latin typeface="Calibri"/>
                <a:ea typeface="Calibri"/>
                <a:cs typeface="Calibri"/>
                <a:sym typeface="Calibri"/>
              </a:defRPr>
            </a:lvl9pPr>
          </a:lstStyle>
          <a:p>
            <a:r>
              <a:rPr lang="ja-JP" altLang="en-US"/>
              <a:t>マスター サブタイトルの書式設定</a:t>
            </a:r>
            <a:endParaRPr/>
          </a:p>
        </p:txBody>
      </p:sp>
      <p:sp>
        <p:nvSpPr>
          <p:cNvPr id="18" name="Shape 1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19" name="Shape 1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20" name="Shape 2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spTree>
    <p:extLst>
      <p:ext uri="{BB962C8B-B14F-4D97-AF65-F5344CB8AC3E}">
        <p14:creationId xmlns:p14="http://schemas.microsoft.com/office/powerpoint/2010/main" val="16348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0" y="1956595"/>
            <a:ext cx="5811838"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dirty="0"/>
          </a:p>
        </p:txBody>
      </p:sp>
      <p:sp>
        <p:nvSpPr>
          <p:cNvPr id="85" name="Shape 85"/>
          <p:cNvSpPr txBox="1">
            <a:spLocks noGrp="1"/>
          </p:cNvSpPr>
          <p:nvPr>
            <p:ph type="body" idx="1"/>
          </p:nvPr>
        </p:nvSpPr>
        <p:spPr>
          <a:xfrm rot="5400000">
            <a:off x="1799430" y="-596105"/>
            <a:ext cx="5811838" cy="77343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86" name="Shape 8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7" name="Shape 8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8" name="Shape 8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83514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7"/>
            <a:ext cx="10515600" cy="5145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onsolas" panose="020B0609020204030204" pitchFamily="49" charset="0"/>
                <a:ea typeface="+mn-ea"/>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dirty="0"/>
              <a:t>マスター タイトルの書式設定</a:t>
            </a:r>
            <a:endParaRPr dirty="0"/>
          </a:p>
        </p:txBody>
      </p:sp>
      <p:sp>
        <p:nvSpPr>
          <p:cNvPr id="31" name="Shape 31"/>
          <p:cNvSpPr txBox="1">
            <a:spLocks noGrp="1"/>
          </p:cNvSpPr>
          <p:nvPr>
            <p:ph type="body" idx="1"/>
          </p:nvPr>
        </p:nvSpPr>
        <p:spPr>
          <a:xfrm>
            <a:off x="838200" y="995423"/>
            <a:ext cx="10515600" cy="5181540"/>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a:lnSpc>
                <a:spcPct val="90000"/>
              </a:lnSpc>
              <a:spcBef>
                <a:spcPts val="281"/>
              </a:spcBef>
              <a:buClr>
                <a:schemeClr val="dk1"/>
              </a:buClr>
              <a:buSzPct val="100000"/>
              <a:buFont typeface="Wingdings" panose="05000000000000000000" pitchFamily="2" charset="2"/>
              <a:buChar char="Ø"/>
              <a:defRPr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a:lnSpc>
                <a:spcPct val="90000"/>
              </a:lnSpc>
              <a:spcBef>
                <a:spcPts val="281"/>
              </a:spcBef>
              <a:buClr>
                <a:schemeClr val="dk1"/>
              </a:buClr>
              <a:buSzPct val="100000"/>
              <a:buFont typeface="Arial"/>
              <a:buChar char="•"/>
              <a:defRPr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a:lnSpc>
                <a:spcPct val="90000"/>
              </a:lnSpc>
              <a:spcBef>
                <a:spcPts val="281"/>
              </a:spcBef>
              <a:buClr>
                <a:schemeClr val="dk1"/>
              </a:buClr>
              <a:buSzPct val="96428"/>
              <a:buFont typeface="Arial"/>
              <a:buChar char="•"/>
              <a:defRPr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a:lnSpc>
                <a:spcPct val="90000"/>
              </a:lnSpc>
              <a:spcBef>
                <a:spcPts val="281"/>
              </a:spcBef>
              <a:buClr>
                <a:schemeClr val="dk1"/>
              </a:buClr>
              <a:buSzPct val="96428"/>
              <a:buFont typeface="Arial"/>
              <a:buChar char="•"/>
              <a:defRPr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マスター テキストの書式設定</a:t>
            </a:r>
          </a:p>
          <a:p>
            <a:pPr marL="128588" marR="0" lvl="1"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2 </a:t>
            </a:r>
            <a:r>
              <a:rPr lang="ja-JP" altLang="en-US" dirty="0"/>
              <a:t>レベル</a:t>
            </a:r>
          </a:p>
          <a:p>
            <a:pPr marL="128588" marR="0" lvl="2"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3 </a:t>
            </a:r>
            <a:r>
              <a:rPr lang="ja-JP" altLang="en-US" dirty="0"/>
              <a:t>レベル</a:t>
            </a:r>
          </a:p>
          <a:p>
            <a:pPr marL="128588" marR="0" lvl="3"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4 </a:t>
            </a:r>
            <a:r>
              <a:rPr lang="ja-JP" altLang="en-US" dirty="0"/>
              <a:t>レベル</a:t>
            </a:r>
          </a:p>
          <a:p>
            <a:pPr marL="128588" marR="0" lvl="4"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a:pPr>
            <a:r>
              <a:rPr lang="ja-JP" altLang="en-US" dirty="0"/>
              <a:t>第 </a:t>
            </a:r>
            <a:r>
              <a:rPr lang="en-US" altLang="ja-JP" dirty="0"/>
              <a:t>5 </a:t>
            </a:r>
            <a:r>
              <a:rPr lang="ja-JP" altLang="en-US" dirty="0"/>
              <a:t>レベル</a:t>
            </a:r>
          </a:p>
        </p:txBody>
      </p:sp>
      <p:sp>
        <p:nvSpPr>
          <p:cNvPr id="32" name="Shape 32"/>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33" name="Shape 33"/>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34" name="Shape 34"/>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35" name="Shape 35"/>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9698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1849" y="1709742"/>
            <a:ext cx="105156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3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38" name="Shape 38"/>
          <p:cNvSpPr txBox="1">
            <a:spLocks noGrp="1"/>
          </p:cNvSpPr>
          <p:nvPr>
            <p:ph type="body" idx="1"/>
          </p:nvPr>
        </p:nvSpPr>
        <p:spPr>
          <a:xfrm>
            <a:off x="831849" y="4589467"/>
            <a:ext cx="10515600" cy="1500187"/>
          </a:xfrm>
          <a:prstGeom prst="rect">
            <a:avLst/>
          </a:prstGeom>
          <a:noFill/>
          <a:ln>
            <a:noFill/>
          </a:ln>
        </p:spPr>
        <p:txBody>
          <a:bodyPr lIns="91425" tIns="91425" rIns="91425" bIns="91425" anchor="t" anchorCtr="0"/>
          <a:lstStyle>
            <a:lvl1pPr marL="0" marR="0" lvl="0" indent="0" algn="l" rtl="0">
              <a:lnSpc>
                <a:spcPct val="90000"/>
              </a:lnSpc>
              <a:spcBef>
                <a:spcPts val="563"/>
              </a:spcBef>
              <a:buClr>
                <a:srgbClr val="888888"/>
              </a:buClr>
              <a:buFont typeface="Arial"/>
              <a:buNone/>
              <a:defRPr sz="135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l" rtl="0">
              <a:lnSpc>
                <a:spcPct val="90000"/>
              </a:lnSpc>
              <a:spcBef>
                <a:spcPts val="281"/>
              </a:spcBef>
              <a:buClr>
                <a:srgbClr val="888888"/>
              </a:buClr>
              <a:buFont typeface="Arial"/>
              <a:buNone/>
              <a:defRPr sz="1013" b="0" i="0" u="none" strike="noStrike" cap="none">
                <a:solidFill>
                  <a:srgbClr val="888888"/>
                </a:solidFill>
                <a:latin typeface="Calibri"/>
                <a:ea typeface="Calibri"/>
                <a:cs typeface="Calibri"/>
                <a:sym typeface="Calibri"/>
              </a:defRPr>
            </a:lvl3pPr>
            <a:lvl4pPr marL="771525" marR="0" lvl="3"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4pPr>
            <a:lvl5pPr marL="1028700" marR="0" lvl="4"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5pPr>
            <a:lvl6pPr marL="1285875" marR="0" lvl="5"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6pPr>
            <a:lvl7pPr marL="1543050" marR="0" lvl="6"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7pPr>
            <a:lvl8pPr marL="1800225" marR="0" lvl="7"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8pPr>
            <a:lvl9pPr marL="2057400" marR="0" lvl="8" indent="0" algn="l" rtl="0">
              <a:lnSpc>
                <a:spcPct val="90000"/>
              </a:lnSpc>
              <a:spcBef>
                <a:spcPts val="281"/>
              </a:spcBef>
              <a:buClr>
                <a:srgbClr val="888888"/>
              </a:buClr>
              <a:buFont typeface="Arial"/>
              <a:buNone/>
              <a:defRPr sz="900" b="0" i="0" u="none" strike="noStrike" cap="none">
                <a:solidFill>
                  <a:srgbClr val="888888"/>
                </a:solidFill>
                <a:latin typeface="Calibri"/>
                <a:ea typeface="Calibri"/>
                <a:cs typeface="Calibri"/>
                <a:sym typeface="Calibri"/>
              </a:defRPr>
            </a:lvl9pPr>
          </a:lstStyle>
          <a:p>
            <a:pPr lvl="0"/>
            <a:r>
              <a:rPr lang="ja-JP" altLang="en-US"/>
              <a:t>マスター テキストの書式設定</a:t>
            </a:r>
          </a:p>
        </p:txBody>
      </p:sp>
      <p:sp>
        <p:nvSpPr>
          <p:cNvPr id="39" name="Shape 3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0" name="Shape 4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41" name="Shape 4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49505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839788" y="365129"/>
            <a:ext cx="10515600" cy="5939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44" name="Shape 44"/>
          <p:cNvSpPr txBox="1">
            <a:spLocks noGrp="1"/>
          </p:cNvSpPr>
          <p:nvPr>
            <p:ph type="body" idx="1"/>
          </p:nvPr>
        </p:nvSpPr>
        <p:spPr>
          <a:xfrm>
            <a:off x="839789" y="1139237"/>
            <a:ext cx="51577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5" name="Shape 45"/>
          <p:cNvSpPr txBox="1">
            <a:spLocks noGrp="1"/>
          </p:cNvSpPr>
          <p:nvPr>
            <p:ph type="body" idx="2"/>
          </p:nvPr>
        </p:nvSpPr>
        <p:spPr>
          <a:xfrm>
            <a:off x="839789" y="2505075"/>
            <a:ext cx="51577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6" name="Shape 46"/>
          <p:cNvSpPr txBox="1">
            <a:spLocks noGrp="1"/>
          </p:cNvSpPr>
          <p:nvPr>
            <p:ph type="body" idx="3"/>
          </p:nvPr>
        </p:nvSpPr>
        <p:spPr>
          <a:xfrm>
            <a:off x="6172201" y="1139237"/>
            <a:ext cx="5183187" cy="1365836"/>
          </a:xfrm>
          <a:prstGeom prst="rect">
            <a:avLst/>
          </a:prstGeom>
          <a:noFill/>
          <a:ln>
            <a:noFill/>
          </a:ln>
        </p:spPr>
        <p:txBody>
          <a:bodyPr lIns="91425" tIns="91425" rIns="91425" bIns="91425" anchor="b" anchorCtr="0"/>
          <a:lstStyle>
            <a:lvl1pPr marL="0" marR="0" lvl="0" indent="0" algn="l" rtl="0">
              <a:lnSpc>
                <a:spcPct val="90000"/>
              </a:lnSpc>
              <a:spcBef>
                <a:spcPts val="563"/>
              </a:spcBef>
              <a:buClr>
                <a:schemeClr val="dk1"/>
              </a:buClr>
              <a:buFont typeface="Arial"/>
              <a:buNone/>
              <a:defRPr sz="1350" b="1"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125" b="1"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013" b="1"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900" b="1"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47" name="Shape 47"/>
          <p:cNvSpPr txBox="1">
            <a:spLocks noGrp="1"/>
          </p:cNvSpPr>
          <p:nvPr>
            <p:ph type="body" idx="4"/>
          </p:nvPr>
        </p:nvSpPr>
        <p:spPr>
          <a:xfrm>
            <a:off x="6172201" y="2505075"/>
            <a:ext cx="5183187" cy="3684588"/>
          </a:xfrm>
          <a:prstGeom prst="rect">
            <a:avLst/>
          </a:prstGeom>
          <a:noFill/>
          <a:ln>
            <a:noFill/>
          </a:ln>
        </p:spPr>
        <p:txBody>
          <a:bodyPr lIns="91425" tIns="91425" rIns="91425" bIns="91425" anchor="t" anchorCtr="0"/>
          <a:lstStyle>
            <a:lvl1pPr marL="128588" marR="0" lvl="0" indent="-28575" algn="l" defTabSz="685800" rtl="0" eaLnBrk="1" fontAlgn="auto" latinLnBrk="0" hangingPunct="1">
              <a:lnSpc>
                <a:spcPct val="90000"/>
              </a:lnSpc>
              <a:spcBef>
                <a:spcPts val="563"/>
              </a:spcBef>
              <a:spcAft>
                <a:spcPts val="0"/>
              </a:spcAft>
              <a:buClr>
                <a:schemeClr val="tx1"/>
              </a:buClr>
              <a:buSzPct val="100000"/>
              <a:buFont typeface="Arial"/>
              <a:buChar char="•"/>
              <a:tabLst/>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tx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8" name="Shape 4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49" name="Shape 4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0" name="Shape 5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1" name="Shape 51"/>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11"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12"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22270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54" name="Shape 54"/>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55" name="Shape 55"/>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56" name="Shape 56"/>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7" name="Shape 57"/>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7"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44083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白紙">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0" name="Shape 6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1" name="Shape 6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5"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6"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46410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64" name="Shape 64"/>
          <p:cNvSpPr txBox="1">
            <a:spLocks noGrp="1"/>
          </p:cNvSpPr>
          <p:nvPr>
            <p:ph type="body" idx="1"/>
          </p:nvPr>
        </p:nvSpPr>
        <p:spPr>
          <a:xfrm>
            <a:off x="5183188" y="987425"/>
            <a:ext cx="6172200" cy="4873624"/>
          </a:xfrm>
          <a:prstGeom prst="rect">
            <a:avLst/>
          </a:prstGeom>
          <a:noFill/>
          <a:ln>
            <a:noFill/>
          </a:ln>
        </p:spPr>
        <p:txBody>
          <a:bodyPr lIns="91425" tIns="91425" rIns="91425" bIns="91425" anchor="t" anchorCtr="0"/>
          <a:lstStyle>
            <a:lvl1pPr marL="128588" marR="0" lvl="0" indent="-14288" algn="l" rtl="0">
              <a:lnSpc>
                <a:spcPct val="90000"/>
              </a:lnSpc>
              <a:spcBef>
                <a:spcPts val="563"/>
              </a:spcBef>
              <a:buClr>
                <a:schemeClr val="tx1"/>
              </a:buClr>
              <a:buSzPct val="100000"/>
              <a:buFont typeface="Arial"/>
              <a:buChar char="•"/>
              <a:defRPr sz="1800" b="0" i="0" u="none" strike="noStrike" cap="none">
                <a:solidFill>
                  <a:schemeClr val="tx1"/>
                </a:solidFill>
                <a:latin typeface="Calibri"/>
                <a:ea typeface="Calibri"/>
                <a:cs typeface="Calibri"/>
                <a:sym typeface="Calibri"/>
              </a:defRPr>
            </a:lvl1pPr>
            <a:lvl2pPr marL="385763" marR="0" lvl="1" indent="-28575" algn="l" rtl="0">
              <a:lnSpc>
                <a:spcPct val="90000"/>
              </a:lnSpc>
              <a:spcBef>
                <a:spcPts val="281"/>
              </a:spcBef>
              <a:buClr>
                <a:schemeClr val="dk1"/>
              </a:buClr>
              <a:buSzPct val="100000"/>
              <a:buFont typeface="Arial"/>
              <a:buChar char="•"/>
              <a:defRPr sz="1575" b="0" i="0" u="none" strike="noStrike" cap="none">
                <a:solidFill>
                  <a:schemeClr val="dk1"/>
                </a:solidFill>
                <a:latin typeface="Calibri"/>
                <a:ea typeface="Calibri"/>
                <a:cs typeface="Calibri"/>
                <a:sym typeface="Calibri"/>
              </a:defRPr>
            </a:lvl2pPr>
            <a:lvl3pPr marL="642938" marR="0" lvl="2"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0113" marR="0" lvl="3"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4pPr>
            <a:lvl5pPr marL="1157288" marR="0" lvl="4"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5pPr>
            <a:lvl6pPr marL="1414463" marR="0" lvl="5"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1638" marR="0" lvl="6"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28813" marR="0" lvl="7"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85988" marR="0" lvl="8"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5" name="Shape 65"/>
          <p:cNvSpPr txBox="1">
            <a:spLocks noGrp="1"/>
          </p:cNvSpPr>
          <p:nvPr>
            <p:ph type="body" idx="2"/>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66" name="Shape 66"/>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67" name="Shape 67"/>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68" name="Shape 68"/>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04386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9788" y="457203"/>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800"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1" name="Shape 71"/>
          <p:cNvSpPr>
            <a:spLocks noGrp="1"/>
          </p:cNvSpPr>
          <p:nvPr>
            <p:ph type="pic" idx="2"/>
          </p:nvPr>
        </p:nvSpPr>
        <p:spPr>
          <a:xfrm>
            <a:off x="5183188" y="987425"/>
            <a:ext cx="6172200" cy="4873624"/>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18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1575"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1350"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1125" b="0" i="0" u="none" strike="noStrike" cap="none">
                <a:solidFill>
                  <a:schemeClr val="dk1"/>
                </a:solidFill>
                <a:latin typeface="Calibri"/>
                <a:ea typeface="Calibri"/>
                <a:cs typeface="Calibri"/>
                <a:sym typeface="Calibri"/>
              </a:defRPr>
            </a:lvl9pPr>
          </a:lstStyle>
          <a:p>
            <a:r>
              <a:rPr lang="ja-JP" altLang="en-US"/>
              <a:t>アイコンをクリックして図を追加</a:t>
            </a:r>
            <a:endParaRPr dirty="0"/>
          </a:p>
        </p:txBody>
      </p:sp>
      <p:sp>
        <p:nvSpPr>
          <p:cNvPr id="72" name="Shape 72"/>
          <p:cNvSpPr txBox="1">
            <a:spLocks noGrp="1"/>
          </p:cNvSpPr>
          <p:nvPr>
            <p:ph type="body" idx="1"/>
          </p:nvPr>
        </p:nvSpPr>
        <p:spPr>
          <a:xfrm>
            <a:off x="839788"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563"/>
              </a:spcBef>
              <a:buClr>
                <a:schemeClr val="dk1"/>
              </a:buClr>
              <a:buFont typeface="Arial"/>
              <a:buNone/>
              <a:defRPr sz="900" b="0" i="0" u="none" strike="noStrike" cap="none">
                <a:solidFill>
                  <a:schemeClr val="tx1"/>
                </a:solidFill>
                <a:latin typeface="Calibri"/>
                <a:ea typeface="Calibri"/>
                <a:cs typeface="Calibri"/>
                <a:sym typeface="Calibri"/>
              </a:defRPr>
            </a:lvl1pPr>
            <a:lvl2pPr marL="257175" marR="0" lvl="1" indent="0" algn="l" rtl="0">
              <a:lnSpc>
                <a:spcPct val="90000"/>
              </a:lnSpc>
              <a:spcBef>
                <a:spcPts val="281"/>
              </a:spcBef>
              <a:buClr>
                <a:schemeClr val="dk1"/>
              </a:buClr>
              <a:buFont typeface="Arial"/>
              <a:buNone/>
              <a:defRPr sz="788" b="0" i="0" u="none" strike="noStrike" cap="none">
                <a:solidFill>
                  <a:schemeClr val="dk1"/>
                </a:solidFill>
                <a:latin typeface="Calibri"/>
                <a:ea typeface="Calibri"/>
                <a:cs typeface="Calibri"/>
                <a:sym typeface="Calibri"/>
              </a:defRPr>
            </a:lvl2pPr>
            <a:lvl3pPr marL="514350" marR="0" lvl="2" indent="0" algn="l" rtl="0">
              <a:lnSpc>
                <a:spcPct val="90000"/>
              </a:lnSpc>
              <a:spcBef>
                <a:spcPts val="281"/>
              </a:spcBef>
              <a:buClr>
                <a:schemeClr val="dk1"/>
              </a:buClr>
              <a:buFont typeface="Arial"/>
              <a:buNone/>
              <a:defRPr sz="675" b="0" i="0" u="none" strike="noStrike" cap="none">
                <a:solidFill>
                  <a:schemeClr val="dk1"/>
                </a:solidFill>
                <a:latin typeface="Calibri"/>
                <a:ea typeface="Calibri"/>
                <a:cs typeface="Calibri"/>
                <a:sym typeface="Calibri"/>
              </a:defRPr>
            </a:lvl3pPr>
            <a:lvl4pPr marL="771525" marR="0" lvl="3"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4pPr>
            <a:lvl5pPr marL="1028700" marR="0" lvl="4"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5pPr>
            <a:lvl6pPr marL="1285875" marR="0" lvl="5"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6pPr>
            <a:lvl7pPr marL="1543050" marR="0" lvl="6"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7pPr>
            <a:lvl8pPr marL="1800225" marR="0" lvl="7"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8pPr>
            <a:lvl9pPr marL="2057400" marR="0" lvl="8" indent="0" algn="l" rtl="0">
              <a:lnSpc>
                <a:spcPct val="90000"/>
              </a:lnSpc>
              <a:spcBef>
                <a:spcPts val="281"/>
              </a:spcBef>
              <a:buClr>
                <a:schemeClr val="dk1"/>
              </a:buClr>
              <a:buFont typeface="Arial"/>
              <a:buNone/>
              <a:defRPr sz="56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3" name="Shape 73"/>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74" name="Shape 74"/>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75" name="Shape 75"/>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cxnSp>
        <p:nvCxnSpPr>
          <p:cNvPr id="9"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17151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475" b="0" i="0" u="none" strike="noStrike" cap="none">
                <a:solidFill>
                  <a:schemeClr val="tx1"/>
                </a:solidFill>
                <a:latin typeface="Calibri"/>
                <a:ea typeface="Calibri"/>
                <a:cs typeface="Calibri"/>
                <a:sym typeface="Calibri"/>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ja-JP" altLang="en-US"/>
              <a:t>マスター タイトルの書式設定</a:t>
            </a:r>
            <a:endParaRPr/>
          </a:p>
        </p:txBody>
      </p:sp>
      <p:sp>
        <p:nvSpPr>
          <p:cNvPr id="78" name="Shape 78"/>
          <p:cNvSpPr txBox="1">
            <a:spLocks noGrp="1"/>
          </p:cNvSpPr>
          <p:nvPr>
            <p:ph type="body" idx="1"/>
          </p:nvPr>
        </p:nvSpPr>
        <p:spPr>
          <a:xfrm rot="5400000">
            <a:off x="3534166" y="-1642670"/>
            <a:ext cx="5123666" cy="10515600"/>
          </a:xfrm>
          <a:prstGeom prst="rect">
            <a:avLst/>
          </a:prstGeom>
          <a:noFill/>
          <a:ln>
            <a:noFill/>
          </a:ln>
        </p:spPr>
        <p:txBody>
          <a:bodyPr lIns="91425" tIns="91425" rIns="91425" bIns="91425" anchor="t" anchorCtr="0"/>
          <a:lstStyle>
            <a:lvl1pPr marL="128588" marR="0" lvl="0" indent="-28575" algn="l" rtl="0">
              <a:lnSpc>
                <a:spcPct val="90000"/>
              </a:lnSpc>
              <a:spcBef>
                <a:spcPts val="563"/>
              </a:spcBef>
              <a:buClr>
                <a:schemeClr val="tx1"/>
              </a:buClr>
              <a:buSzPct val="100000"/>
              <a:buFont typeface="Arial"/>
              <a:buChar char="•"/>
              <a:defRPr sz="1575" b="0" i="0" u="none" strike="noStrike" cap="none">
                <a:solidFill>
                  <a:schemeClr val="tx1"/>
                </a:solidFill>
                <a:latin typeface="Calibri"/>
                <a:ea typeface="Calibri"/>
                <a:cs typeface="Calibri"/>
                <a:sym typeface="Calibri"/>
              </a:defRPr>
            </a:lvl1pPr>
            <a:lvl2pPr marL="385763" marR="0" lvl="1" indent="-42863" algn="l" rtl="0">
              <a:lnSpc>
                <a:spcPct val="90000"/>
              </a:lnSpc>
              <a:spcBef>
                <a:spcPts val="281"/>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2pPr>
            <a:lvl3pPr marL="642938" marR="0" lvl="2" indent="-57150" algn="l" rtl="0">
              <a:lnSpc>
                <a:spcPct val="90000"/>
              </a:lnSpc>
              <a:spcBef>
                <a:spcPts val="281"/>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3pPr>
            <a:lvl4pPr marL="900113" marR="0" lvl="3"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4pPr>
            <a:lvl5pPr marL="1157288" marR="0" lvl="4"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5pPr>
            <a:lvl6pPr marL="1414463" marR="0" lvl="5"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6pPr>
            <a:lvl7pPr marL="1671638" marR="0" lvl="6"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7pPr>
            <a:lvl8pPr marL="1928813" marR="0" lvl="7"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8pPr>
            <a:lvl9pPr marL="2185988" marR="0" lvl="8" indent="-64294" algn="l" rtl="0">
              <a:lnSpc>
                <a:spcPct val="90000"/>
              </a:lnSpc>
              <a:spcBef>
                <a:spcPts val="281"/>
              </a:spcBef>
              <a:buClr>
                <a:schemeClr val="dk1"/>
              </a:buClr>
              <a:buSzPct val="96428"/>
              <a:buFont typeface="Arial"/>
              <a:buChar char="•"/>
              <a:defRPr sz="1013" b="0" i="0" u="none" strike="noStrike" cap="none">
                <a:solidFill>
                  <a:schemeClr val="dk1"/>
                </a:solidFill>
                <a:latin typeface="Calibri"/>
                <a:ea typeface="Calibri"/>
                <a:cs typeface="Calibri"/>
                <a:sym typeface="Calibri"/>
              </a:defRPr>
            </a:lvl9pPr>
          </a:lstStyle>
          <a:p>
            <a:pPr lvl="0"/>
            <a:r>
              <a:rPr lang="ja-JP" altLang="en-US"/>
              <a:t>マスター テキストの書式設定</a:t>
            </a:r>
          </a:p>
        </p:txBody>
      </p:sp>
      <p:sp>
        <p:nvSpPr>
          <p:cNvPr id="79" name="Shape 79"/>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80" name="Shape 80"/>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81" name="Shape 81"/>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p>
            <a:fld id="{C971621B-7AF4-4552-90CB-D1E8A0637B3F}" type="slidenum">
              <a:rPr kumimoji="1" lang="ja-JP" altLang="en-US" smtClean="0"/>
              <a:t>‹#›</a:t>
            </a:fld>
            <a:endParaRPr kumimoji="1" lang="ja-JP" altLang="en-US"/>
          </a:p>
        </p:txBody>
      </p:sp>
      <p:cxnSp>
        <p:nvCxnSpPr>
          <p:cNvPr id="82" name="Shape 82"/>
          <p:cNvCxnSpPr/>
          <p:nvPr/>
        </p:nvCxnSpPr>
        <p:spPr>
          <a:xfrm>
            <a:off x="0" y="879674"/>
            <a:ext cx="12192000" cy="0"/>
          </a:xfrm>
          <a:prstGeom prst="straightConnector1">
            <a:avLst/>
          </a:prstGeom>
          <a:noFill/>
          <a:ln w="57150" cap="flat" cmpd="sng">
            <a:solidFill>
              <a:srgbClr val="D5E5FF"/>
            </a:solidFill>
            <a:prstDash val="solid"/>
            <a:miter/>
            <a:headEnd type="none" w="med" len="med"/>
            <a:tailEnd type="none" w="med" len="med"/>
          </a:ln>
        </p:spPr>
      </p:cxnSp>
      <p:cxnSp>
        <p:nvCxnSpPr>
          <p:cNvPr id="8" name="Shape 28"/>
          <p:cNvCxnSpPr/>
          <p:nvPr/>
        </p:nvCxnSpPr>
        <p:spPr>
          <a:xfrm>
            <a:off x="-9672" y="6199157"/>
            <a:ext cx="12192000" cy="0"/>
          </a:xfrm>
          <a:prstGeom prst="straightConnector1">
            <a:avLst/>
          </a:prstGeom>
          <a:noFill/>
          <a:ln w="57150" cap="flat" cmpd="sng">
            <a:solidFill>
              <a:schemeClr val="accent2"/>
            </a:solidFill>
            <a:prstDash val="solid"/>
            <a:miter/>
            <a:headEnd type="none" w="med" len="med"/>
            <a:tailEnd type="none" w="med" len="med"/>
          </a:ln>
        </p:spPr>
      </p:cxnSp>
    </p:spTree>
    <p:extLst>
      <p:ext uri="{BB962C8B-B14F-4D97-AF65-F5344CB8AC3E}">
        <p14:creationId xmlns:p14="http://schemas.microsoft.com/office/powerpoint/2010/main" val="373948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6"/>
            <a:ext cx="10515600" cy="59557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 name="Shape 7"/>
          <p:cNvSpPr txBox="1">
            <a:spLocks noGrp="1"/>
          </p:cNvSpPr>
          <p:nvPr>
            <p:ph type="body" idx="1"/>
          </p:nvPr>
        </p:nvSpPr>
        <p:spPr>
          <a:xfrm>
            <a:off x="838200" y="1053295"/>
            <a:ext cx="10515600" cy="5123666"/>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dt" idx="10"/>
          </p:nvPr>
        </p:nvSpPr>
        <p:spPr>
          <a:xfrm>
            <a:off x="7528102" y="6369778"/>
            <a:ext cx="1006303"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fld id="{88E0542A-7C09-4B5B-8F8C-4B2322E35E45}" type="datetimeFigureOut">
              <a:rPr kumimoji="1" lang="ja-JP" altLang="en-US" smtClean="0"/>
              <a:t>2021/7/24</a:t>
            </a:fld>
            <a:endParaRPr kumimoji="1" lang="ja-JP" altLang="en-US"/>
          </a:p>
        </p:txBody>
      </p:sp>
      <p:sp>
        <p:nvSpPr>
          <p:cNvPr id="9" name="Shape 9"/>
          <p:cNvSpPr txBox="1">
            <a:spLocks noGrp="1"/>
          </p:cNvSpPr>
          <p:nvPr>
            <p:ph type="ftr" idx="11"/>
          </p:nvPr>
        </p:nvSpPr>
        <p:spPr>
          <a:xfrm>
            <a:off x="2821599" y="6369778"/>
            <a:ext cx="4539957" cy="365125"/>
          </a:xfrm>
          <a:prstGeom prst="rect">
            <a:avLst/>
          </a:prstGeom>
          <a:noFill/>
          <a:ln>
            <a:noFill/>
          </a:ln>
        </p:spPr>
        <p:txBody>
          <a:bodyPr lIns="91425" tIns="91425" rIns="91425" bIns="91425" anchor="ctr" anchorCtr="0"/>
          <a:lstStyle>
            <a:lvl1pPr marL="0" marR="0" lvl="0" indent="0" algn="l" rtl="0">
              <a:spcBef>
                <a:spcPts val="0"/>
              </a:spcBef>
              <a:buNone/>
              <a:defRPr sz="675" b="0" i="0" u="none" strike="noStrike" cap="none">
                <a:solidFill>
                  <a:schemeClr val="tx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kumimoji="1" lang="ja-JP" altLang="en-US"/>
          </a:p>
        </p:txBody>
      </p:sp>
      <p:sp>
        <p:nvSpPr>
          <p:cNvPr id="10" name="Shape 10"/>
          <p:cNvSpPr txBox="1">
            <a:spLocks noGrp="1"/>
          </p:cNvSpPr>
          <p:nvPr>
            <p:ph type="sldNum" idx="12"/>
          </p:nvPr>
        </p:nvSpPr>
        <p:spPr>
          <a:xfrm>
            <a:off x="9985093" y="6356354"/>
            <a:ext cx="1368707" cy="365125"/>
          </a:xfrm>
          <a:prstGeom prst="rect">
            <a:avLst/>
          </a:prstGeom>
          <a:noFill/>
          <a:ln>
            <a:noFill/>
          </a:ln>
        </p:spPr>
        <p:txBody>
          <a:bodyPr lIns="91425" tIns="45700" rIns="91425" bIns="45700" anchor="ctr" anchorCtr="0">
            <a:noAutofit/>
          </a:bodyPr>
          <a:lstStyle>
            <a:lvl1pPr>
              <a:defRPr>
                <a:solidFill>
                  <a:schemeClr val="tx1"/>
                </a:solidFill>
              </a:defRPr>
            </a:lvl1pPr>
          </a:lstStyle>
          <a:p>
            <a:fld id="{C971621B-7AF4-4552-90CB-D1E8A0637B3F}" type="slidenum">
              <a:rPr kumimoji="1" lang="ja-JP" altLang="en-US" smtClean="0"/>
              <a:t>‹#›</a:t>
            </a:fld>
            <a:endParaRPr kumimoji="1" lang="ja-JP" altLang="en-US"/>
          </a:p>
        </p:txBody>
      </p:sp>
      <p:pic>
        <p:nvPicPr>
          <p:cNvPr id="12" name="Shape 12"/>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4" name="Shape 14"/>
          <p:cNvPicPr preferRelativeResize="0"/>
          <p:nvPr/>
        </p:nvPicPr>
        <p:blipFill rotWithShape="1">
          <a:blip r:embed="rId12">
            <a:alphaModFix/>
          </a:blip>
          <a:srcRect/>
          <a:stretch/>
        </p:blipFill>
        <p:spPr>
          <a:xfrm>
            <a:off x="8700949" y="6404699"/>
            <a:ext cx="1117599" cy="295275"/>
          </a:xfrm>
          <a:prstGeom prst="rect">
            <a:avLst/>
          </a:prstGeom>
          <a:noFill/>
          <a:ln>
            <a:noFill/>
          </a:ln>
        </p:spPr>
      </p:pic>
      <p:pic>
        <p:nvPicPr>
          <p:cNvPr id="1026" name="Picture 2">
            <a:extLst>
              <a:ext uri="{FF2B5EF4-FFF2-40B4-BE49-F238E27FC236}">
                <a16:creationId xmlns:a16="http://schemas.microsoft.com/office/drawing/2014/main" id="{1A8F0EF5-3BF1-4FCD-B8BE-0817F64B1F8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4110" y="6137985"/>
            <a:ext cx="1229193" cy="70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5464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chemeClr val="tx1"/>
          </a:solidFill>
          <a:latin typeface="Consolas" panose="020B0609020204030204" pitchFamily="49" charset="0"/>
          <a:ea typeface="+mn-ea"/>
          <a:cs typeface="Arial"/>
          <a:sym typeface="Arial"/>
        </a:defRPr>
      </a:lvl1pPr>
    </p:titleStyle>
    <p:bodyStyle>
      <a:defPPr marR="0" lvl="0" algn="l" rtl="0">
        <a:lnSpc>
          <a:spcPct val="100000"/>
        </a:lnSpc>
        <a:spcBef>
          <a:spcPts val="0"/>
        </a:spcBef>
        <a:spcAft>
          <a:spcPts val="0"/>
        </a:spcAft>
      </a:defPPr>
      <a:lvl1pPr marL="128588" marR="0" lvl="0" indent="-28575" algn="l" rtl="0" eaLnBrk="1" hangingPunct="1">
        <a:lnSpc>
          <a:spcPct val="100000"/>
        </a:lnSpc>
        <a:spcBef>
          <a:spcPts val="0"/>
        </a:spcBef>
        <a:spcAft>
          <a:spcPts val="0"/>
        </a:spcAft>
        <a:buClr>
          <a:schemeClr val="tx1"/>
        </a:buClr>
        <a:buFont typeface="Wingdings" panose="05000000000000000000" pitchFamily="2" charset="2"/>
        <a:buChar char="p"/>
        <a:defRPr kumimoji="1" sz="1800" b="0" i="0" u="none" strike="noStrike" cap="none">
          <a:solidFill>
            <a:schemeClr val="tx1"/>
          </a:solidFill>
          <a:latin typeface="Consolas" panose="020B0609020204030204" pitchFamily="49" charset="0"/>
          <a:ea typeface="+mn-ea"/>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kumimoji="1"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2B9CD744-FB1A-4CB5-941E-327E27AEE223}"/>
              </a:ext>
            </a:extLst>
          </p:cNvPr>
          <p:cNvSpPr>
            <a:spLocks noGrp="1"/>
          </p:cNvSpPr>
          <p:nvPr>
            <p:ph type="ctrTitle"/>
          </p:nvPr>
        </p:nvSpPr>
        <p:spPr/>
        <p:txBody>
          <a:bodyPr/>
          <a:lstStyle/>
          <a:p>
            <a:r>
              <a:rPr lang="en-US" altLang="ja-JP" dirty="0"/>
              <a:t>Fortran</a:t>
            </a:r>
            <a:r>
              <a:rPr lang="ja-JP" altLang="en-US" dirty="0"/>
              <a:t>リファクタリングの</a:t>
            </a:r>
            <a:br>
              <a:rPr lang="en-US" altLang="ja-JP" dirty="0"/>
            </a:br>
            <a:r>
              <a:rPr lang="ja-JP" altLang="en-US" dirty="0"/>
              <a:t>同人誌を書いたので</a:t>
            </a:r>
            <a:br>
              <a:rPr lang="en-US" altLang="ja-JP" dirty="0"/>
            </a:br>
            <a:r>
              <a:rPr lang="ja-JP" altLang="en-US" dirty="0"/>
              <a:t>実際にリファクタリングしてみた</a:t>
            </a:r>
          </a:p>
        </p:txBody>
      </p:sp>
      <p:sp>
        <p:nvSpPr>
          <p:cNvPr id="6" name="字幕 5">
            <a:extLst>
              <a:ext uri="{FF2B5EF4-FFF2-40B4-BE49-F238E27FC236}">
                <a16:creationId xmlns:a16="http://schemas.microsoft.com/office/drawing/2014/main" id="{C0DD2A40-C69D-408F-8732-D6D23257D71F}"/>
              </a:ext>
            </a:extLst>
          </p:cNvPr>
          <p:cNvSpPr>
            <a:spLocks noGrp="1"/>
          </p:cNvSpPr>
          <p:nvPr>
            <p:ph type="subTitle" idx="1"/>
          </p:nvPr>
        </p:nvSpPr>
        <p:spPr>
          <a:xfrm>
            <a:off x="1524000" y="3602040"/>
            <a:ext cx="9144000" cy="1655761"/>
          </a:xfrm>
        </p:spPr>
        <p:txBody>
          <a:bodyPr/>
          <a:lstStyle/>
          <a:p>
            <a:r>
              <a:rPr lang="ja-JP" altLang="en-US" dirty="0"/>
              <a:t>モダン</a:t>
            </a:r>
            <a:r>
              <a:rPr lang="en-US" altLang="ja-JP" dirty="0"/>
              <a:t>Fortran</a:t>
            </a:r>
            <a:r>
              <a:rPr lang="ja-JP" altLang="en-US" dirty="0"/>
              <a:t>勉強会</a:t>
            </a:r>
            <a:r>
              <a:rPr lang="en-US" altLang="ja-JP" dirty="0"/>
              <a:t>.f10</a:t>
            </a:r>
            <a:endParaRPr lang="ja-JP" altLang="en-US" dirty="0"/>
          </a:p>
        </p:txBody>
      </p:sp>
    </p:spTree>
    <p:extLst>
      <p:ext uri="{BB962C8B-B14F-4D97-AF65-F5344CB8AC3E}">
        <p14:creationId xmlns:p14="http://schemas.microsoft.com/office/powerpoint/2010/main" val="166614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90 </a:t>
            </a:r>
            <a:r>
              <a:rPr lang="en-US" altLang="ja-JP" sz="1400" b="0" dirty="0">
                <a:solidFill>
                  <a:srgbClr val="C586C0"/>
                </a:solidFill>
                <a:effectLst/>
                <a:latin typeface="Consolas" panose="020B0609020204030204" pitchFamily="49" charset="0"/>
              </a:rPr>
              <a:t>CALL</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(PSI,MX,MY,NX,NY,DY)</a:t>
            </a:r>
          </a:p>
          <a:p>
            <a:pPr marL="100013" indent="0">
              <a:buNone/>
            </a:pPr>
            <a:r>
              <a:rPr lang="en-US" altLang="ja-JP" sz="1400" b="0" dirty="0">
                <a:solidFill>
                  <a:srgbClr val="6A9955"/>
                </a:solidFill>
                <a:effectLst/>
                <a:latin typeface="Consolas" panose="020B0609020204030204" pitchFamily="49" charset="0"/>
              </a:rPr>
              <a:t>C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'Save data? Yes=1, No=0'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ISAVE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(ISAVE</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OPEN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FIle</a:t>
            </a:r>
            <a:r>
              <a:rPr lang="en-US" altLang="ja-JP" sz="1400" b="0" dirty="0">
                <a:solidFill>
                  <a:srgbClr val="D4D4D4"/>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'Result.txt'</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95</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8</a:t>
            </a:r>
            <a:r>
              <a:rPr lang="en-US" altLang="ja-JP" sz="1400" b="0" dirty="0">
                <a:solidFill>
                  <a:srgbClr val="D4D4D4"/>
                </a:solidFill>
                <a:effectLst/>
                <a:latin typeface="Consolas" panose="020B0609020204030204" pitchFamily="49" charset="0"/>
              </a:rPr>
              <a:t>,*) I,J,PSI(I,J),OMG(I,J)</a:t>
            </a:r>
          </a:p>
          <a:p>
            <a:pPr marL="100013" indent="0">
              <a:buNone/>
            </a:pPr>
            <a:r>
              <a:rPr lang="en-US" altLang="ja-JP" sz="1400" b="0" dirty="0">
                <a:solidFill>
                  <a:srgbClr val="B5CEA8"/>
                </a:solidFill>
                <a:effectLst/>
                <a:latin typeface="Consolas" panose="020B0609020204030204" pitchFamily="49" charset="0"/>
              </a:rPr>
              <a:t>   95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STOP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END</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SUBROUTINE</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OUT2</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A</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MY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NX</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NY</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DY</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A(MX,MY),</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PAI=</a:t>
            </a:r>
            <a:r>
              <a:rPr lang="en-US" altLang="ja-JP" sz="1400" b="0" dirty="0">
                <a:solidFill>
                  <a:srgbClr val="B5CEA8"/>
                </a:solidFill>
                <a:effectLst/>
                <a:latin typeface="Consolas" panose="020B0609020204030204" pitchFamily="49" charset="0"/>
              </a:rPr>
              <a:t>4.</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67442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DX=PAI/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AMIN=A(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.LT.</a:t>
            </a:r>
            <a:r>
              <a:rPr lang="en-US" altLang="ja-JP" sz="1400" b="0" dirty="0">
                <a:solidFill>
                  <a:srgbClr val="D4D4D4"/>
                </a:solidFill>
                <a:effectLst/>
                <a:latin typeface="Consolas" panose="020B0609020204030204" pitchFamily="49" charset="0"/>
              </a:rPr>
              <a:t>AMIN) AMIN=A(I,J)</a:t>
            </a: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A(I,J)=A(I,J)-AMIN</a:t>
            </a: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AMAX=A(</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(A(I,J)</a:t>
            </a:r>
            <a:r>
              <a:rPr lang="en-US" altLang="ja-JP" sz="1400" b="0" dirty="0">
                <a:solidFill>
                  <a:srgbClr val="569CD6"/>
                </a:solidFill>
                <a:effectLst/>
                <a:latin typeface="Consolas" panose="020B0609020204030204" pitchFamily="49" charset="0"/>
              </a:rPr>
              <a:t>.GT.</a:t>
            </a:r>
            <a:r>
              <a:rPr lang="en-US" altLang="ja-JP" sz="1400" b="0" dirty="0">
                <a:solidFill>
                  <a:srgbClr val="D4D4D4"/>
                </a:solidFill>
                <a:effectLst/>
                <a:latin typeface="Consolas" panose="020B0609020204030204" pitchFamily="49" charset="0"/>
              </a:rPr>
              <a:t>AMAX) AMAX=A(I,J)</a:t>
            </a: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61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 RT=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TET=PAI/</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.LE.</a:t>
            </a:r>
            <a:r>
              <a:rPr lang="en-US" altLang="ja-JP" sz="1400" b="0" dirty="0">
                <a:solidFill>
                  <a:srgbClr val="B5CEA8"/>
                </a:solidFill>
                <a:effectLst/>
                <a:latin typeface="Consolas" panose="020B0609020204030204" pitchFamily="49" charset="0"/>
              </a:rPr>
              <a:t>24</a:t>
            </a:r>
            <a:r>
              <a:rPr lang="en-US" altLang="ja-JP" sz="1400" b="0" dirty="0">
                <a:solidFill>
                  <a:srgbClr val="D4D4D4"/>
                </a:solidFill>
                <a:effectLst/>
                <a:latin typeface="Consolas" panose="020B0609020204030204" pitchFamily="49" charset="0"/>
              </a:rPr>
              <a:t>) TET=PAI-</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26</a:t>
            </a:r>
            <a:r>
              <a:rPr lang="en-US" altLang="ja-JP" sz="1400" b="0" dirty="0">
                <a:solidFill>
                  <a:srgbClr val="D4D4D4"/>
                </a:solidFill>
                <a:effectLst/>
                <a:latin typeface="Consolas" panose="020B0609020204030204" pitchFamily="49" charset="0"/>
              </a:rPr>
              <a:t>) TET=</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(RT)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RR=</a:t>
            </a:r>
            <a:r>
              <a:rPr lang="en-US" altLang="ja-JP" sz="1400" b="0" dirty="0">
                <a:solidFill>
                  <a:srgbClr val="DCDCAA"/>
                </a:solidFill>
                <a:effectLst/>
                <a:latin typeface="Consolas" panose="020B0609020204030204" pitchFamily="49" charset="0"/>
              </a:rPr>
              <a:t>SQRT</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((I</a:t>
            </a:r>
            <a:r>
              <a:rPr lang="en-US" altLang="ja-JP" sz="1400" b="0" dirty="0">
                <a:solidFill>
                  <a:srgbClr val="B5CEA8"/>
                </a:solidFill>
                <a:effectLst/>
                <a:latin typeface="Consolas" panose="020B0609020204030204" pitchFamily="49" charset="0"/>
              </a:rPr>
              <a:t>-25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(RR</a:t>
            </a:r>
            <a:r>
              <a:rPr lang="en-US" altLang="ja-JP" sz="1400" b="0" dirty="0">
                <a:solidFill>
                  <a:srgbClr val="569CD6"/>
                </a:solidFill>
                <a:effectLst/>
                <a:latin typeface="Consolas" panose="020B0609020204030204" pitchFamily="49" charset="0"/>
              </a:rPr>
              <a:t>.NE.</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JJ=</a:t>
            </a:r>
            <a:r>
              <a:rPr lang="en-US" altLang="ja-JP" sz="1400" b="0" dirty="0">
                <a:solidFill>
                  <a:srgbClr val="DCDCAA"/>
                </a:solidFill>
                <a:effectLst/>
                <a:latin typeface="Consolas" panose="020B0609020204030204" pitchFamily="49" charset="0"/>
              </a:rPr>
              <a:t>ALOG</a:t>
            </a:r>
            <a:r>
              <a:rPr lang="en-US" altLang="ja-JP" sz="1400" b="0" dirty="0">
                <a:solidFill>
                  <a:srgbClr val="D4D4D4"/>
                </a:solidFill>
                <a:effectLst/>
                <a:latin typeface="Consolas" panose="020B0609020204030204" pitchFamily="49" charset="0"/>
              </a:rPr>
              <a:t>(RR)/DY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II=TET/DX</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II</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NX)</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JJ</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NY)) </a:t>
            </a:r>
            <a:r>
              <a:rPr lang="en-US" altLang="ja-JP" sz="1400" b="0" dirty="0">
                <a:solidFill>
                  <a:srgbClr val="C586C0"/>
                </a:solidFill>
                <a:effectLst/>
                <a:latin typeface="Consolas" panose="020B0609020204030204" pitchFamily="49" charset="0"/>
              </a:rPr>
              <a:t>THEN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AA=A(II,JJ)*</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/AMAX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IND=AA</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(AA</a:t>
            </a:r>
            <a:r>
              <a:rPr lang="en-US" altLang="ja-JP" sz="1400" b="0" dirty="0">
                <a:solidFill>
                  <a:srgbClr val="569CD6"/>
                </a:solidFill>
                <a:effectLst/>
                <a:latin typeface="Consolas" panose="020B0609020204030204" pitchFamily="49" charset="0"/>
              </a:rPr>
              <a:t>.LT.</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 IND=</a:t>
            </a:r>
            <a:r>
              <a:rPr lang="en-US" altLang="ja-JP" sz="1400" b="0" dirty="0">
                <a:solidFill>
                  <a:srgbClr val="B5CEA8"/>
                </a:solidFill>
                <a:effectLst/>
                <a:latin typeface="Consolas" panose="020B0609020204030204" pitchFamily="49" charset="0"/>
              </a:rPr>
              <a:t>8</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END IF</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(IND,</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15</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94094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600</a:t>
            </a:r>
            <a:r>
              <a:rPr lang="en-US" altLang="ja-JP" sz="1400" b="0" dirty="0">
                <a:solidFill>
                  <a:srgbClr val="D4D4D4"/>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INDEX</a:t>
            </a:r>
            <a:r>
              <a:rPr lang="en-US" altLang="ja-JP" sz="1400" b="0" dirty="0">
                <a:solidFill>
                  <a:srgbClr val="D4D4D4"/>
                </a:solidFill>
                <a:effectLst/>
                <a:latin typeface="Consolas" panose="020B0609020204030204" pitchFamily="49" charset="0"/>
              </a:rPr>
              <a:t>(I,J),</a:t>
            </a:r>
            <a:r>
              <a:rPr lang="en-US" altLang="ja-JP" sz="1400" b="0" dirty="0">
                <a:solidFill>
                  <a:srgbClr val="9CDCFE"/>
                </a:solidFill>
                <a:effectLst/>
                <a:latin typeface="Consolas" panose="020B0609020204030204" pitchFamily="49" charset="0"/>
              </a:rPr>
              <a:t>I</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39</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600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FORMAT</a:t>
            </a:r>
            <a:r>
              <a:rPr lang="en-US" altLang="ja-JP" sz="1400" b="0" dirty="0">
                <a:solidFill>
                  <a:srgbClr val="D4D4D4"/>
                </a:solidFill>
                <a:effectLst/>
                <a:latin typeface="Consolas" panose="020B0609020204030204" pitchFamily="49" charset="0"/>
              </a:rPr>
              <a:t>(1H,</a:t>
            </a:r>
            <a:r>
              <a:rPr lang="en-US" altLang="ja-JP" sz="1400" b="0" dirty="0">
                <a:solidFill>
                  <a:srgbClr val="B5CEA8"/>
                </a:solidFill>
                <a:effectLst/>
                <a:latin typeface="Consolas" panose="020B0609020204030204" pitchFamily="49" charset="0"/>
              </a:rPr>
              <a:t>3</a:t>
            </a:r>
            <a:r>
              <a:rPr lang="en-US" altLang="ja-JP" sz="1400" b="0" dirty="0">
                <a:solidFill>
                  <a:srgbClr val="D4D4D4"/>
                </a:solidFill>
                <a:effectLst/>
                <a:latin typeface="Consolas" panose="020B0609020204030204" pitchFamily="49" charset="0"/>
              </a:rPr>
              <a:t>9I2)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END</a:t>
            </a:r>
            <a:r>
              <a:rPr lang="en-US" altLang="ja-JP" sz="1400" b="0" dirty="0">
                <a:solidFill>
                  <a:srgbClr val="D4D4D4"/>
                </a:solidFill>
                <a:effectLst/>
                <a:latin typeface="Consolas" panose="020B0609020204030204" pitchFamily="49" charset="0"/>
              </a:rPr>
              <a:t>     </a:t>
            </a:r>
          </a:p>
          <a:p>
            <a:pPr marL="100013" indent="0">
              <a:buNone/>
            </a:pPr>
            <a:br>
              <a:rPr lang="en-US" altLang="ja-JP" sz="1400" b="0" dirty="0">
                <a:solidFill>
                  <a:srgbClr val="D4D4D4"/>
                </a:solidFill>
                <a:effectLst/>
                <a:latin typeface="Consolas" panose="020B0609020204030204" pitchFamily="49" charset="0"/>
              </a:rPr>
            </a:br>
            <a:endParaRPr lang="en-US" altLang="ja-JP" sz="1400" b="0" dirty="0">
              <a:solidFill>
                <a:srgbClr val="D4D4D4"/>
              </a:solidFill>
              <a:effectLst/>
              <a:latin typeface="Consolas" panose="020B0609020204030204" pitchFamily="49" charset="0"/>
            </a:endParaRPr>
          </a:p>
          <a:p>
            <a:pPr marL="100013" indent="0">
              <a:buNone/>
            </a:pPr>
            <a:endParaRPr kumimoji="1" lang="ja-JP" altLang="en-US" sz="1400" dirty="0"/>
          </a:p>
        </p:txBody>
      </p:sp>
    </p:spTree>
    <p:extLst>
      <p:ext uri="{BB962C8B-B14F-4D97-AF65-F5344CB8AC3E}">
        <p14:creationId xmlns:p14="http://schemas.microsoft.com/office/powerpoint/2010/main" val="422821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B594CD-8737-480E-BAA2-17D51A87E634}"/>
              </a:ext>
            </a:extLst>
          </p:cNvPr>
          <p:cNvSpPr>
            <a:spLocks noGrp="1"/>
          </p:cNvSpPr>
          <p:nvPr>
            <p:ph type="title"/>
          </p:nvPr>
        </p:nvSpPr>
        <p:spPr>
          <a:xfrm>
            <a:off x="838200" y="365127"/>
            <a:ext cx="10515600" cy="514550"/>
          </a:xfrm>
        </p:spPr>
        <p:txBody>
          <a:bodyPr/>
          <a:lstStyle/>
          <a:p>
            <a:r>
              <a:rPr lang="ja-JP" altLang="en-US" dirty="0"/>
              <a:t>リファクタリングの段取り</a:t>
            </a:r>
          </a:p>
        </p:txBody>
      </p:sp>
      <p:sp>
        <p:nvSpPr>
          <p:cNvPr id="7" name="テキスト プレースホルダー 6">
            <a:extLst>
              <a:ext uri="{FF2B5EF4-FFF2-40B4-BE49-F238E27FC236}">
                <a16:creationId xmlns:a16="http://schemas.microsoft.com/office/drawing/2014/main" id="{07DFF942-79EB-4673-BFC3-5757A77167E0}"/>
              </a:ext>
            </a:extLst>
          </p:cNvPr>
          <p:cNvSpPr>
            <a:spLocks noGrp="1"/>
          </p:cNvSpPr>
          <p:nvPr>
            <p:ph type="body" idx="1"/>
          </p:nvPr>
        </p:nvSpPr>
        <p:spPr/>
        <p:txBody>
          <a:bodyPr numCol="2"/>
          <a:lstStyle/>
          <a:p>
            <a:pPr marL="100013" indent="0">
              <a:buNone/>
            </a:pPr>
            <a:r>
              <a:rPr lang="ja-JP" altLang="en-US" sz="1600" b="1" dirty="0"/>
              <a:t>準備編</a:t>
            </a:r>
            <a:endParaRPr lang="en-US" altLang="ja-JP" sz="1600" b="1" dirty="0"/>
          </a:p>
          <a:p>
            <a:r>
              <a:rPr lang="ja-JP" altLang="en-US" sz="1600" dirty="0"/>
              <a:t>要件定義書や仕様書があるか確認する</a:t>
            </a:r>
            <a:r>
              <a:rPr lang="en-US" altLang="ja-JP" sz="1600" dirty="0"/>
              <a:t>.</a:t>
            </a:r>
          </a:p>
          <a:p>
            <a:r>
              <a:rPr lang="en-US" altLang="ja-JP" sz="1600" dirty="0"/>
              <a:t>Fortran</a:t>
            </a:r>
            <a:r>
              <a:rPr lang="ja-JP" altLang="en-US" sz="1600" dirty="0"/>
              <a:t>のバージョンを確認する</a:t>
            </a:r>
            <a:r>
              <a:rPr lang="en-US" altLang="ja-JP" sz="1600" dirty="0"/>
              <a:t>.</a:t>
            </a:r>
          </a:p>
          <a:p>
            <a:r>
              <a:rPr lang="ja-JP" altLang="en-US" sz="1600" dirty="0"/>
              <a:t>コンパイラがあるか確認する</a:t>
            </a:r>
            <a:r>
              <a:rPr lang="en-US" altLang="ja-JP" sz="1600" dirty="0"/>
              <a:t>.</a:t>
            </a:r>
          </a:p>
          <a:p>
            <a:r>
              <a:rPr lang="ja-JP" altLang="en-US" sz="1600" dirty="0"/>
              <a:t>ソースコードが最新か確認する</a:t>
            </a:r>
            <a:r>
              <a:rPr lang="en-US" altLang="ja-JP" sz="1600" dirty="0"/>
              <a:t>.</a:t>
            </a:r>
          </a:p>
          <a:p>
            <a:r>
              <a:rPr lang="ja-JP" altLang="en-US" sz="1600" dirty="0"/>
              <a:t>サンプルのファイルがある確認する</a:t>
            </a:r>
            <a:r>
              <a:rPr lang="en-US" altLang="ja-JP" sz="1600" dirty="0"/>
              <a:t>.</a:t>
            </a:r>
          </a:p>
          <a:p>
            <a:r>
              <a:rPr lang="en-US" altLang="ja-JP" sz="1600" dirty="0"/>
              <a:t>Fortran</a:t>
            </a:r>
            <a:r>
              <a:rPr lang="ja-JP" altLang="en-US" sz="1600" dirty="0"/>
              <a:t>である必要性があるか確認する</a:t>
            </a:r>
            <a:r>
              <a:rPr lang="en-US" altLang="ja-JP" sz="1600" dirty="0"/>
              <a:t>.</a:t>
            </a:r>
          </a:p>
          <a:p>
            <a:r>
              <a:rPr lang="en-US" altLang="ja-JP" sz="1600" dirty="0"/>
              <a:t>IDE</a:t>
            </a:r>
            <a:r>
              <a:rPr lang="ja-JP" altLang="en-US" sz="1600" dirty="0"/>
              <a:t>を用意する</a:t>
            </a:r>
            <a:r>
              <a:rPr lang="en-US" altLang="ja-JP" sz="1600" dirty="0"/>
              <a:t>.</a:t>
            </a:r>
          </a:p>
          <a:p>
            <a:pPr marL="100013" indent="0">
              <a:buNone/>
            </a:pPr>
            <a:endParaRPr lang="en-US" altLang="ja-JP" sz="1600" b="1" dirty="0"/>
          </a:p>
          <a:p>
            <a:pPr marL="100013" indent="0">
              <a:buNone/>
            </a:pPr>
            <a:r>
              <a:rPr lang="ja-JP" altLang="en-US" sz="1600" b="1" dirty="0"/>
              <a:t>作業編</a:t>
            </a:r>
            <a:endParaRPr lang="en-US" altLang="ja-JP" sz="1600" b="1" dirty="0"/>
          </a:p>
          <a:p>
            <a:r>
              <a:rPr lang="ja-JP" altLang="en-US" sz="1600" dirty="0"/>
              <a:t>リファクタリングするソースコードを</a:t>
            </a:r>
            <a:r>
              <a:rPr lang="en-US" altLang="ja-JP" sz="1600" dirty="0"/>
              <a:t>Git</a:t>
            </a:r>
            <a:r>
              <a:rPr lang="ja-JP" altLang="en-US" sz="1600" dirty="0"/>
              <a:t>で管理する</a:t>
            </a:r>
            <a:r>
              <a:rPr lang="en-US" altLang="ja-JP" sz="1600" dirty="0"/>
              <a:t>.</a:t>
            </a:r>
          </a:p>
          <a:p>
            <a:r>
              <a:rPr lang="ja-JP" altLang="en-US" sz="1600" dirty="0"/>
              <a:t>ドキュメントを書き起こす</a:t>
            </a:r>
            <a:r>
              <a:rPr lang="en-US" altLang="ja-JP" sz="1600" dirty="0"/>
              <a:t>.</a:t>
            </a:r>
          </a:p>
          <a:p>
            <a:r>
              <a:rPr lang="ja-JP" altLang="en-US" sz="1600" dirty="0"/>
              <a:t>プログラムフローを書く</a:t>
            </a:r>
            <a:r>
              <a:rPr lang="en-US" altLang="ja-JP" sz="1600" dirty="0"/>
              <a:t>.</a:t>
            </a:r>
          </a:p>
          <a:p>
            <a:r>
              <a:rPr lang="ja-JP" altLang="en-US" sz="1600" dirty="0"/>
              <a:t>変数表を書く</a:t>
            </a:r>
            <a:r>
              <a:rPr lang="en-US" altLang="ja-JP" sz="1600" dirty="0"/>
              <a:t>.</a:t>
            </a:r>
          </a:p>
          <a:p>
            <a:r>
              <a:rPr lang="ja-JP" altLang="en-US" sz="1600" dirty="0"/>
              <a:t>メイン部分は</a:t>
            </a:r>
            <a:r>
              <a:rPr lang="en-US" altLang="ja-JP" sz="1600" dirty="0"/>
              <a:t>Program</a:t>
            </a:r>
            <a:r>
              <a:rPr lang="ja-JP" altLang="en-US" sz="1600" dirty="0"/>
              <a:t>になっているか</a:t>
            </a:r>
            <a:r>
              <a:rPr lang="en-US" altLang="ja-JP" sz="1600" dirty="0"/>
              <a:t>.</a:t>
            </a:r>
          </a:p>
          <a:p>
            <a:r>
              <a:rPr lang="ja-JP" altLang="en-US" sz="1600" dirty="0"/>
              <a:t>文を小文字に置き換える</a:t>
            </a:r>
            <a:r>
              <a:rPr lang="en-US" altLang="ja-JP" sz="1600" dirty="0"/>
              <a:t>.</a:t>
            </a:r>
          </a:p>
          <a:p>
            <a:r>
              <a:rPr lang="ja-JP" altLang="en-US" sz="1600" dirty="0"/>
              <a:t>変数は変えない</a:t>
            </a:r>
            <a:r>
              <a:rPr lang="en-US" altLang="ja-JP" sz="1600" dirty="0"/>
              <a:t>.</a:t>
            </a:r>
          </a:p>
          <a:p>
            <a:r>
              <a:rPr lang="en-US" altLang="ja-JP" sz="1600" dirty="0"/>
              <a:t>common</a:t>
            </a:r>
            <a:r>
              <a:rPr lang="ja-JP" altLang="en-US" sz="1600" dirty="0"/>
              <a:t>文は消す</a:t>
            </a:r>
            <a:r>
              <a:rPr lang="en-US" altLang="ja-JP" sz="1600" dirty="0"/>
              <a:t>.</a:t>
            </a:r>
          </a:p>
          <a:p>
            <a:r>
              <a:rPr lang="ja-JP" altLang="en-US" sz="1600" dirty="0"/>
              <a:t>標準出力は</a:t>
            </a:r>
            <a:r>
              <a:rPr lang="en-US" altLang="ja-JP" sz="1600" dirty="0"/>
              <a:t>print</a:t>
            </a:r>
            <a:r>
              <a:rPr lang="ja-JP" altLang="en-US" sz="1600" dirty="0"/>
              <a:t>文にする</a:t>
            </a:r>
            <a:r>
              <a:rPr lang="en-US" altLang="ja-JP" sz="1600" dirty="0"/>
              <a:t>.</a:t>
            </a:r>
          </a:p>
          <a:p>
            <a:r>
              <a:rPr lang="en-US" altLang="ja-JP" sz="1600" dirty="0"/>
              <a:t>GOTO</a:t>
            </a:r>
            <a:r>
              <a:rPr lang="ja-JP" altLang="en-US" sz="1600" dirty="0"/>
              <a:t>ループは</a:t>
            </a:r>
            <a:r>
              <a:rPr lang="en-US" altLang="ja-JP" sz="1600" dirty="0"/>
              <a:t>Do</a:t>
            </a:r>
            <a:r>
              <a:rPr lang="ja-JP" altLang="en-US" sz="1600" dirty="0"/>
              <a:t>文に置き換える</a:t>
            </a:r>
            <a:r>
              <a:rPr lang="en-US" altLang="ja-JP" sz="1600" dirty="0"/>
              <a:t>.</a:t>
            </a:r>
          </a:p>
          <a:p>
            <a:r>
              <a:rPr lang="en-US" altLang="ja-JP" sz="1600" dirty="0"/>
              <a:t>DO</a:t>
            </a:r>
            <a:r>
              <a:rPr lang="ja-JP" altLang="en-US" sz="1600" dirty="0"/>
              <a:t>文の</a:t>
            </a:r>
            <a:r>
              <a:rPr lang="en-US" altLang="ja-JP" sz="1600" dirty="0"/>
              <a:t>GOTO</a:t>
            </a:r>
            <a:r>
              <a:rPr lang="ja-JP" altLang="en-US" sz="1600" dirty="0"/>
              <a:t>抜けは</a:t>
            </a:r>
            <a:r>
              <a:rPr lang="en-US" altLang="ja-JP" sz="1600" dirty="0"/>
              <a:t>exit</a:t>
            </a:r>
            <a:r>
              <a:rPr lang="ja-JP" altLang="en-US" sz="1600" dirty="0"/>
              <a:t>に書き換える</a:t>
            </a:r>
            <a:r>
              <a:rPr lang="en-US" altLang="ja-JP" sz="1600" dirty="0"/>
              <a:t>.</a:t>
            </a:r>
          </a:p>
          <a:p>
            <a:r>
              <a:rPr lang="en-US" altLang="ja-JP" sz="1600" dirty="0"/>
              <a:t>subroutine</a:t>
            </a:r>
            <a:r>
              <a:rPr lang="ja-JP" altLang="en-US" sz="1600" dirty="0"/>
              <a:t>や</a:t>
            </a:r>
            <a:r>
              <a:rPr lang="en-US" altLang="ja-JP" sz="1600" dirty="0"/>
              <a:t>function</a:t>
            </a:r>
            <a:r>
              <a:rPr lang="ja-JP" altLang="en-US" sz="1600" dirty="0"/>
              <a:t>を抜けるときは</a:t>
            </a:r>
            <a:r>
              <a:rPr lang="en-US" altLang="ja-JP" sz="1600" dirty="0"/>
              <a:t>GOTO</a:t>
            </a:r>
            <a:r>
              <a:rPr lang="ja-JP" altLang="en-US" sz="1600" dirty="0"/>
              <a:t>ではなく</a:t>
            </a:r>
            <a:r>
              <a:rPr lang="en-US" altLang="ja-JP" sz="1600" dirty="0"/>
              <a:t>return</a:t>
            </a:r>
            <a:r>
              <a:rPr lang="ja-JP" altLang="en-US" sz="1600" dirty="0"/>
              <a:t>を使う</a:t>
            </a:r>
          </a:p>
          <a:p>
            <a:r>
              <a:rPr lang="ja-JP" altLang="en-US" sz="1600" dirty="0"/>
              <a:t>ソースコードを分割する</a:t>
            </a:r>
            <a:r>
              <a:rPr lang="en-US" altLang="ja-JP" sz="1600" dirty="0"/>
              <a:t>.</a:t>
            </a:r>
          </a:p>
          <a:p>
            <a:r>
              <a:rPr lang="en-US" altLang="ja-JP" sz="1600" dirty="0" err="1"/>
              <a:t>implicitnone</a:t>
            </a:r>
            <a:r>
              <a:rPr lang="ja-JP" altLang="en-US" sz="1600" dirty="0"/>
              <a:t>を使う</a:t>
            </a:r>
            <a:r>
              <a:rPr lang="en-US" altLang="ja-JP" sz="1600" dirty="0"/>
              <a:t>.</a:t>
            </a:r>
          </a:p>
          <a:p>
            <a:r>
              <a:rPr lang="ja-JP" altLang="en-US" sz="1600" dirty="0"/>
              <a:t>古い型宣言を消す</a:t>
            </a:r>
            <a:r>
              <a:rPr lang="en-US" altLang="ja-JP" sz="1600" dirty="0"/>
              <a:t>.</a:t>
            </a:r>
          </a:p>
          <a:p>
            <a:r>
              <a:rPr lang="ja-JP" altLang="en-US" sz="1600" dirty="0"/>
              <a:t>ドキュメントを残す</a:t>
            </a:r>
            <a:r>
              <a:rPr lang="en-US" altLang="ja-JP" sz="1600" dirty="0"/>
              <a:t>.</a:t>
            </a:r>
          </a:p>
          <a:p>
            <a:pPr marL="100013" indent="0">
              <a:buNone/>
            </a:pPr>
            <a:endParaRPr lang="en-US" altLang="ja-JP" sz="1600" b="1" dirty="0"/>
          </a:p>
          <a:p>
            <a:pPr marL="100013" indent="0">
              <a:buNone/>
            </a:pPr>
            <a:r>
              <a:rPr lang="ja-JP" altLang="en-US" sz="1600" b="1" dirty="0"/>
              <a:t>改良編</a:t>
            </a:r>
            <a:endParaRPr lang="en-US" altLang="ja-JP" sz="1600" b="1" dirty="0"/>
          </a:p>
          <a:p>
            <a:r>
              <a:rPr lang="ja-JP" altLang="en-US" sz="1600" dirty="0"/>
              <a:t>変数を意味が分かるものに書き換える</a:t>
            </a:r>
            <a:r>
              <a:rPr lang="en-US" altLang="ja-JP" sz="1600" dirty="0"/>
              <a:t>.</a:t>
            </a:r>
          </a:p>
          <a:p>
            <a:r>
              <a:rPr lang="en-US" altLang="ja-JP" sz="1600" dirty="0"/>
              <a:t>I/O</a:t>
            </a:r>
            <a:r>
              <a:rPr lang="ja-JP" altLang="en-US" sz="1600" dirty="0"/>
              <a:t>の部分は他の言語に任せる</a:t>
            </a:r>
            <a:r>
              <a:rPr lang="en-US" altLang="ja-JP" sz="1600" dirty="0"/>
              <a:t>.</a:t>
            </a:r>
          </a:p>
          <a:p>
            <a:r>
              <a:rPr lang="ja-JP" altLang="en-US" sz="1600" dirty="0"/>
              <a:t>コンパイルのために</a:t>
            </a:r>
            <a:r>
              <a:rPr lang="en-US" altLang="ja-JP" sz="1600" dirty="0" err="1"/>
              <a:t>CMake</a:t>
            </a:r>
            <a:r>
              <a:rPr lang="ja-JP" altLang="en-US" sz="1600" dirty="0"/>
              <a:t>を使う</a:t>
            </a:r>
            <a:r>
              <a:rPr lang="en-US" altLang="ja-JP" sz="1600" dirty="0"/>
              <a:t>.</a:t>
            </a:r>
          </a:p>
          <a:p>
            <a:r>
              <a:rPr lang="ja-JP" altLang="en-US" sz="1600" dirty="0"/>
              <a:t>サブルーチンをシンプルにする</a:t>
            </a:r>
            <a:r>
              <a:rPr lang="en-US" altLang="ja-JP" sz="1600" dirty="0"/>
              <a:t>.</a:t>
            </a:r>
          </a:p>
          <a:p>
            <a:pPr marL="100013" indent="0">
              <a:buNone/>
            </a:pPr>
            <a:endParaRPr lang="ja-JP" altLang="en-US" sz="1600" dirty="0"/>
          </a:p>
        </p:txBody>
      </p:sp>
    </p:spTree>
    <p:extLst>
      <p:ext uri="{BB962C8B-B14F-4D97-AF65-F5344CB8AC3E}">
        <p14:creationId xmlns:p14="http://schemas.microsoft.com/office/powerpoint/2010/main" val="329048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4D41181-CCD7-4171-9640-07349056F460}"/>
              </a:ext>
            </a:extLst>
          </p:cNvPr>
          <p:cNvSpPr>
            <a:spLocks noGrp="1"/>
          </p:cNvSpPr>
          <p:nvPr>
            <p:ph type="title"/>
          </p:nvPr>
        </p:nvSpPr>
        <p:spPr/>
        <p:txBody>
          <a:bodyPr/>
          <a:lstStyle/>
          <a:p>
            <a:r>
              <a:rPr lang="ja-JP" altLang="en-US" dirty="0"/>
              <a:t>準備編</a:t>
            </a:r>
          </a:p>
        </p:txBody>
      </p:sp>
      <p:sp>
        <p:nvSpPr>
          <p:cNvPr id="5" name="テキスト プレースホルダー 4">
            <a:extLst>
              <a:ext uri="{FF2B5EF4-FFF2-40B4-BE49-F238E27FC236}">
                <a16:creationId xmlns:a16="http://schemas.microsoft.com/office/drawing/2014/main" id="{47E75919-34B8-4464-8E93-0B98553B7CA4}"/>
              </a:ext>
            </a:extLst>
          </p:cNvPr>
          <p:cNvSpPr>
            <a:spLocks noGrp="1"/>
          </p:cNvSpPr>
          <p:nvPr>
            <p:ph type="body" idx="1"/>
          </p:nvPr>
        </p:nvSpPr>
        <p:spPr/>
        <p:txBody>
          <a:bodyPr/>
          <a:lstStyle/>
          <a:p>
            <a:r>
              <a:rPr lang="ja-JP" altLang="en-US" dirty="0"/>
              <a:t>ここから実際にリファクタリングします。</a:t>
            </a:r>
          </a:p>
        </p:txBody>
      </p:sp>
    </p:spTree>
    <p:extLst>
      <p:ext uri="{BB962C8B-B14F-4D97-AF65-F5344CB8AC3E}">
        <p14:creationId xmlns:p14="http://schemas.microsoft.com/office/powerpoint/2010/main" val="372130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CEAECBC-F9F0-4686-A7EF-6AD06FD51EA5}"/>
              </a:ext>
            </a:extLst>
          </p:cNvPr>
          <p:cNvSpPr>
            <a:spLocks noGrp="1"/>
          </p:cNvSpPr>
          <p:nvPr>
            <p:ph type="title"/>
          </p:nvPr>
        </p:nvSpPr>
        <p:spPr/>
        <p:txBody>
          <a:bodyPr/>
          <a:lstStyle/>
          <a:p>
            <a:r>
              <a:rPr lang="ja-JP" altLang="en-US" sz="2800" dirty="0"/>
              <a:t>要件定義書や仕様書があるか確認する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AA8D27-A985-4B6D-8034-303F7FE5BE1B}"/>
              </a:ext>
            </a:extLst>
          </p:cNvPr>
          <p:cNvSpPr>
            <a:spLocks noGrp="1"/>
          </p:cNvSpPr>
          <p:nvPr>
            <p:ph type="body" idx="1"/>
          </p:nvPr>
        </p:nvSpPr>
        <p:spPr/>
        <p:txBody>
          <a:bodyPr/>
          <a:lstStyle/>
          <a:p>
            <a:r>
              <a:rPr lang="ja-JP" altLang="en-US" dirty="0"/>
              <a:t>書籍があるので、計算ルーチンについてはそちらを見ればよい。</a:t>
            </a:r>
            <a:endParaRPr lang="en-US" altLang="ja-JP" dirty="0"/>
          </a:p>
          <a:p>
            <a:endParaRPr lang="en-US" altLang="ja-JP" dirty="0"/>
          </a:p>
          <a:p>
            <a:r>
              <a:rPr lang="ja-JP" altLang="en-US" dirty="0"/>
              <a:t>流れ関数ー渦度法</a:t>
            </a:r>
            <a:endParaRPr lang="en-US" altLang="ja-JP" dirty="0"/>
          </a:p>
          <a:p>
            <a:endParaRPr lang="en-US" altLang="ja-JP" dirty="0"/>
          </a:p>
          <a:p>
            <a:r>
              <a:rPr lang="ja-JP" altLang="en-US" dirty="0"/>
              <a:t>ソースコードについての説明はざっくり。</a:t>
            </a:r>
            <a:endParaRPr lang="en-US" altLang="ja-JP" dirty="0"/>
          </a:p>
          <a:p>
            <a:endParaRPr lang="en-US" altLang="ja-JP" dirty="0"/>
          </a:p>
          <a:p>
            <a:r>
              <a:rPr lang="ja-JP" altLang="en-US" dirty="0"/>
              <a:t>対話形式でインプット入力、テキストで結果が打ち出される。</a:t>
            </a:r>
            <a:endParaRPr lang="en-US" altLang="ja-JP" dirty="0"/>
          </a:p>
          <a:p>
            <a:endParaRPr lang="en-US" altLang="ja-JP" dirty="0"/>
          </a:p>
          <a:p>
            <a:r>
              <a:rPr lang="ja-JP" altLang="en-US" dirty="0"/>
              <a:t>結果はファイルに出力可能</a:t>
            </a:r>
            <a:endParaRPr lang="en-US" altLang="ja-JP" dirty="0"/>
          </a:p>
        </p:txBody>
      </p:sp>
    </p:spTree>
    <p:extLst>
      <p:ext uri="{BB962C8B-B14F-4D97-AF65-F5344CB8AC3E}">
        <p14:creationId xmlns:p14="http://schemas.microsoft.com/office/powerpoint/2010/main" val="278454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DA4E5D3-2FBA-4F13-9574-DE1956C07D4E}"/>
              </a:ext>
            </a:extLst>
          </p:cNvPr>
          <p:cNvSpPr>
            <a:spLocks noGrp="1"/>
          </p:cNvSpPr>
          <p:nvPr>
            <p:ph type="title"/>
          </p:nvPr>
        </p:nvSpPr>
        <p:spPr/>
        <p:txBody>
          <a:bodyPr/>
          <a:lstStyle/>
          <a:p>
            <a:r>
              <a:rPr lang="en-US" altLang="ja-JP" sz="2800" dirty="0"/>
              <a:t>Fortran</a:t>
            </a:r>
            <a:r>
              <a:rPr lang="ja-JP" altLang="en-US" sz="2800" dirty="0"/>
              <a:t>のバージョンを確認する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726A2B46-2705-45EC-BB9E-CD8949970690}"/>
              </a:ext>
            </a:extLst>
          </p:cNvPr>
          <p:cNvSpPr>
            <a:spLocks noGrp="1"/>
          </p:cNvSpPr>
          <p:nvPr>
            <p:ph type="body" idx="1"/>
          </p:nvPr>
        </p:nvSpPr>
        <p:spPr>
          <a:xfrm>
            <a:off x="838201" y="995423"/>
            <a:ext cx="5105400" cy="5181540"/>
          </a:xfrm>
        </p:spPr>
        <p:txBody>
          <a:bodyPr/>
          <a:lstStyle/>
          <a:p>
            <a:r>
              <a:rPr lang="ja-JP" altLang="en-US" dirty="0"/>
              <a:t>記述なし。多分</a:t>
            </a:r>
            <a:r>
              <a:rPr lang="en-US" altLang="ja-JP" dirty="0"/>
              <a:t>FORTRAN77</a:t>
            </a:r>
            <a:r>
              <a:rPr lang="ja-JP" altLang="en-US" dirty="0"/>
              <a:t>。</a:t>
            </a:r>
            <a:endParaRPr lang="en-US" altLang="ja-JP" dirty="0"/>
          </a:p>
          <a:p>
            <a:endParaRPr lang="en-US" altLang="ja-JP" dirty="0"/>
          </a:p>
          <a:p>
            <a:r>
              <a:rPr lang="ja-JP" altLang="en-US" dirty="0"/>
              <a:t>ただし、後半大文字縛りがないところもあるのでコンパイラは</a:t>
            </a:r>
            <a:r>
              <a:rPr lang="en-US" altLang="ja-JP" dirty="0"/>
              <a:t>Fortran90</a:t>
            </a:r>
            <a:r>
              <a:rPr lang="ja-JP" altLang="en-US" dirty="0"/>
              <a:t>以降の気はする。</a:t>
            </a:r>
          </a:p>
        </p:txBody>
      </p:sp>
      <p:pic>
        <p:nvPicPr>
          <p:cNvPr id="3" name="図 2">
            <a:extLst>
              <a:ext uri="{FF2B5EF4-FFF2-40B4-BE49-F238E27FC236}">
                <a16:creationId xmlns:a16="http://schemas.microsoft.com/office/drawing/2014/main" id="{3BAF9132-262B-4D6B-A1E3-ED7799091976}"/>
              </a:ext>
            </a:extLst>
          </p:cNvPr>
          <p:cNvPicPr>
            <a:picLocks noChangeAspect="1"/>
          </p:cNvPicPr>
          <p:nvPr/>
        </p:nvPicPr>
        <p:blipFill>
          <a:blip r:embed="rId2"/>
          <a:stretch>
            <a:fillRect/>
          </a:stretch>
        </p:blipFill>
        <p:spPr>
          <a:xfrm>
            <a:off x="6365631" y="995423"/>
            <a:ext cx="5673969" cy="4912919"/>
          </a:xfrm>
          <a:prstGeom prst="rect">
            <a:avLst/>
          </a:prstGeom>
        </p:spPr>
      </p:pic>
    </p:spTree>
    <p:extLst>
      <p:ext uri="{BB962C8B-B14F-4D97-AF65-F5344CB8AC3E}">
        <p14:creationId xmlns:p14="http://schemas.microsoft.com/office/powerpoint/2010/main" val="153726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14185F-30F1-4FB4-89BE-C6BCE0A52A01}"/>
              </a:ext>
            </a:extLst>
          </p:cNvPr>
          <p:cNvSpPr>
            <a:spLocks noGrp="1"/>
          </p:cNvSpPr>
          <p:nvPr>
            <p:ph type="title"/>
          </p:nvPr>
        </p:nvSpPr>
        <p:spPr/>
        <p:txBody>
          <a:bodyPr/>
          <a:lstStyle/>
          <a:p>
            <a:r>
              <a:rPr lang="ja-JP" altLang="en-US" sz="2800" dirty="0"/>
              <a:t>コンパイラがあるか確認する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41131299-E691-4A76-A47F-E541BDEFDA1D}"/>
              </a:ext>
            </a:extLst>
          </p:cNvPr>
          <p:cNvSpPr>
            <a:spLocks noGrp="1"/>
          </p:cNvSpPr>
          <p:nvPr>
            <p:ph type="body" idx="1"/>
          </p:nvPr>
        </p:nvSpPr>
        <p:spPr/>
        <p:txBody>
          <a:bodyPr/>
          <a:lstStyle/>
          <a:p>
            <a:r>
              <a:rPr lang="ja-JP" altLang="en-US" dirty="0"/>
              <a:t>記述がないのでコンパイラは何かわからない。</a:t>
            </a:r>
            <a:endParaRPr lang="en-US" altLang="ja-JP" dirty="0"/>
          </a:p>
          <a:p>
            <a:endParaRPr lang="en-US" altLang="ja-JP" dirty="0"/>
          </a:p>
          <a:p>
            <a:r>
              <a:rPr lang="ja-JP" altLang="en-US" dirty="0"/>
              <a:t>ソースコードを眺める限り、特殊な方言はなさそう。</a:t>
            </a:r>
            <a:endParaRPr lang="en-US" altLang="ja-JP" dirty="0"/>
          </a:p>
          <a:p>
            <a:endParaRPr lang="en-US" altLang="ja-JP" dirty="0"/>
          </a:p>
          <a:p>
            <a:r>
              <a:rPr lang="en-US" altLang="ja-JP" dirty="0" err="1"/>
              <a:t>GFortran</a:t>
            </a:r>
            <a:r>
              <a:rPr lang="ja-JP" altLang="en-US" dirty="0"/>
              <a:t>でとりあえずコンパイルしてみる。</a:t>
            </a:r>
            <a:endParaRPr lang="en-US" altLang="ja-JP" dirty="0"/>
          </a:p>
          <a:p>
            <a:pPr lvl="1"/>
            <a:r>
              <a:rPr lang="ja-JP" altLang="en-US" dirty="0"/>
              <a:t>実行可能だったので、今回は</a:t>
            </a:r>
            <a:r>
              <a:rPr lang="en-US" altLang="ja-JP" dirty="0" err="1"/>
              <a:t>GFortran</a:t>
            </a:r>
            <a:r>
              <a:rPr lang="ja-JP" altLang="en-US" dirty="0"/>
              <a:t>（</a:t>
            </a:r>
            <a:r>
              <a:rPr lang="en-US" altLang="ja-JP" dirty="0"/>
              <a:t>8.1.0</a:t>
            </a:r>
            <a:r>
              <a:rPr lang="ja-JP" altLang="en-US" dirty="0"/>
              <a:t>）を使用する。</a:t>
            </a:r>
          </a:p>
        </p:txBody>
      </p:sp>
    </p:spTree>
    <p:extLst>
      <p:ext uri="{BB962C8B-B14F-4D97-AF65-F5344CB8AC3E}">
        <p14:creationId xmlns:p14="http://schemas.microsoft.com/office/powerpoint/2010/main" val="106206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86BED1C-B569-4B09-9B52-FC64329B32C0}"/>
              </a:ext>
            </a:extLst>
          </p:cNvPr>
          <p:cNvSpPr>
            <a:spLocks noGrp="1"/>
          </p:cNvSpPr>
          <p:nvPr>
            <p:ph type="title"/>
          </p:nvPr>
        </p:nvSpPr>
        <p:spPr/>
        <p:txBody>
          <a:bodyPr/>
          <a:lstStyle/>
          <a:p>
            <a:r>
              <a:rPr lang="ja-JP" altLang="en-US" sz="2800" dirty="0"/>
              <a:t>ソースコードが最新か確認する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C8FC9C06-470D-4344-BCA3-8E6E6C062C4F}"/>
              </a:ext>
            </a:extLst>
          </p:cNvPr>
          <p:cNvSpPr>
            <a:spLocks noGrp="1"/>
          </p:cNvSpPr>
          <p:nvPr>
            <p:ph type="body" idx="1"/>
          </p:nvPr>
        </p:nvSpPr>
        <p:spPr/>
        <p:txBody>
          <a:bodyPr/>
          <a:lstStyle/>
          <a:p>
            <a:r>
              <a:rPr lang="ja-JP" altLang="en-US" dirty="0"/>
              <a:t>書籍にベタ打ちなのでこれが最新だと信じる。</a:t>
            </a:r>
            <a:endParaRPr lang="en-US" altLang="ja-JP" dirty="0"/>
          </a:p>
          <a:p>
            <a:endParaRPr lang="en-US" altLang="ja-JP" dirty="0"/>
          </a:p>
          <a:p>
            <a:r>
              <a:rPr lang="ja-JP" altLang="en-US" dirty="0"/>
              <a:t>書籍冒頭には出版社ホームページにソースコードがあるように書いてあるが、ない。</a:t>
            </a:r>
          </a:p>
        </p:txBody>
      </p:sp>
    </p:spTree>
    <p:extLst>
      <p:ext uri="{BB962C8B-B14F-4D97-AF65-F5344CB8AC3E}">
        <p14:creationId xmlns:p14="http://schemas.microsoft.com/office/powerpoint/2010/main" val="421898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E307-746A-46B3-A6FF-16FE9CD5C96A}"/>
              </a:ext>
            </a:extLst>
          </p:cNvPr>
          <p:cNvSpPr>
            <a:spLocks noGrp="1"/>
          </p:cNvSpPr>
          <p:nvPr>
            <p:ph type="title"/>
          </p:nvPr>
        </p:nvSpPr>
        <p:spPr/>
        <p:txBody>
          <a:bodyPr/>
          <a:lstStyle/>
          <a:p>
            <a:r>
              <a:rPr kumimoji="1" lang="ja-JP" altLang="en-US" dirty="0"/>
              <a:t>技術書典</a:t>
            </a:r>
            <a:r>
              <a:rPr kumimoji="1" lang="en-US" altLang="ja-JP" dirty="0"/>
              <a:t>11</a:t>
            </a:r>
            <a:r>
              <a:rPr kumimoji="1" lang="ja-JP" altLang="en-US" dirty="0"/>
              <a:t>で出した同人誌</a:t>
            </a:r>
          </a:p>
        </p:txBody>
      </p:sp>
      <p:sp>
        <p:nvSpPr>
          <p:cNvPr id="8" name="テキスト プレースホルダー 7">
            <a:extLst>
              <a:ext uri="{FF2B5EF4-FFF2-40B4-BE49-F238E27FC236}">
                <a16:creationId xmlns:a16="http://schemas.microsoft.com/office/drawing/2014/main" id="{B686D1B2-F007-472A-8B4C-2DA55CA54F13}"/>
              </a:ext>
            </a:extLst>
          </p:cNvPr>
          <p:cNvSpPr>
            <a:spLocks noGrp="1"/>
          </p:cNvSpPr>
          <p:nvPr>
            <p:ph type="body" idx="1"/>
          </p:nvPr>
        </p:nvSpPr>
        <p:spPr>
          <a:xfrm>
            <a:off x="838199" y="995423"/>
            <a:ext cx="7239001" cy="5181540"/>
          </a:xfrm>
        </p:spPr>
        <p:txBody>
          <a:bodyPr/>
          <a:lstStyle/>
          <a:p>
            <a:r>
              <a:rPr lang="en-US" altLang="ja-JP" dirty="0"/>
              <a:t>Fortran </a:t>
            </a:r>
            <a:r>
              <a:rPr lang="ja-JP" altLang="en-US" dirty="0"/>
              <a:t>リファクタリングの日々　</a:t>
            </a:r>
            <a:r>
              <a:rPr lang="en-US" altLang="ja-JP" dirty="0"/>
              <a:t>— Classical to Modern —</a:t>
            </a:r>
          </a:p>
          <a:p>
            <a:endParaRPr lang="en-US" altLang="ja-JP" dirty="0"/>
          </a:p>
          <a:p>
            <a:r>
              <a:rPr lang="en-US" altLang="ja-JP" dirty="0"/>
              <a:t>500</a:t>
            </a:r>
            <a:r>
              <a:rPr lang="ja-JP" altLang="en-US" dirty="0"/>
              <a:t>円（イベントの最低頒布額）</a:t>
            </a:r>
            <a:endParaRPr lang="en-US" altLang="ja-JP" dirty="0"/>
          </a:p>
          <a:p>
            <a:endParaRPr lang="en-US" altLang="ja-JP" dirty="0"/>
          </a:p>
          <a:p>
            <a:r>
              <a:rPr lang="en-US" altLang="ja-JP" dirty="0"/>
              <a:t>45</a:t>
            </a:r>
            <a:r>
              <a:rPr lang="ja-JP" altLang="en-US" dirty="0"/>
              <a:t>ページ（表紙含む）</a:t>
            </a:r>
            <a:endParaRPr lang="en-US" altLang="ja-JP" dirty="0"/>
          </a:p>
          <a:p>
            <a:endParaRPr lang="en-US" altLang="ja-JP" dirty="0"/>
          </a:p>
          <a:p>
            <a:r>
              <a:rPr lang="ja-JP" altLang="en-US" dirty="0"/>
              <a:t>個人的に古いメーカーの遺産コードをリファクタリングするときに気を付けていることをまとめたもの。</a:t>
            </a:r>
            <a:endParaRPr lang="en-US" altLang="ja-JP" dirty="0"/>
          </a:p>
          <a:p>
            <a:endParaRPr lang="en-US" altLang="ja-JP" dirty="0"/>
          </a:p>
          <a:p>
            <a:r>
              <a:rPr lang="ja-JP" altLang="en-US" dirty="0"/>
              <a:t>モダン</a:t>
            </a:r>
            <a:r>
              <a:rPr lang="en-US" altLang="ja-JP" dirty="0"/>
              <a:t>Fortran</a:t>
            </a:r>
            <a:r>
              <a:rPr lang="ja-JP" altLang="en-US" dirty="0"/>
              <a:t>コミュニティに興味を持ってもらうために、勉強会の宣伝部分も含んでみた</a:t>
            </a:r>
            <a:endParaRPr lang="en-US" altLang="ja-JP" dirty="0"/>
          </a:p>
          <a:p>
            <a:endParaRPr lang="en-US" altLang="ja-JP" dirty="0"/>
          </a:p>
        </p:txBody>
      </p:sp>
      <p:pic>
        <p:nvPicPr>
          <p:cNvPr id="10" name="図 9">
            <a:extLst>
              <a:ext uri="{FF2B5EF4-FFF2-40B4-BE49-F238E27FC236}">
                <a16:creationId xmlns:a16="http://schemas.microsoft.com/office/drawing/2014/main" id="{F00B15D2-827F-4D68-9A0D-3E9490957F3B}"/>
              </a:ext>
            </a:extLst>
          </p:cNvPr>
          <p:cNvPicPr>
            <a:picLocks noChangeAspect="1"/>
          </p:cNvPicPr>
          <p:nvPr/>
        </p:nvPicPr>
        <p:blipFill>
          <a:blip r:embed="rId2"/>
          <a:stretch>
            <a:fillRect/>
          </a:stretch>
        </p:blipFill>
        <p:spPr>
          <a:xfrm>
            <a:off x="8374122" y="995423"/>
            <a:ext cx="3513944" cy="5012220"/>
          </a:xfrm>
          <a:prstGeom prst="rect">
            <a:avLst/>
          </a:prstGeom>
        </p:spPr>
      </p:pic>
    </p:spTree>
    <p:extLst>
      <p:ext uri="{BB962C8B-B14F-4D97-AF65-F5344CB8AC3E}">
        <p14:creationId xmlns:p14="http://schemas.microsoft.com/office/powerpoint/2010/main" val="418978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B3B0FD3-4574-4261-B461-36BA2B74A870}"/>
              </a:ext>
            </a:extLst>
          </p:cNvPr>
          <p:cNvSpPr>
            <a:spLocks noGrp="1"/>
          </p:cNvSpPr>
          <p:nvPr>
            <p:ph type="title"/>
          </p:nvPr>
        </p:nvSpPr>
        <p:spPr/>
        <p:txBody>
          <a:bodyPr/>
          <a:lstStyle/>
          <a:p>
            <a:r>
              <a:rPr lang="ja-JP" altLang="en-US" sz="2800" dirty="0"/>
              <a:t>サンプルのファイルがある確認する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F084D8DB-C9EA-4C38-A5F2-597E6D9999BC}"/>
              </a:ext>
            </a:extLst>
          </p:cNvPr>
          <p:cNvSpPr>
            <a:spLocks noGrp="1"/>
          </p:cNvSpPr>
          <p:nvPr>
            <p:ph type="body" idx="1"/>
          </p:nvPr>
        </p:nvSpPr>
        <p:spPr/>
        <p:txBody>
          <a:bodyPr/>
          <a:lstStyle/>
          <a:p>
            <a:r>
              <a:rPr lang="ja-JP" altLang="en-US" dirty="0"/>
              <a:t>ない。</a:t>
            </a:r>
          </a:p>
        </p:txBody>
      </p:sp>
    </p:spTree>
    <p:extLst>
      <p:ext uri="{BB962C8B-B14F-4D97-AF65-F5344CB8AC3E}">
        <p14:creationId xmlns:p14="http://schemas.microsoft.com/office/powerpoint/2010/main" val="4207952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8AC75E-1397-4ECD-8085-775D885474A7}"/>
              </a:ext>
            </a:extLst>
          </p:cNvPr>
          <p:cNvSpPr>
            <a:spLocks noGrp="1"/>
          </p:cNvSpPr>
          <p:nvPr>
            <p:ph type="title"/>
          </p:nvPr>
        </p:nvSpPr>
        <p:spPr/>
        <p:txBody>
          <a:bodyPr/>
          <a:lstStyle/>
          <a:p>
            <a:r>
              <a:rPr lang="en-US" altLang="ja-JP" sz="2800" dirty="0"/>
              <a:t>Fortran</a:t>
            </a:r>
            <a:r>
              <a:rPr lang="ja-JP" altLang="en-US" sz="2800" dirty="0"/>
              <a:t>である必要性があるか確認する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1B525D5E-4C2F-495E-8EED-365F666D6534}"/>
              </a:ext>
            </a:extLst>
          </p:cNvPr>
          <p:cNvSpPr>
            <a:spLocks noGrp="1"/>
          </p:cNvSpPr>
          <p:nvPr>
            <p:ph type="body" idx="1"/>
          </p:nvPr>
        </p:nvSpPr>
        <p:spPr/>
        <p:txBody>
          <a:bodyPr/>
          <a:lstStyle/>
          <a:p>
            <a:r>
              <a:rPr lang="ja-JP" altLang="en-US" dirty="0"/>
              <a:t>コードの内容的には無くてもよさそう。ループがいくつもあるのでその点は気を付ける。</a:t>
            </a:r>
            <a:endParaRPr lang="en-US" altLang="ja-JP" dirty="0"/>
          </a:p>
          <a:p>
            <a:endParaRPr lang="en-US" altLang="ja-JP" dirty="0"/>
          </a:p>
          <a:p>
            <a:r>
              <a:rPr lang="ja-JP" altLang="en-US" dirty="0"/>
              <a:t>アウトプットが</a:t>
            </a:r>
            <a:r>
              <a:rPr lang="en-US" altLang="ja-JP" dirty="0"/>
              <a:t>CUI</a:t>
            </a:r>
            <a:r>
              <a:rPr lang="ja-JP" altLang="en-US" dirty="0"/>
              <a:t>出力の点を考えると、</a:t>
            </a:r>
            <a:r>
              <a:rPr lang="en-US" altLang="ja-JP" dirty="0"/>
              <a:t>Python</a:t>
            </a:r>
            <a:r>
              <a:rPr lang="ja-JP" altLang="en-US" dirty="0"/>
              <a:t>とかで</a:t>
            </a:r>
            <a:r>
              <a:rPr lang="en-US" altLang="ja-JP" dirty="0"/>
              <a:t>VTK</a:t>
            </a:r>
            <a:r>
              <a:rPr lang="ja-JP" altLang="en-US" dirty="0"/>
              <a:t>出力もありな気はする。</a:t>
            </a:r>
          </a:p>
        </p:txBody>
      </p:sp>
      <p:pic>
        <p:nvPicPr>
          <p:cNvPr id="7" name="図 6">
            <a:extLst>
              <a:ext uri="{FF2B5EF4-FFF2-40B4-BE49-F238E27FC236}">
                <a16:creationId xmlns:a16="http://schemas.microsoft.com/office/drawing/2014/main" id="{C7F66634-9F64-4635-BB48-A1BD4B32CA64}"/>
              </a:ext>
            </a:extLst>
          </p:cNvPr>
          <p:cNvPicPr>
            <a:picLocks noChangeAspect="1"/>
          </p:cNvPicPr>
          <p:nvPr/>
        </p:nvPicPr>
        <p:blipFill>
          <a:blip r:embed="rId2"/>
          <a:stretch>
            <a:fillRect/>
          </a:stretch>
        </p:blipFill>
        <p:spPr>
          <a:xfrm>
            <a:off x="3417757" y="2241927"/>
            <a:ext cx="5025634" cy="3755154"/>
          </a:xfrm>
          <a:prstGeom prst="rect">
            <a:avLst/>
          </a:prstGeom>
        </p:spPr>
      </p:pic>
    </p:spTree>
    <p:extLst>
      <p:ext uri="{BB962C8B-B14F-4D97-AF65-F5344CB8AC3E}">
        <p14:creationId xmlns:p14="http://schemas.microsoft.com/office/powerpoint/2010/main" val="105343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9B5332-A82C-4E14-B5A1-DE02CBB94932}"/>
              </a:ext>
            </a:extLst>
          </p:cNvPr>
          <p:cNvSpPr>
            <a:spLocks noGrp="1"/>
          </p:cNvSpPr>
          <p:nvPr>
            <p:ph type="title"/>
          </p:nvPr>
        </p:nvSpPr>
        <p:spPr/>
        <p:txBody>
          <a:bodyPr/>
          <a:lstStyle/>
          <a:p>
            <a:r>
              <a:rPr lang="en-US" altLang="ja-JP" sz="2800" dirty="0"/>
              <a:t>IDE</a:t>
            </a:r>
            <a:r>
              <a:rPr lang="ja-JP" altLang="en-US" sz="2800" dirty="0"/>
              <a:t>を用意する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0AF43334-C839-4B96-954B-FF87C60C2D53}"/>
              </a:ext>
            </a:extLst>
          </p:cNvPr>
          <p:cNvSpPr>
            <a:spLocks noGrp="1"/>
          </p:cNvSpPr>
          <p:nvPr>
            <p:ph type="body" idx="1"/>
          </p:nvPr>
        </p:nvSpPr>
        <p:spPr/>
        <p:txBody>
          <a:bodyPr/>
          <a:lstStyle/>
          <a:p>
            <a:r>
              <a:rPr lang="en-US" altLang="ja-JP" dirty="0" err="1"/>
              <a:t>VSCode</a:t>
            </a:r>
            <a:r>
              <a:rPr lang="ja-JP" altLang="en-US" dirty="0"/>
              <a:t>で実施する。</a:t>
            </a:r>
            <a:endParaRPr lang="en-US" altLang="ja-JP" dirty="0"/>
          </a:p>
          <a:p>
            <a:endParaRPr lang="en-US" altLang="ja-JP" dirty="0"/>
          </a:p>
          <a:p>
            <a:r>
              <a:rPr lang="ja-JP" altLang="en-US" dirty="0"/>
              <a:t>用いる</a:t>
            </a:r>
            <a:r>
              <a:rPr lang="en-US" altLang="ja-JP" dirty="0"/>
              <a:t>Extension</a:t>
            </a:r>
            <a:r>
              <a:rPr lang="ja-JP" altLang="en-US" dirty="0"/>
              <a:t>次の通り</a:t>
            </a:r>
            <a:endParaRPr lang="en-US" altLang="ja-JP" dirty="0"/>
          </a:p>
          <a:p>
            <a:pPr lvl="1"/>
            <a:r>
              <a:rPr lang="en-US" altLang="ja-JP" dirty="0"/>
              <a:t>Fortran Breakpoint Support</a:t>
            </a:r>
          </a:p>
          <a:p>
            <a:pPr lvl="1"/>
            <a:r>
              <a:rPr lang="en-US" altLang="ja-JP" dirty="0"/>
              <a:t>FORTRAN IntelliSense</a:t>
            </a:r>
          </a:p>
          <a:p>
            <a:pPr lvl="1"/>
            <a:r>
              <a:rPr lang="en-US" altLang="ja-JP" dirty="0"/>
              <a:t>Modern Fortran</a:t>
            </a:r>
          </a:p>
          <a:p>
            <a:pPr lvl="1"/>
            <a:endParaRPr lang="en-US" altLang="ja-JP" dirty="0"/>
          </a:p>
          <a:p>
            <a:endParaRPr lang="ja-JP" altLang="en-US" dirty="0"/>
          </a:p>
        </p:txBody>
      </p:sp>
    </p:spTree>
    <p:extLst>
      <p:ext uri="{BB962C8B-B14F-4D97-AF65-F5344CB8AC3E}">
        <p14:creationId xmlns:p14="http://schemas.microsoft.com/office/powerpoint/2010/main" val="130238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6F804D-CF96-4F79-B28C-8A3437153FD8}"/>
              </a:ext>
            </a:extLst>
          </p:cNvPr>
          <p:cNvSpPr>
            <a:spLocks noGrp="1"/>
          </p:cNvSpPr>
          <p:nvPr>
            <p:ph type="title"/>
          </p:nvPr>
        </p:nvSpPr>
        <p:spPr/>
        <p:txBody>
          <a:bodyPr/>
          <a:lstStyle/>
          <a:p>
            <a:r>
              <a:rPr kumimoji="1" lang="ja-JP" altLang="en-US" dirty="0"/>
              <a:t>準備編まとめ</a:t>
            </a:r>
          </a:p>
        </p:txBody>
      </p:sp>
      <p:sp>
        <p:nvSpPr>
          <p:cNvPr id="3" name="テキスト プレースホルダー 2">
            <a:extLst>
              <a:ext uri="{FF2B5EF4-FFF2-40B4-BE49-F238E27FC236}">
                <a16:creationId xmlns:a16="http://schemas.microsoft.com/office/drawing/2014/main" id="{1314AF50-8011-4676-BF66-C0E273ACE462}"/>
              </a:ext>
            </a:extLst>
          </p:cNvPr>
          <p:cNvSpPr>
            <a:spLocks noGrp="1"/>
          </p:cNvSpPr>
          <p:nvPr>
            <p:ph type="body" idx="1"/>
          </p:nvPr>
        </p:nvSpPr>
        <p:spPr/>
        <p:txBody>
          <a:bodyPr/>
          <a:lstStyle/>
          <a:p>
            <a:r>
              <a:rPr kumimoji="1" lang="ja-JP" altLang="en-US" dirty="0"/>
              <a:t>ソースコードが紙しかないので書き起こしから実施する。</a:t>
            </a:r>
            <a:endParaRPr kumimoji="1" lang="en-US" altLang="ja-JP" dirty="0"/>
          </a:p>
          <a:p>
            <a:endParaRPr lang="en-US" altLang="ja-JP" dirty="0"/>
          </a:p>
          <a:p>
            <a:r>
              <a:rPr kumimoji="1" lang="ja-JP" altLang="en-US" dirty="0"/>
              <a:t>情報はかなり少ないが、コード量は少ないので何とかなりそう。</a:t>
            </a:r>
          </a:p>
        </p:txBody>
      </p:sp>
    </p:spTree>
    <p:extLst>
      <p:ext uri="{BB962C8B-B14F-4D97-AF65-F5344CB8AC3E}">
        <p14:creationId xmlns:p14="http://schemas.microsoft.com/office/powerpoint/2010/main" val="346792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1A5211-7298-405B-9AD6-24B1DAA63FBF}"/>
              </a:ext>
            </a:extLst>
          </p:cNvPr>
          <p:cNvSpPr>
            <a:spLocks noGrp="1"/>
          </p:cNvSpPr>
          <p:nvPr>
            <p:ph type="title"/>
          </p:nvPr>
        </p:nvSpPr>
        <p:spPr>
          <a:xfrm>
            <a:off x="831849" y="1709742"/>
            <a:ext cx="10515600" cy="2852737"/>
          </a:xfrm>
        </p:spPr>
        <p:txBody>
          <a:bodyPr/>
          <a:lstStyle/>
          <a:p>
            <a:r>
              <a:rPr lang="ja-JP" altLang="en-US"/>
              <a:t>作業編</a:t>
            </a:r>
            <a:endParaRPr lang="ja-JP" altLang="en-US" dirty="0"/>
          </a:p>
        </p:txBody>
      </p:sp>
      <p:sp>
        <p:nvSpPr>
          <p:cNvPr id="6" name="テキスト プレースホルダー 5">
            <a:extLst>
              <a:ext uri="{FF2B5EF4-FFF2-40B4-BE49-F238E27FC236}">
                <a16:creationId xmlns:a16="http://schemas.microsoft.com/office/drawing/2014/main" id="{D821130E-35C2-4022-BBF2-55D15BEDF10D}"/>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8783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D6B9622-565F-4576-9416-6E07ACD4FC13}"/>
              </a:ext>
            </a:extLst>
          </p:cNvPr>
          <p:cNvSpPr>
            <a:spLocks noGrp="1"/>
          </p:cNvSpPr>
          <p:nvPr>
            <p:ph type="title"/>
          </p:nvPr>
        </p:nvSpPr>
        <p:spPr/>
        <p:txBody>
          <a:bodyPr/>
          <a:lstStyle/>
          <a:p>
            <a:r>
              <a:rPr lang="ja-JP" altLang="en-US" sz="2800" dirty="0"/>
              <a:t>リファクタリングするソースコードを</a:t>
            </a:r>
            <a:r>
              <a:rPr lang="en-US" altLang="ja-JP" sz="2800" dirty="0"/>
              <a:t>Git</a:t>
            </a:r>
            <a:r>
              <a:rPr lang="ja-JP" altLang="en-US" sz="2800" dirty="0"/>
              <a:t>で管理する</a:t>
            </a:r>
            <a:r>
              <a:rPr lang="en-US" altLang="ja-JP" sz="2800" dirty="0"/>
              <a:t>.</a:t>
            </a:r>
            <a:endParaRPr lang="ja-JP" altLang="en-US" dirty="0"/>
          </a:p>
        </p:txBody>
      </p:sp>
      <p:sp>
        <p:nvSpPr>
          <p:cNvPr id="5" name="コンテンツ プレースホルダー 4">
            <a:extLst>
              <a:ext uri="{FF2B5EF4-FFF2-40B4-BE49-F238E27FC236}">
                <a16:creationId xmlns:a16="http://schemas.microsoft.com/office/drawing/2014/main" id="{DFE646C8-747E-4906-A654-8B5824020DFA}"/>
              </a:ext>
            </a:extLst>
          </p:cNvPr>
          <p:cNvSpPr>
            <a:spLocks noGrp="1"/>
          </p:cNvSpPr>
          <p:nvPr>
            <p:ph type="body" idx="1"/>
          </p:nvPr>
        </p:nvSpPr>
        <p:spPr/>
        <p:txBody>
          <a:bodyPr/>
          <a:lstStyle/>
          <a:p>
            <a:r>
              <a:rPr lang="en-US" altLang="ja-JP" dirty="0" err="1"/>
              <a:t>Github</a:t>
            </a:r>
            <a:r>
              <a:rPr lang="ja-JP" altLang="en-US" dirty="0"/>
              <a:t>にリポジトリを作ってコミット</a:t>
            </a:r>
            <a:endParaRPr lang="en-US" altLang="ja-JP" dirty="0"/>
          </a:p>
          <a:p>
            <a:endParaRPr lang="en-US" altLang="ja-JP" dirty="0"/>
          </a:p>
          <a:p>
            <a:r>
              <a:rPr lang="ja-JP" altLang="en-US" dirty="0"/>
              <a:t>この時点ではなにもいじっていないコードを上げておく</a:t>
            </a:r>
            <a:endParaRPr lang="en-US" altLang="ja-JP" dirty="0"/>
          </a:p>
          <a:p>
            <a:endParaRPr lang="en-US" altLang="ja-JP" dirty="0"/>
          </a:p>
          <a:p>
            <a:r>
              <a:rPr lang="ja-JP" altLang="en-US" dirty="0"/>
              <a:t>この後、</a:t>
            </a:r>
            <a:r>
              <a:rPr lang="en-US" altLang="ja-JP" dirty="0"/>
              <a:t>1</a:t>
            </a:r>
            <a:r>
              <a:rPr lang="ja-JP" altLang="en-US" dirty="0"/>
              <a:t>項目リファクタリングするごとにプッシュする</a:t>
            </a:r>
          </a:p>
        </p:txBody>
      </p:sp>
    </p:spTree>
    <p:extLst>
      <p:ext uri="{BB962C8B-B14F-4D97-AF65-F5344CB8AC3E}">
        <p14:creationId xmlns:p14="http://schemas.microsoft.com/office/powerpoint/2010/main" val="38177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E2A9961-FB8D-4350-AC8B-0D6CE22912A7}"/>
              </a:ext>
            </a:extLst>
          </p:cNvPr>
          <p:cNvSpPr>
            <a:spLocks noGrp="1"/>
          </p:cNvSpPr>
          <p:nvPr>
            <p:ph type="title"/>
          </p:nvPr>
        </p:nvSpPr>
        <p:spPr/>
        <p:txBody>
          <a:bodyPr/>
          <a:lstStyle/>
          <a:p>
            <a:r>
              <a:rPr lang="ja-JP" altLang="en-US" dirty="0"/>
              <a:t>ドキュメントを書き起こす</a:t>
            </a:r>
            <a:r>
              <a:rPr lang="en-US" altLang="ja-JP" dirty="0"/>
              <a:t>. </a:t>
            </a:r>
            <a:endParaRPr lang="ja-JP" altLang="en-US" dirty="0"/>
          </a:p>
        </p:txBody>
      </p:sp>
      <p:sp>
        <p:nvSpPr>
          <p:cNvPr id="5" name="コンテンツ プレースホルダー 4">
            <a:extLst>
              <a:ext uri="{FF2B5EF4-FFF2-40B4-BE49-F238E27FC236}">
                <a16:creationId xmlns:a16="http://schemas.microsoft.com/office/drawing/2014/main" id="{2347F172-7680-4914-AD57-3195020FCD98}"/>
              </a:ext>
            </a:extLst>
          </p:cNvPr>
          <p:cNvSpPr>
            <a:spLocks noGrp="1"/>
          </p:cNvSpPr>
          <p:nvPr>
            <p:ph type="body" idx="1"/>
          </p:nvPr>
        </p:nvSpPr>
        <p:spPr/>
        <p:txBody>
          <a:bodyPr/>
          <a:lstStyle/>
          <a:p>
            <a:r>
              <a:rPr lang="ja-JP" altLang="en-US" dirty="0"/>
              <a:t>今回は省略する。</a:t>
            </a:r>
            <a:endParaRPr lang="en-US" altLang="ja-JP" dirty="0"/>
          </a:p>
          <a:p>
            <a:endParaRPr lang="en-US" altLang="ja-JP" dirty="0"/>
          </a:p>
          <a:p>
            <a:r>
              <a:rPr lang="ja-JP" altLang="en-US" dirty="0"/>
              <a:t>書籍があるので、補足の資料があればよい。</a:t>
            </a:r>
            <a:endParaRPr lang="en-US" altLang="ja-JP" dirty="0"/>
          </a:p>
          <a:p>
            <a:endParaRPr lang="en-US" altLang="ja-JP" dirty="0"/>
          </a:p>
          <a:p>
            <a:r>
              <a:rPr lang="ja-JP" altLang="en-US" dirty="0"/>
              <a:t>このパワポでも十分。</a:t>
            </a:r>
            <a:endParaRPr lang="en-US" altLang="ja-JP" dirty="0"/>
          </a:p>
          <a:p>
            <a:endParaRPr lang="en-US" altLang="ja-JP" dirty="0"/>
          </a:p>
          <a:p>
            <a:r>
              <a:rPr lang="ja-JP" altLang="en-US" dirty="0"/>
              <a:t>今後改良をするのであれば要件や仕様をまとめたものを作る。</a:t>
            </a:r>
          </a:p>
        </p:txBody>
      </p:sp>
    </p:spTree>
    <p:extLst>
      <p:ext uri="{BB962C8B-B14F-4D97-AF65-F5344CB8AC3E}">
        <p14:creationId xmlns:p14="http://schemas.microsoft.com/office/powerpoint/2010/main" val="152345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345FF58-2623-497A-95D5-40EA2B89ECBC}"/>
              </a:ext>
            </a:extLst>
          </p:cNvPr>
          <p:cNvSpPr>
            <a:spLocks noGrp="1"/>
          </p:cNvSpPr>
          <p:nvPr>
            <p:ph type="title"/>
          </p:nvPr>
        </p:nvSpPr>
        <p:spPr/>
        <p:txBody>
          <a:bodyPr/>
          <a:lstStyle/>
          <a:p>
            <a:r>
              <a:rPr lang="ja-JP" altLang="en-US" dirty="0"/>
              <a:t>プログラムフローを書く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D90F704C-065D-4318-9D62-47606976CDEC}"/>
              </a:ext>
            </a:extLst>
          </p:cNvPr>
          <p:cNvSpPr>
            <a:spLocks noGrp="1"/>
          </p:cNvSpPr>
          <p:nvPr>
            <p:ph type="body" idx="1"/>
          </p:nvPr>
        </p:nvSpPr>
        <p:spPr/>
        <p:txBody>
          <a:bodyPr/>
          <a:lstStyle/>
          <a:p>
            <a:r>
              <a:rPr lang="ja-JP" altLang="en-US" dirty="0"/>
              <a:t>メインの部分とサブルーチン一つなので、なくてもよい。</a:t>
            </a:r>
            <a:endParaRPr lang="en-US" altLang="ja-JP" dirty="0"/>
          </a:p>
          <a:p>
            <a:endParaRPr lang="en-US" altLang="ja-JP" dirty="0"/>
          </a:p>
          <a:p>
            <a:r>
              <a:rPr lang="ja-JP" altLang="en-US" dirty="0"/>
              <a:t>書くと右のような感じ。</a:t>
            </a:r>
          </a:p>
        </p:txBody>
      </p:sp>
      <p:sp>
        <p:nvSpPr>
          <p:cNvPr id="2" name="テキスト ボックス 1">
            <a:extLst>
              <a:ext uri="{FF2B5EF4-FFF2-40B4-BE49-F238E27FC236}">
                <a16:creationId xmlns:a16="http://schemas.microsoft.com/office/drawing/2014/main" id="{3E9CF295-0A8C-436F-8012-8AB9570950E2}"/>
              </a:ext>
            </a:extLst>
          </p:cNvPr>
          <p:cNvSpPr txBox="1"/>
          <p:nvPr/>
        </p:nvSpPr>
        <p:spPr>
          <a:xfrm>
            <a:off x="8563612" y="2074985"/>
            <a:ext cx="56297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Start</a:t>
            </a:r>
            <a:endParaRPr kumimoji="1" lang="ja-JP" altLang="en-US" dirty="0"/>
          </a:p>
        </p:txBody>
      </p:sp>
      <p:sp>
        <p:nvSpPr>
          <p:cNvPr id="6" name="テキスト ボックス 5">
            <a:extLst>
              <a:ext uri="{FF2B5EF4-FFF2-40B4-BE49-F238E27FC236}">
                <a16:creationId xmlns:a16="http://schemas.microsoft.com/office/drawing/2014/main" id="{51F2525F-0B4F-4CE6-89BF-952271B71919}"/>
              </a:ext>
            </a:extLst>
          </p:cNvPr>
          <p:cNvSpPr txBox="1"/>
          <p:nvPr/>
        </p:nvSpPr>
        <p:spPr>
          <a:xfrm>
            <a:off x="8593592" y="4911970"/>
            <a:ext cx="50366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End</a:t>
            </a:r>
          </a:p>
        </p:txBody>
      </p:sp>
      <p:sp>
        <p:nvSpPr>
          <p:cNvPr id="3" name="四角形: 角を丸くする 2">
            <a:extLst>
              <a:ext uri="{FF2B5EF4-FFF2-40B4-BE49-F238E27FC236}">
                <a16:creationId xmlns:a16="http://schemas.microsoft.com/office/drawing/2014/main" id="{A4904C47-F0FC-4308-A2E6-41623A668220}"/>
              </a:ext>
            </a:extLst>
          </p:cNvPr>
          <p:cNvSpPr/>
          <p:nvPr/>
        </p:nvSpPr>
        <p:spPr>
          <a:xfrm>
            <a:off x="9791631" y="3273697"/>
            <a:ext cx="914400" cy="340519"/>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en-US" altLang="ja-JP" dirty="0"/>
              <a:t>OUT2</a:t>
            </a:r>
            <a:endParaRPr kumimoji="1" lang="ja-JP" altLang="en-US" dirty="0"/>
          </a:p>
        </p:txBody>
      </p:sp>
      <p:sp>
        <p:nvSpPr>
          <p:cNvPr id="7" name="四角形: 角を丸くする 6">
            <a:extLst>
              <a:ext uri="{FF2B5EF4-FFF2-40B4-BE49-F238E27FC236}">
                <a16:creationId xmlns:a16="http://schemas.microsoft.com/office/drawing/2014/main" id="{6DECCE44-A227-4BE2-BB16-14F48F848034}"/>
              </a:ext>
            </a:extLst>
          </p:cNvPr>
          <p:cNvSpPr/>
          <p:nvPr/>
        </p:nvSpPr>
        <p:spPr>
          <a:xfrm>
            <a:off x="8387899" y="3154516"/>
            <a:ext cx="914400" cy="578882"/>
          </a:xfrm>
          <a:prstGeom prst="roundRect">
            <a:avLst/>
          </a:prstGeom>
        </p:spPr>
        <p:style>
          <a:lnRef idx="2">
            <a:schemeClr val="dk1"/>
          </a:lnRef>
          <a:fillRef idx="1">
            <a:schemeClr val="lt1"/>
          </a:fillRef>
          <a:effectRef idx="0">
            <a:schemeClr val="dk1"/>
          </a:effectRef>
          <a:fontRef idx="minor">
            <a:schemeClr val="dk1"/>
          </a:fontRef>
        </p:style>
        <p:txBody>
          <a:bodyPr rtlCol="0" anchor="ctr">
            <a:spAutoFit/>
          </a:bodyPr>
          <a:lstStyle/>
          <a:p>
            <a:pPr algn="ctr"/>
            <a:r>
              <a:rPr kumimoji="1" lang="ja-JP" altLang="en-US" dirty="0"/>
              <a:t>計算ルーチン</a:t>
            </a:r>
            <a:endParaRPr kumimoji="1" lang="en-US" altLang="ja-JP" dirty="0"/>
          </a:p>
        </p:txBody>
      </p:sp>
      <p:cxnSp>
        <p:nvCxnSpPr>
          <p:cNvPr id="9" name="直線矢印コネクタ 8">
            <a:extLst>
              <a:ext uri="{FF2B5EF4-FFF2-40B4-BE49-F238E27FC236}">
                <a16:creationId xmlns:a16="http://schemas.microsoft.com/office/drawing/2014/main" id="{16A3C785-B72B-4062-B220-ECE537D75ABF}"/>
              </a:ext>
            </a:extLst>
          </p:cNvPr>
          <p:cNvCxnSpPr>
            <a:stCxn id="2" idx="2"/>
            <a:endCxn id="7" idx="0"/>
          </p:cNvCxnSpPr>
          <p:nvPr/>
        </p:nvCxnSpPr>
        <p:spPr>
          <a:xfrm flipH="1">
            <a:off x="8845099" y="2382762"/>
            <a:ext cx="1" cy="77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4185F3C5-059C-42DF-8841-FBDBDE0260EA}"/>
              </a:ext>
            </a:extLst>
          </p:cNvPr>
          <p:cNvCxnSpPr>
            <a:cxnSpLocks/>
            <a:stCxn id="7" idx="2"/>
            <a:endCxn id="6" idx="0"/>
          </p:cNvCxnSpPr>
          <p:nvPr/>
        </p:nvCxnSpPr>
        <p:spPr>
          <a:xfrm>
            <a:off x="8845099" y="3733398"/>
            <a:ext cx="325" cy="117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45EADCEB-DF8E-4AF3-B4CC-62DC24116DF2}"/>
              </a:ext>
            </a:extLst>
          </p:cNvPr>
          <p:cNvCxnSpPr>
            <a:stCxn id="7" idx="3"/>
            <a:endCxn id="3" idx="1"/>
          </p:cNvCxnSpPr>
          <p:nvPr/>
        </p:nvCxnSpPr>
        <p:spPr>
          <a:xfrm>
            <a:off x="9302299" y="3443957"/>
            <a:ext cx="4893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955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F64CF98-4A91-4ED8-A359-A50D3CB7ACE5}"/>
              </a:ext>
            </a:extLst>
          </p:cNvPr>
          <p:cNvSpPr>
            <a:spLocks noGrp="1"/>
          </p:cNvSpPr>
          <p:nvPr>
            <p:ph type="title"/>
          </p:nvPr>
        </p:nvSpPr>
        <p:spPr/>
        <p:txBody>
          <a:bodyPr/>
          <a:lstStyle/>
          <a:p>
            <a:r>
              <a:rPr lang="ja-JP" altLang="en-US" dirty="0"/>
              <a:t>変数表を書く</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50F92894-7849-417C-ACE0-CFA5679252D1}"/>
              </a:ext>
            </a:extLst>
          </p:cNvPr>
          <p:cNvSpPr>
            <a:spLocks noGrp="1"/>
          </p:cNvSpPr>
          <p:nvPr>
            <p:ph type="body" idx="1"/>
          </p:nvPr>
        </p:nvSpPr>
        <p:spPr>
          <a:xfrm>
            <a:off x="838200" y="1558977"/>
            <a:ext cx="10515600" cy="4542020"/>
          </a:xfrm>
        </p:spPr>
        <p:txBody>
          <a:bodyPr numCol="3"/>
          <a:lstStyle/>
          <a:p>
            <a:pPr marL="100013" indent="0">
              <a:buNone/>
            </a:pPr>
            <a:r>
              <a:rPr lang="en-US" altLang="ja-JP" dirty="0">
                <a:cs typeface="Times New Roman" panose="02020603050405020304" pitchFamily="18" charset="0"/>
              </a:rPr>
              <a:t>MX,MY</a:t>
            </a:r>
          </a:p>
          <a:p>
            <a:pPr marL="100013" indent="0">
              <a:buNone/>
            </a:pPr>
            <a:r>
              <a:rPr lang="en-US" altLang="ja-JP" dirty="0">
                <a:cs typeface="Times New Roman" panose="02020603050405020304" pitchFamily="18" charset="0"/>
              </a:rPr>
              <a:t>PSI(MX,MY)</a:t>
            </a:r>
          </a:p>
          <a:p>
            <a:pPr marL="100013" indent="0">
              <a:buNone/>
            </a:pPr>
            <a:r>
              <a:rPr lang="en-US" altLang="ja-JP" dirty="0">
                <a:cs typeface="Times New Roman" panose="02020603050405020304" pitchFamily="18" charset="0"/>
              </a:rPr>
              <a:t>OMG(MX,MY)</a:t>
            </a:r>
          </a:p>
          <a:p>
            <a:pPr marL="100013" indent="0">
              <a:buNone/>
            </a:pPr>
            <a:r>
              <a:rPr lang="en-US" altLang="ja-JP" dirty="0">
                <a:cs typeface="Times New Roman" panose="02020603050405020304" pitchFamily="18" charset="0"/>
              </a:rPr>
              <a:t>TMP(MX,MY)</a:t>
            </a:r>
          </a:p>
          <a:p>
            <a:pPr marL="100013" indent="0">
              <a:buNone/>
            </a:pPr>
            <a:r>
              <a:rPr lang="en-US" altLang="ja-JP" dirty="0">
                <a:cs typeface="Times New Roman" panose="02020603050405020304" pitchFamily="18" charset="0"/>
              </a:rPr>
              <a:t>NX,NY,NA,NB</a:t>
            </a:r>
          </a:p>
          <a:p>
            <a:pPr marL="100013" indent="0">
              <a:buNone/>
            </a:pPr>
            <a:r>
              <a:rPr lang="en-US" altLang="ja-JP" dirty="0">
                <a:cs typeface="Times New Roman" panose="02020603050405020304" pitchFamily="18" charset="0"/>
              </a:rPr>
              <a:t>RE</a:t>
            </a:r>
          </a:p>
          <a:p>
            <a:pPr marL="100013" indent="0">
              <a:buNone/>
            </a:pPr>
            <a:r>
              <a:rPr lang="en-US" altLang="ja-JP" dirty="0">
                <a:cs typeface="Times New Roman" panose="02020603050405020304" pitchFamily="18" charset="0"/>
              </a:rPr>
              <a:t>DT,DY</a:t>
            </a:r>
          </a:p>
          <a:p>
            <a:pPr marL="100013" indent="0">
              <a:buNone/>
            </a:pPr>
            <a:r>
              <a:rPr lang="en-US" altLang="ja-JP" dirty="0">
                <a:cs typeface="Times New Roman" panose="02020603050405020304" pitchFamily="18" charset="0"/>
              </a:rPr>
              <a:t>NMAX</a:t>
            </a:r>
          </a:p>
          <a:p>
            <a:pPr marL="100013" indent="0">
              <a:buNone/>
            </a:pPr>
            <a:r>
              <a:rPr lang="en-US" altLang="ja-JP" dirty="0">
                <a:cs typeface="Times New Roman" panose="02020603050405020304" pitchFamily="18" charset="0"/>
              </a:rPr>
              <a:t>KK</a:t>
            </a:r>
          </a:p>
          <a:p>
            <a:pPr marL="100013" indent="0">
              <a:buNone/>
            </a:pPr>
            <a:r>
              <a:rPr lang="en-US" altLang="ja-JP" dirty="0">
                <a:cs typeface="Times New Roman" panose="02020603050405020304" pitchFamily="18" charset="0"/>
              </a:rPr>
              <a:t>CONST1</a:t>
            </a:r>
          </a:p>
          <a:p>
            <a:pPr marL="100013" indent="0">
              <a:buNone/>
            </a:pPr>
            <a:r>
              <a:rPr lang="en-US" altLang="ja-JP" dirty="0">
                <a:cs typeface="Times New Roman" panose="02020603050405020304" pitchFamily="18" charset="0"/>
              </a:rPr>
              <a:t>EPS</a:t>
            </a:r>
          </a:p>
          <a:p>
            <a:pPr marL="100013" indent="0">
              <a:buNone/>
            </a:pPr>
            <a:r>
              <a:rPr lang="en-US" altLang="ja-JP" dirty="0">
                <a:cs typeface="Times New Roman" panose="02020603050405020304" pitchFamily="18" charset="0"/>
              </a:rPr>
              <a:t>PAI</a:t>
            </a:r>
          </a:p>
          <a:p>
            <a:pPr marL="100013" indent="0">
              <a:buNone/>
            </a:pPr>
            <a:r>
              <a:rPr lang="en-US" altLang="ja-JP" dirty="0">
                <a:cs typeface="Times New Roman" panose="02020603050405020304" pitchFamily="18" charset="0"/>
              </a:rPr>
              <a:t>DX</a:t>
            </a:r>
          </a:p>
          <a:p>
            <a:pPr marL="100013" indent="0">
              <a:buNone/>
            </a:pPr>
            <a:r>
              <a:rPr lang="en-US" altLang="ja-JP" dirty="0">
                <a:cs typeface="Times New Roman" panose="02020603050405020304" pitchFamily="18" charset="0"/>
              </a:rPr>
              <a:t>DXI,DXY</a:t>
            </a:r>
          </a:p>
          <a:p>
            <a:pPr marL="100013" indent="0">
              <a:buNone/>
            </a:pPr>
            <a:r>
              <a:rPr lang="en-US" altLang="ja-JP" dirty="0">
                <a:cs typeface="Times New Roman" panose="02020603050405020304" pitchFamily="18" charset="0"/>
              </a:rPr>
              <a:t>REI</a:t>
            </a:r>
          </a:p>
          <a:p>
            <a:pPr marL="100013" indent="0">
              <a:buNone/>
            </a:pPr>
            <a:r>
              <a:rPr lang="en-US" altLang="ja-JP" dirty="0">
                <a:cs typeface="Times New Roman" panose="02020603050405020304" pitchFamily="18" charset="0"/>
              </a:rPr>
              <a:t>DX2,DY2</a:t>
            </a:r>
          </a:p>
          <a:p>
            <a:pPr marL="100013" indent="0">
              <a:buNone/>
            </a:pPr>
            <a:r>
              <a:rPr lang="en-US" altLang="ja-JP" dirty="0">
                <a:cs typeface="Times New Roman" panose="02020603050405020304" pitchFamily="18" charset="0"/>
              </a:rPr>
              <a:t>FCT</a:t>
            </a:r>
          </a:p>
          <a:p>
            <a:pPr marL="100013" indent="0">
              <a:buNone/>
            </a:pPr>
            <a:r>
              <a:rPr lang="en-US" altLang="ja-JP" dirty="0">
                <a:cs typeface="Times New Roman" panose="02020603050405020304" pitchFamily="18" charset="0"/>
              </a:rPr>
              <a:t>J,I</a:t>
            </a:r>
          </a:p>
          <a:p>
            <a:pPr marL="100013" indent="0">
              <a:buNone/>
            </a:pPr>
            <a:r>
              <a:rPr lang="en-US" altLang="ja-JP" dirty="0">
                <a:cs typeface="Times New Roman" panose="02020603050405020304" pitchFamily="18" charset="0"/>
              </a:rPr>
              <a:t>N</a:t>
            </a:r>
          </a:p>
          <a:p>
            <a:pPr marL="100013" indent="0">
              <a:buNone/>
            </a:pPr>
            <a:r>
              <a:rPr lang="en-US" altLang="ja-JP" dirty="0">
                <a:cs typeface="Times New Roman" panose="02020603050405020304" pitchFamily="18" charset="0"/>
              </a:rPr>
              <a:t>FFF</a:t>
            </a:r>
          </a:p>
          <a:p>
            <a:pPr marL="100013" indent="0">
              <a:buNone/>
            </a:pPr>
            <a:r>
              <a:rPr lang="en-US" altLang="ja-JP" dirty="0">
                <a:cs typeface="Times New Roman" panose="02020603050405020304" pitchFamily="18" charset="0"/>
              </a:rPr>
              <a:t>K</a:t>
            </a:r>
          </a:p>
          <a:p>
            <a:pPr marL="100013" indent="0">
              <a:buNone/>
            </a:pPr>
            <a:r>
              <a:rPr lang="en-US" altLang="ja-JP" dirty="0">
                <a:cs typeface="Times New Roman" panose="02020603050405020304" pitchFamily="18" charset="0"/>
              </a:rPr>
              <a:t>ERR</a:t>
            </a:r>
          </a:p>
          <a:p>
            <a:pPr marL="100013" indent="0">
              <a:buNone/>
            </a:pPr>
            <a:r>
              <a:rPr lang="en-US" altLang="ja-JP" dirty="0">
                <a:cs typeface="Times New Roman" panose="02020603050405020304" pitchFamily="18" charset="0"/>
              </a:rPr>
              <a:t>RHS</a:t>
            </a:r>
          </a:p>
          <a:p>
            <a:pPr marL="100013" indent="0">
              <a:buNone/>
            </a:pPr>
            <a:r>
              <a:rPr lang="en-US" altLang="ja-JP" dirty="0">
                <a:cs typeface="Times New Roman" panose="02020603050405020304" pitchFamily="18" charset="0"/>
              </a:rPr>
              <a:t>ERR1</a:t>
            </a:r>
          </a:p>
          <a:p>
            <a:pPr marL="100013" indent="0">
              <a:buNone/>
            </a:pPr>
            <a:r>
              <a:rPr lang="en-US" altLang="ja-JP" dirty="0">
                <a:cs typeface="Times New Roman" panose="02020603050405020304" pitchFamily="18" charset="0"/>
              </a:rPr>
              <a:t>BB</a:t>
            </a:r>
          </a:p>
          <a:p>
            <a:pPr marL="100013" indent="0">
              <a:buNone/>
            </a:pPr>
            <a:r>
              <a:rPr lang="en-US" altLang="ja-JP" dirty="0">
                <a:cs typeface="Times New Roman" panose="02020603050405020304" pitchFamily="18" charset="0"/>
              </a:rPr>
              <a:t>II</a:t>
            </a:r>
          </a:p>
          <a:p>
            <a:pPr marL="100013" indent="0">
              <a:buNone/>
            </a:pPr>
            <a:r>
              <a:rPr lang="en-US" altLang="ja-JP" dirty="0">
                <a:cs typeface="Times New Roman" panose="02020603050405020304" pitchFamily="18" charset="0"/>
              </a:rPr>
              <a:t>ISAVE</a:t>
            </a:r>
          </a:p>
          <a:p>
            <a:pPr marL="100013" indent="0">
              <a:buNone/>
            </a:pPr>
            <a:r>
              <a:rPr lang="en-US" altLang="ja-JP" dirty="0">
                <a:cs typeface="Times New Roman" panose="02020603050405020304" pitchFamily="18" charset="0"/>
              </a:rPr>
              <a:t>AMIN</a:t>
            </a:r>
          </a:p>
          <a:p>
            <a:pPr marL="100013" indent="0">
              <a:buNone/>
            </a:pPr>
            <a:r>
              <a:rPr lang="en-US" altLang="ja-JP" dirty="0">
                <a:cs typeface="Times New Roman" panose="02020603050405020304" pitchFamily="18" charset="0"/>
              </a:rPr>
              <a:t>AMAX</a:t>
            </a:r>
          </a:p>
          <a:p>
            <a:pPr marL="100013" indent="0">
              <a:buNone/>
            </a:pPr>
            <a:r>
              <a:rPr lang="en-US" altLang="ja-JP" dirty="0">
                <a:cs typeface="Times New Roman" panose="02020603050405020304" pitchFamily="18" charset="0"/>
              </a:rPr>
              <a:t>IND</a:t>
            </a:r>
          </a:p>
          <a:p>
            <a:pPr marL="100013" indent="0">
              <a:buNone/>
            </a:pPr>
            <a:r>
              <a:rPr lang="en-US" altLang="ja-JP" dirty="0">
                <a:cs typeface="Times New Roman" panose="02020603050405020304" pitchFamily="18" charset="0"/>
              </a:rPr>
              <a:t>RT</a:t>
            </a:r>
          </a:p>
          <a:p>
            <a:pPr marL="100013" indent="0">
              <a:buNone/>
            </a:pPr>
            <a:r>
              <a:rPr lang="en-US" altLang="ja-JP" dirty="0">
                <a:cs typeface="Times New Roman" panose="02020603050405020304" pitchFamily="18" charset="0"/>
              </a:rPr>
              <a:t>TET</a:t>
            </a:r>
          </a:p>
          <a:p>
            <a:pPr marL="100013" indent="0">
              <a:buNone/>
            </a:pPr>
            <a:r>
              <a:rPr lang="en-US" altLang="ja-JP" dirty="0">
                <a:cs typeface="Times New Roman" panose="02020603050405020304" pitchFamily="18" charset="0"/>
              </a:rPr>
              <a:t>RR</a:t>
            </a:r>
          </a:p>
          <a:p>
            <a:pPr marL="100013" indent="0">
              <a:buNone/>
            </a:pPr>
            <a:r>
              <a:rPr lang="en-US" altLang="ja-JP" dirty="0">
                <a:cs typeface="Times New Roman" panose="02020603050405020304" pitchFamily="18" charset="0"/>
              </a:rPr>
              <a:t>AA</a:t>
            </a: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en-US" altLang="ja-JP" dirty="0">
              <a:cs typeface="Times New Roman" panose="02020603050405020304" pitchFamily="18" charset="0"/>
            </a:endParaRPr>
          </a:p>
          <a:p>
            <a:pPr marL="100013" indent="0">
              <a:buNone/>
            </a:pPr>
            <a:endParaRPr lang="ja-JP" altLang="en-US" dirty="0">
              <a:latin typeface="Consolas" panose="020B0609020204030204" pitchFamily="49" charset="0"/>
              <a:cs typeface="Times New Roman" panose="02020603050405020304" pitchFamily="18" charset="0"/>
            </a:endParaRPr>
          </a:p>
        </p:txBody>
      </p:sp>
      <p:sp>
        <p:nvSpPr>
          <p:cNvPr id="6" name="コンテンツ プレースホルダー 4">
            <a:extLst>
              <a:ext uri="{FF2B5EF4-FFF2-40B4-BE49-F238E27FC236}">
                <a16:creationId xmlns:a16="http://schemas.microsoft.com/office/drawing/2014/main" id="{8C8A3FE3-A63C-4672-8BCE-A678263D93E4}"/>
              </a:ext>
            </a:extLst>
          </p:cNvPr>
          <p:cNvSpPr txBox="1">
            <a:spLocks/>
          </p:cNvSpPr>
          <p:nvPr/>
        </p:nvSpPr>
        <p:spPr>
          <a:xfrm>
            <a:off x="838200" y="995423"/>
            <a:ext cx="10515600" cy="56355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28588" marR="0" lvl="0" indent="-28575" algn="l" defTabSz="685800" rtl="0" eaLnBrk="1" fontAlgn="auto" latinLnBrk="0" hangingPunct="1">
              <a:lnSpc>
                <a:spcPct val="90000"/>
              </a:lnSpc>
              <a:spcBef>
                <a:spcPts val="563"/>
              </a:spcBef>
              <a:spcAft>
                <a:spcPts val="0"/>
              </a:spcAft>
              <a:buClr>
                <a:schemeClr val="tx1"/>
              </a:buClr>
              <a:buSzPct val="100000"/>
              <a:buFont typeface="Wingdings" panose="05000000000000000000" pitchFamily="2" charset="2"/>
              <a:buChar char="p"/>
              <a:tabLst/>
              <a:defRPr kumimoji="1" sz="2000" b="0" i="0" u="none" strike="noStrike" cap="none">
                <a:solidFill>
                  <a:schemeClr val="tx1"/>
                </a:solidFill>
                <a:latin typeface="Consolas" panose="020B0609020204030204" pitchFamily="49" charset="0"/>
                <a:ea typeface="+mn-ea"/>
                <a:cs typeface="Calibri"/>
                <a:sym typeface="Calibri"/>
              </a:defRPr>
            </a:lvl1pPr>
            <a:lvl2pPr marL="314325" marR="0" lvl="1" indent="-214313" algn="l" rtl="0" eaLnBrk="1" hangingPunct="1">
              <a:lnSpc>
                <a:spcPct val="90000"/>
              </a:lnSpc>
              <a:spcBef>
                <a:spcPts val="281"/>
              </a:spcBef>
              <a:spcAft>
                <a:spcPts val="0"/>
              </a:spcAft>
              <a:buClr>
                <a:schemeClr val="dk1"/>
              </a:buClr>
              <a:buSzPct val="100000"/>
              <a:buFont typeface="Wingdings" panose="05000000000000000000" pitchFamily="2" charset="2"/>
              <a:buChar char="Ø"/>
              <a:defRPr kumimoji="1" sz="1800" b="0" i="0" u="none" strike="noStrike" cap="none">
                <a:solidFill>
                  <a:schemeClr val="tx1"/>
                </a:solidFill>
                <a:latin typeface="Consolas" panose="020B0609020204030204" pitchFamily="49" charset="0"/>
                <a:ea typeface="+mn-ea"/>
                <a:cs typeface="Calibri"/>
                <a:sym typeface="Calibri"/>
              </a:defRPr>
            </a:lvl2pPr>
            <a:lvl3pPr marL="642938" marR="0" lvl="2" indent="-57150" algn="l" rtl="0" eaLnBrk="1" hangingPunct="1">
              <a:lnSpc>
                <a:spcPct val="90000"/>
              </a:lnSpc>
              <a:spcBef>
                <a:spcPts val="281"/>
              </a:spcBef>
              <a:spcAft>
                <a:spcPts val="0"/>
              </a:spcAft>
              <a:buClr>
                <a:schemeClr val="dk1"/>
              </a:buClr>
              <a:buSzPct val="100000"/>
              <a:buFont typeface="Arial"/>
              <a:buChar char="•"/>
              <a:defRPr kumimoji="1" sz="1600" b="0" i="0" u="none" strike="noStrike" cap="none">
                <a:solidFill>
                  <a:schemeClr val="tx1"/>
                </a:solidFill>
                <a:latin typeface="Consolas" panose="020B0609020204030204" pitchFamily="49" charset="0"/>
                <a:ea typeface="+mn-ea"/>
                <a:cs typeface="Calibri"/>
                <a:sym typeface="Calibri"/>
              </a:defRPr>
            </a:lvl3pPr>
            <a:lvl4pPr marL="900113" marR="0" lvl="3"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tx1"/>
                </a:solidFill>
                <a:latin typeface="Consolas" panose="020B0609020204030204" pitchFamily="49" charset="0"/>
                <a:ea typeface="+mn-ea"/>
                <a:cs typeface="Calibri"/>
                <a:sym typeface="Calibri"/>
              </a:defRPr>
            </a:lvl4pPr>
            <a:lvl5pPr marL="1157288" marR="0" lvl="4" indent="-64294" algn="l" rtl="0" eaLnBrk="1" hangingPunct="1">
              <a:lnSpc>
                <a:spcPct val="90000"/>
              </a:lnSpc>
              <a:spcBef>
                <a:spcPts val="281"/>
              </a:spcBef>
              <a:spcAft>
                <a:spcPts val="0"/>
              </a:spcAft>
              <a:buClr>
                <a:schemeClr val="dk1"/>
              </a:buClr>
              <a:buSzPct val="96428"/>
              <a:buFont typeface="Arial"/>
              <a:buChar char="•"/>
              <a:defRPr kumimoji="1" sz="1200" b="0" i="0" u="none" strike="noStrike" cap="none">
                <a:solidFill>
                  <a:schemeClr val="dk1"/>
                </a:solidFill>
                <a:latin typeface="Consolas" panose="020B0609020204030204" pitchFamily="49" charset="0"/>
                <a:ea typeface="+mn-ea"/>
                <a:cs typeface="Calibri"/>
                <a:sym typeface="Calibri"/>
              </a:defRPr>
            </a:lvl5pPr>
            <a:lvl6pPr marL="1414463" marR="0" lvl="5"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6pPr>
            <a:lvl7pPr marL="1671638" marR="0" lvl="6"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7pPr>
            <a:lvl8pPr marL="1928813" marR="0" lvl="7"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8pPr>
            <a:lvl9pPr marL="2185988" marR="0" lvl="8" indent="-64294" algn="l" rtl="0" eaLnBrk="1" hangingPunct="1">
              <a:lnSpc>
                <a:spcPct val="90000"/>
              </a:lnSpc>
              <a:spcBef>
                <a:spcPts val="281"/>
              </a:spcBef>
              <a:spcAft>
                <a:spcPts val="0"/>
              </a:spcAft>
              <a:buClr>
                <a:schemeClr val="dk1"/>
              </a:buClr>
              <a:buSzPct val="96428"/>
              <a:buFont typeface="Arial"/>
              <a:buChar char="•"/>
              <a:defRPr kumimoji="1" sz="1013" b="0" i="0" u="none" strike="noStrike" cap="none">
                <a:solidFill>
                  <a:schemeClr val="dk1"/>
                </a:solidFill>
                <a:latin typeface="Calibri"/>
                <a:ea typeface="Calibri"/>
                <a:cs typeface="Calibri"/>
                <a:sym typeface="Calibri"/>
              </a:defRPr>
            </a:lvl9pPr>
          </a:lstStyle>
          <a:p>
            <a:r>
              <a:rPr lang="ja-JP" altLang="en-US" dirty="0"/>
              <a:t>書き出すとこんな感じ。ソースを直しながらそれぞれの意味についてはメモを残していく</a:t>
            </a:r>
          </a:p>
        </p:txBody>
      </p:sp>
    </p:spTree>
    <p:extLst>
      <p:ext uri="{BB962C8B-B14F-4D97-AF65-F5344CB8AC3E}">
        <p14:creationId xmlns:p14="http://schemas.microsoft.com/office/powerpoint/2010/main" val="26343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9C8A13E-B2B9-4656-86EB-0FD33F556D44}"/>
              </a:ext>
            </a:extLst>
          </p:cNvPr>
          <p:cNvSpPr>
            <a:spLocks noGrp="1"/>
          </p:cNvSpPr>
          <p:nvPr>
            <p:ph type="title"/>
          </p:nvPr>
        </p:nvSpPr>
        <p:spPr/>
        <p:txBody>
          <a:bodyPr/>
          <a:lstStyle/>
          <a:p>
            <a:r>
              <a:rPr lang="ja-JP" altLang="en-US" dirty="0"/>
              <a:t>メイン部分は</a:t>
            </a:r>
            <a:r>
              <a:rPr lang="en-US" altLang="ja-JP" dirty="0"/>
              <a:t>Program</a:t>
            </a:r>
            <a:r>
              <a:rPr lang="ja-JP" altLang="en-US" dirty="0"/>
              <a:t>になっているか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438B382E-3305-4F17-A32D-61A2514C69BE}"/>
              </a:ext>
            </a:extLst>
          </p:cNvPr>
          <p:cNvSpPr>
            <a:spLocks noGrp="1"/>
          </p:cNvSpPr>
          <p:nvPr>
            <p:ph type="body" idx="1"/>
          </p:nvPr>
        </p:nvSpPr>
        <p:spPr>
          <a:xfrm>
            <a:off x="838200" y="995423"/>
            <a:ext cx="5667531" cy="5181540"/>
          </a:xfrm>
        </p:spPr>
        <p:txBody>
          <a:bodyPr/>
          <a:lstStyle/>
          <a:p>
            <a:r>
              <a:rPr lang="ja-JP" altLang="en-US" dirty="0"/>
              <a:t>なっていないので、直す。</a:t>
            </a:r>
            <a:endParaRPr lang="en-US" altLang="ja-JP" dirty="0"/>
          </a:p>
          <a:p>
            <a:endParaRPr lang="en-US" altLang="ja-JP" dirty="0"/>
          </a:p>
          <a:p>
            <a:r>
              <a:rPr lang="ja-JP" altLang="en-US" dirty="0"/>
              <a:t>もとは</a:t>
            </a:r>
            <a:r>
              <a:rPr lang="en-US" altLang="ja-JP" dirty="0"/>
              <a:t>PROGRAM</a:t>
            </a:r>
            <a:r>
              <a:rPr lang="ja-JP" altLang="en-US" dirty="0"/>
              <a:t>文なしで</a:t>
            </a:r>
            <a:r>
              <a:rPr lang="en-US" altLang="ja-JP" dirty="0"/>
              <a:t>STOP</a:t>
            </a:r>
            <a:r>
              <a:rPr lang="ja-JP" altLang="en-US" dirty="0"/>
              <a:t>と</a:t>
            </a:r>
            <a:r>
              <a:rPr lang="en-US" altLang="ja-JP" dirty="0"/>
              <a:t>END</a:t>
            </a:r>
            <a:r>
              <a:rPr lang="ja-JP" altLang="en-US" dirty="0"/>
              <a:t>を書いていただけ</a:t>
            </a:r>
            <a:endParaRPr lang="en-US" altLang="ja-JP" dirty="0"/>
          </a:p>
          <a:p>
            <a:endParaRPr lang="en-US" altLang="ja-JP" dirty="0"/>
          </a:p>
          <a:p>
            <a:r>
              <a:rPr lang="ja-JP" altLang="en-US" dirty="0"/>
              <a:t>大文字は後で直すので、この時点から小文字で書きだす。</a:t>
            </a:r>
          </a:p>
        </p:txBody>
      </p:sp>
      <p:pic>
        <p:nvPicPr>
          <p:cNvPr id="3" name="図 2">
            <a:extLst>
              <a:ext uri="{FF2B5EF4-FFF2-40B4-BE49-F238E27FC236}">
                <a16:creationId xmlns:a16="http://schemas.microsoft.com/office/drawing/2014/main" id="{0FB489DC-05A8-4FB8-8BB5-4F595748B200}"/>
              </a:ext>
            </a:extLst>
          </p:cNvPr>
          <p:cNvPicPr>
            <a:picLocks noChangeAspect="1"/>
          </p:cNvPicPr>
          <p:nvPr/>
        </p:nvPicPr>
        <p:blipFill>
          <a:blip r:embed="rId2"/>
          <a:stretch>
            <a:fillRect/>
          </a:stretch>
        </p:blipFill>
        <p:spPr>
          <a:xfrm>
            <a:off x="6863336" y="995423"/>
            <a:ext cx="5210902" cy="2476846"/>
          </a:xfrm>
          <a:prstGeom prst="rect">
            <a:avLst/>
          </a:prstGeom>
        </p:spPr>
      </p:pic>
      <p:pic>
        <p:nvPicPr>
          <p:cNvPr id="7" name="図 6">
            <a:extLst>
              <a:ext uri="{FF2B5EF4-FFF2-40B4-BE49-F238E27FC236}">
                <a16:creationId xmlns:a16="http://schemas.microsoft.com/office/drawing/2014/main" id="{F96EF7FB-5485-4284-93ED-8ACD903EAAFA}"/>
              </a:ext>
            </a:extLst>
          </p:cNvPr>
          <p:cNvPicPr>
            <a:picLocks noChangeAspect="1"/>
          </p:cNvPicPr>
          <p:nvPr/>
        </p:nvPicPr>
        <p:blipFill>
          <a:blip r:embed="rId3"/>
          <a:stretch>
            <a:fillRect/>
          </a:stretch>
        </p:blipFill>
        <p:spPr>
          <a:xfrm>
            <a:off x="6969907" y="3586193"/>
            <a:ext cx="4744112" cy="1162212"/>
          </a:xfrm>
          <a:prstGeom prst="rect">
            <a:avLst/>
          </a:prstGeom>
        </p:spPr>
      </p:pic>
    </p:spTree>
    <p:extLst>
      <p:ext uri="{BB962C8B-B14F-4D97-AF65-F5344CB8AC3E}">
        <p14:creationId xmlns:p14="http://schemas.microsoft.com/office/powerpoint/2010/main" val="39688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1F7738-6E8B-455B-A237-9EC4CAD8694E}"/>
              </a:ext>
            </a:extLst>
          </p:cNvPr>
          <p:cNvSpPr>
            <a:spLocks noGrp="1"/>
          </p:cNvSpPr>
          <p:nvPr>
            <p:ph type="title"/>
          </p:nvPr>
        </p:nvSpPr>
        <p:spPr/>
        <p:txBody>
          <a:bodyPr/>
          <a:lstStyle/>
          <a:p>
            <a:r>
              <a:rPr lang="ja-JP" altLang="en-US" dirty="0"/>
              <a:t>今回の題材</a:t>
            </a:r>
          </a:p>
        </p:txBody>
      </p:sp>
      <p:sp>
        <p:nvSpPr>
          <p:cNvPr id="5" name="コンテンツ プレースホルダー 4">
            <a:extLst>
              <a:ext uri="{FF2B5EF4-FFF2-40B4-BE49-F238E27FC236}">
                <a16:creationId xmlns:a16="http://schemas.microsoft.com/office/drawing/2014/main" id="{7AC69020-995D-4C2E-AB03-ABA9497F07AA}"/>
              </a:ext>
            </a:extLst>
          </p:cNvPr>
          <p:cNvSpPr>
            <a:spLocks noGrp="1"/>
          </p:cNvSpPr>
          <p:nvPr>
            <p:ph type="body" idx="1"/>
          </p:nvPr>
        </p:nvSpPr>
        <p:spPr>
          <a:xfrm>
            <a:off x="838200" y="995423"/>
            <a:ext cx="5257800" cy="5181540"/>
          </a:xfrm>
        </p:spPr>
        <p:txBody>
          <a:bodyPr/>
          <a:lstStyle/>
          <a:p>
            <a:r>
              <a:rPr lang="ja-JP" altLang="en-US" dirty="0"/>
              <a:t>コンパクトシリーズ流れ 流体シミュレーションの応用 </a:t>
            </a:r>
            <a:r>
              <a:rPr lang="en-US" altLang="ja-JP" dirty="0"/>
              <a:t>Ⅰ</a:t>
            </a:r>
          </a:p>
          <a:p>
            <a:endParaRPr lang="en-US" altLang="ja-JP" dirty="0"/>
          </a:p>
          <a:p>
            <a:r>
              <a:rPr lang="ja-JP" altLang="en-US" dirty="0"/>
              <a:t>著者	河村 哲也</a:t>
            </a:r>
            <a:endParaRPr lang="en-US" altLang="ja-JP" dirty="0"/>
          </a:p>
          <a:p>
            <a:r>
              <a:rPr lang="ja-JP" altLang="en-US" dirty="0"/>
              <a:t>発売	インデックス出版</a:t>
            </a:r>
            <a:endParaRPr lang="en-US" altLang="ja-JP" dirty="0"/>
          </a:p>
          <a:p>
            <a:endParaRPr lang="en-US" altLang="ja-JP" dirty="0"/>
          </a:p>
          <a:p>
            <a:r>
              <a:rPr lang="en-US" altLang="ja-JP" dirty="0"/>
              <a:t>Appendix B</a:t>
            </a:r>
            <a:r>
              <a:rPr lang="ja-JP" altLang="en-US" dirty="0"/>
              <a:t>として円柱周りの流れの</a:t>
            </a:r>
            <a:r>
              <a:rPr lang="en-US" altLang="ja-JP" dirty="0"/>
              <a:t>Fortran</a:t>
            </a:r>
            <a:r>
              <a:rPr lang="ja-JP" altLang="en-US" dirty="0"/>
              <a:t>プログラムが載っている。</a:t>
            </a:r>
            <a:endParaRPr lang="en-US" altLang="ja-JP" dirty="0"/>
          </a:p>
          <a:p>
            <a:endParaRPr lang="en-US" altLang="ja-JP" dirty="0"/>
          </a:p>
          <a:p>
            <a:r>
              <a:rPr lang="ja-JP" altLang="en-US" dirty="0"/>
              <a:t>見る限り</a:t>
            </a:r>
            <a:r>
              <a:rPr lang="en-US" altLang="ja-JP" dirty="0"/>
              <a:t>Fortran77</a:t>
            </a:r>
            <a:r>
              <a:rPr lang="ja-JP" altLang="en-US" dirty="0"/>
              <a:t>だが、記法がそろっていないので題材としてはよさそう。</a:t>
            </a:r>
            <a:endParaRPr lang="en-US" altLang="ja-JP" dirty="0"/>
          </a:p>
          <a:p>
            <a:endParaRPr lang="en-US" altLang="ja-JP" dirty="0"/>
          </a:p>
          <a:p>
            <a:r>
              <a:rPr lang="ja-JP" altLang="en-US" dirty="0"/>
              <a:t>これをリファクタリング本に沿ってリファクタリングしてみる。</a:t>
            </a:r>
          </a:p>
        </p:txBody>
      </p:sp>
      <p:pic>
        <p:nvPicPr>
          <p:cNvPr id="3" name="図 2" descr="カレンダー&#10;&#10;自動的に生成された説明">
            <a:extLst>
              <a:ext uri="{FF2B5EF4-FFF2-40B4-BE49-F238E27FC236}">
                <a16:creationId xmlns:a16="http://schemas.microsoft.com/office/drawing/2014/main" id="{C3D25FD5-F169-46D9-8B10-91D8973E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27" y="1294331"/>
            <a:ext cx="4811284" cy="4583723"/>
          </a:xfrm>
          <a:prstGeom prst="rect">
            <a:avLst/>
          </a:prstGeom>
        </p:spPr>
      </p:pic>
    </p:spTree>
    <p:extLst>
      <p:ext uri="{BB962C8B-B14F-4D97-AF65-F5344CB8AC3E}">
        <p14:creationId xmlns:p14="http://schemas.microsoft.com/office/powerpoint/2010/main" val="87105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BF8A4F3-AC2E-49ED-AB8C-4F78CA283447}"/>
              </a:ext>
            </a:extLst>
          </p:cNvPr>
          <p:cNvSpPr>
            <a:spLocks noGrp="1"/>
          </p:cNvSpPr>
          <p:nvPr>
            <p:ph type="title"/>
          </p:nvPr>
        </p:nvSpPr>
        <p:spPr/>
        <p:txBody>
          <a:bodyPr/>
          <a:lstStyle/>
          <a:p>
            <a:r>
              <a:rPr lang="ja-JP" altLang="en-US" dirty="0"/>
              <a:t>文を小文字に置き換える</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3A3B9BE2-84B8-40F6-9735-88FF171A5338}"/>
              </a:ext>
            </a:extLst>
          </p:cNvPr>
          <p:cNvSpPr>
            <a:spLocks noGrp="1"/>
          </p:cNvSpPr>
          <p:nvPr>
            <p:ph type="body" idx="1"/>
          </p:nvPr>
        </p:nvSpPr>
        <p:spPr>
          <a:xfrm>
            <a:off x="838200" y="995423"/>
            <a:ext cx="5257800" cy="5181540"/>
          </a:xfrm>
        </p:spPr>
        <p:txBody>
          <a:bodyPr/>
          <a:lstStyle/>
          <a:p>
            <a:r>
              <a:rPr lang="en-US" altLang="ja-JP" dirty="0"/>
              <a:t>IF</a:t>
            </a:r>
            <a:r>
              <a:rPr lang="ja-JP" altLang="en-US" dirty="0"/>
              <a:t>、</a:t>
            </a:r>
            <a:r>
              <a:rPr lang="en-US" altLang="ja-JP" dirty="0"/>
              <a:t>DO</a:t>
            </a:r>
            <a:r>
              <a:rPr lang="ja-JP" altLang="en-US" dirty="0"/>
              <a:t>などを小文字に置き換える。</a:t>
            </a:r>
            <a:endParaRPr lang="en-US" altLang="ja-JP" dirty="0"/>
          </a:p>
          <a:p>
            <a:endParaRPr lang="en-US" altLang="ja-JP" dirty="0"/>
          </a:p>
          <a:p>
            <a:r>
              <a:rPr lang="ja-JP" altLang="en-US" dirty="0"/>
              <a:t>コメントやメッセージなどを置換でひっかけないように気を付ける。</a:t>
            </a:r>
          </a:p>
        </p:txBody>
      </p:sp>
      <p:pic>
        <p:nvPicPr>
          <p:cNvPr id="3" name="図 2">
            <a:extLst>
              <a:ext uri="{FF2B5EF4-FFF2-40B4-BE49-F238E27FC236}">
                <a16:creationId xmlns:a16="http://schemas.microsoft.com/office/drawing/2014/main" id="{93D7A396-9D4F-4C33-A25B-DDCBC5530C00}"/>
              </a:ext>
            </a:extLst>
          </p:cNvPr>
          <p:cNvPicPr>
            <a:picLocks noChangeAspect="1"/>
          </p:cNvPicPr>
          <p:nvPr/>
        </p:nvPicPr>
        <p:blipFill>
          <a:blip r:embed="rId2"/>
          <a:stretch>
            <a:fillRect/>
          </a:stretch>
        </p:blipFill>
        <p:spPr>
          <a:xfrm>
            <a:off x="6629397" y="1534739"/>
            <a:ext cx="5287113" cy="3600953"/>
          </a:xfrm>
          <a:prstGeom prst="rect">
            <a:avLst/>
          </a:prstGeom>
        </p:spPr>
      </p:pic>
    </p:spTree>
    <p:extLst>
      <p:ext uri="{BB962C8B-B14F-4D97-AF65-F5344CB8AC3E}">
        <p14:creationId xmlns:p14="http://schemas.microsoft.com/office/powerpoint/2010/main" val="18790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6CF8E6-092B-4DD9-B0DA-75E154C8380D}"/>
              </a:ext>
            </a:extLst>
          </p:cNvPr>
          <p:cNvSpPr>
            <a:spLocks noGrp="1"/>
          </p:cNvSpPr>
          <p:nvPr>
            <p:ph type="title"/>
          </p:nvPr>
        </p:nvSpPr>
        <p:spPr/>
        <p:txBody>
          <a:bodyPr/>
          <a:lstStyle/>
          <a:p>
            <a:r>
              <a:rPr lang="ja-JP" altLang="en-US" dirty="0"/>
              <a:t>変数は変えない</a:t>
            </a:r>
            <a:r>
              <a:rPr lang="en-US" altLang="ja-JP" dirty="0"/>
              <a:t>.</a:t>
            </a:r>
            <a:endParaRPr lang="ja-JP" altLang="en-US" dirty="0"/>
          </a:p>
        </p:txBody>
      </p:sp>
      <p:sp>
        <p:nvSpPr>
          <p:cNvPr id="5" name="コンテンツ プレースホルダー 4">
            <a:extLst>
              <a:ext uri="{FF2B5EF4-FFF2-40B4-BE49-F238E27FC236}">
                <a16:creationId xmlns:a16="http://schemas.microsoft.com/office/drawing/2014/main" id="{2E7B9771-779F-4583-AD4C-7E6452AAEFFE}"/>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407681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89373D-EF4D-4D5B-936B-90CE050F8438}"/>
              </a:ext>
            </a:extLst>
          </p:cNvPr>
          <p:cNvSpPr>
            <a:spLocks noGrp="1"/>
          </p:cNvSpPr>
          <p:nvPr>
            <p:ph type="title"/>
          </p:nvPr>
        </p:nvSpPr>
        <p:spPr/>
        <p:txBody>
          <a:bodyPr/>
          <a:lstStyle/>
          <a:p>
            <a:r>
              <a:rPr kumimoji="1" lang="en-US" altLang="ja-JP" dirty="0"/>
              <a:t>common</a:t>
            </a:r>
            <a:r>
              <a:rPr kumimoji="1" lang="ja-JP" altLang="en-US" dirty="0"/>
              <a:t>文は消す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62BDA72-5362-4095-8507-F7BBF35F04AE}"/>
              </a:ext>
            </a:extLst>
          </p:cNvPr>
          <p:cNvSpPr>
            <a:spLocks noGrp="1"/>
          </p:cNvSpPr>
          <p:nvPr>
            <p:ph type="body" idx="1"/>
          </p:nvPr>
        </p:nvSpPr>
        <p:spPr/>
        <p:txBody>
          <a:bodyPr/>
          <a:lstStyle/>
          <a:p>
            <a:r>
              <a:rPr kumimoji="1" lang="ja-JP" altLang="en-US" dirty="0"/>
              <a:t>ありがたいことに</a:t>
            </a:r>
            <a:r>
              <a:rPr kumimoji="1" lang="en-US" altLang="ja-JP" dirty="0"/>
              <a:t>COMMON</a:t>
            </a:r>
            <a:r>
              <a:rPr kumimoji="1" lang="ja-JP" altLang="en-US" dirty="0"/>
              <a:t>文はなかった</a:t>
            </a:r>
          </a:p>
        </p:txBody>
      </p:sp>
    </p:spTree>
    <p:extLst>
      <p:ext uri="{BB962C8B-B14F-4D97-AF65-F5344CB8AC3E}">
        <p14:creationId xmlns:p14="http://schemas.microsoft.com/office/powerpoint/2010/main" val="278779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2E3B-1A33-4B31-A897-8DDBCD81D7E8}"/>
              </a:ext>
            </a:extLst>
          </p:cNvPr>
          <p:cNvSpPr>
            <a:spLocks noGrp="1"/>
          </p:cNvSpPr>
          <p:nvPr>
            <p:ph type="title"/>
          </p:nvPr>
        </p:nvSpPr>
        <p:spPr/>
        <p:txBody>
          <a:bodyPr/>
          <a:lstStyle/>
          <a:p>
            <a:r>
              <a:rPr kumimoji="1" lang="ja-JP" altLang="en-US" dirty="0"/>
              <a:t>標準出力は</a:t>
            </a:r>
            <a:r>
              <a:rPr kumimoji="1" lang="en-US" altLang="ja-JP" dirty="0"/>
              <a:t>print</a:t>
            </a:r>
            <a:r>
              <a:rPr kumimoji="1" lang="ja-JP" altLang="en-US" dirty="0"/>
              <a:t>文にする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8CB0FC5-53AC-4956-9B01-074932070410}"/>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5835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F42D-463D-414B-939A-079D1FE9343C}"/>
              </a:ext>
            </a:extLst>
          </p:cNvPr>
          <p:cNvSpPr>
            <a:spLocks noGrp="1"/>
          </p:cNvSpPr>
          <p:nvPr>
            <p:ph type="title"/>
          </p:nvPr>
        </p:nvSpPr>
        <p:spPr/>
        <p:txBody>
          <a:bodyPr/>
          <a:lstStyle/>
          <a:p>
            <a:r>
              <a:rPr kumimoji="1" lang="en-US" altLang="ja-JP" dirty="0"/>
              <a:t>GOTO</a:t>
            </a:r>
            <a:r>
              <a:rPr kumimoji="1" lang="ja-JP" altLang="en-US" dirty="0"/>
              <a:t>ループは</a:t>
            </a:r>
            <a:r>
              <a:rPr kumimoji="1" lang="en-US" altLang="ja-JP" dirty="0"/>
              <a:t>Do</a:t>
            </a:r>
            <a:r>
              <a:rPr kumimoji="1" lang="ja-JP" altLang="en-US" dirty="0"/>
              <a:t>文に置き換える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1C0BDBD7-5C13-4A25-830A-2344F66E745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7387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A6A4B-9B55-4A9D-B6C3-B0CA9459AD44}"/>
              </a:ext>
            </a:extLst>
          </p:cNvPr>
          <p:cNvSpPr>
            <a:spLocks noGrp="1"/>
          </p:cNvSpPr>
          <p:nvPr>
            <p:ph type="title"/>
          </p:nvPr>
        </p:nvSpPr>
        <p:spPr/>
        <p:txBody>
          <a:bodyPr/>
          <a:lstStyle/>
          <a:p>
            <a:r>
              <a:rPr kumimoji="1" lang="en-US" altLang="ja-JP" dirty="0"/>
              <a:t>DO</a:t>
            </a:r>
            <a:r>
              <a:rPr kumimoji="1" lang="ja-JP" altLang="en-US" dirty="0"/>
              <a:t>文の</a:t>
            </a:r>
            <a:r>
              <a:rPr kumimoji="1" lang="en-US" altLang="ja-JP" dirty="0"/>
              <a:t>GOTO</a:t>
            </a:r>
            <a:r>
              <a:rPr kumimoji="1" lang="ja-JP" altLang="en-US" dirty="0"/>
              <a:t>抜けは</a:t>
            </a:r>
            <a:r>
              <a:rPr kumimoji="1" lang="en-US" altLang="ja-JP" dirty="0"/>
              <a:t>exit</a:t>
            </a:r>
            <a:r>
              <a:rPr kumimoji="1" lang="ja-JP" altLang="en-US" dirty="0"/>
              <a:t>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B0FF988B-A3E2-4D27-8E83-DF7345FA12D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93515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4FC79-14B0-411B-9E66-C06D27464098}"/>
              </a:ext>
            </a:extLst>
          </p:cNvPr>
          <p:cNvSpPr>
            <a:spLocks noGrp="1"/>
          </p:cNvSpPr>
          <p:nvPr>
            <p:ph type="title"/>
          </p:nvPr>
        </p:nvSpPr>
        <p:spPr/>
        <p:txBody>
          <a:bodyPr/>
          <a:lstStyle/>
          <a:p>
            <a:r>
              <a:rPr kumimoji="1" lang="en-US" altLang="ja-JP" dirty="0"/>
              <a:t>subroutine</a:t>
            </a:r>
            <a:r>
              <a:rPr kumimoji="1" lang="ja-JP" altLang="en-US" dirty="0"/>
              <a:t>や</a:t>
            </a:r>
            <a:r>
              <a:rPr kumimoji="1" lang="en-US" altLang="ja-JP" dirty="0"/>
              <a:t>function</a:t>
            </a:r>
            <a:r>
              <a:rPr kumimoji="1" lang="ja-JP" altLang="en-US" dirty="0"/>
              <a:t>を抜けるときは</a:t>
            </a:r>
            <a:r>
              <a:rPr kumimoji="1" lang="en-US" altLang="ja-JP" dirty="0"/>
              <a:t>GOTO</a:t>
            </a:r>
            <a:r>
              <a:rPr kumimoji="1" lang="ja-JP" altLang="en-US" dirty="0"/>
              <a:t>ではなく</a:t>
            </a:r>
            <a:r>
              <a:rPr kumimoji="1" lang="en-US" altLang="ja-JP" dirty="0"/>
              <a:t>return</a:t>
            </a:r>
            <a:r>
              <a:rPr kumimoji="1" lang="ja-JP" altLang="en-US" dirty="0"/>
              <a:t>を使う</a:t>
            </a:r>
          </a:p>
        </p:txBody>
      </p:sp>
      <p:sp>
        <p:nvSpPr>
          <p:cNvPr id="3" name="テキスト プレースホルダー 2">
            <a:extLst>
              <a:ext uri="{FF2B5EF4-FFF2-40B4-BE49-F238E27FC236}">
                <a16:creationId xmlns:a16="http://schemas.microsoft.com/office/drawing/2014/main" id="{47FBED74-458D-42BC-9BAB-E6898907AC2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6734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BF07-0B32-4098-95D0-2C290AA9B285}"/>
              </a:ext>
            </a:extLst>
          </p:cNvPr>
          <p:cNvSpPr>
            <a:spLocks noGrp="1"/>
          </p:cNvSpPr>
          <p:nvPr>
            <p:ph type="title"/>
          </p:nvPr>
        </p:nvSpPr>
        <p:spPr/>
        <p:txBody>
          <a:bodyPr/>
          <a:lstStyle/>
          <a:p>
            <a:r>
              <a:rPr kumimoji="1" lang="ja-JP" altLang="en-US" dirty="0"/>
              <a:t>ソースコードを分割する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F870FED-B1DE-4D03-A878-B78E5EB5B45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58383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F082-7A04-414B-AB25-317E538262C2}"/>
              </a:ext>
            </a:extLst>
          </p:cNvPr>
          <p:cNvSpPr>
            <a:spLocks noGrp="1"/>
          </p:cNvSpPr>
          <p:nvPr>
            <p:ph type="title"/>
          </p:nvPr>
        </p:nvSpPr>
        <p:spPr/>
        <p:txBody>
          <a:bodyPr/>
          <a:lstStyle/>
          <a:p>
            <a:r>
              <a:rPr kumimoji="1" lang="en-US" altLang="ja-JP" dirty="0" err="1"/>
              <a:t>implicitnone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CF0763A0-7149-48B8-B398-9B8B95B946E1}"/>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60546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950CA-6336-4014-A41C-0A42A7BC76BF}"/>
              </a:ext>
            </a:extLst>
          </p:cNvPr>
          <p:cNvSpPr>
            <a:spLocks noGrp="1"/>
          </p:cNvSpPr>
          <p:nvPr>
            <p:ph type="title"/>
          </p:nvPr>
        </p:nvSpPr>
        <p:spPr/>
        <p:txBody>
          <a:bodyPr/>
          <a:lstStyle/>
          <a:p>
            <a:r>
              <a:rPr kumimoji="1" lang="ja-JP" altLang="en-US" dirty="0"/>
              <a:t>古い型宣言を消す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DF03A83-1067-4359-953C-0612FA86EB9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159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UNSTEADY FLOW AROUND CIRCULAR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PSI-OMEGA METHOD</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PARAMETER</a:t>
            </a:r>
            <a:r>
              <a:rPr lang="en-US" altLang="ja-JP" sz="1400" b="0" dirty="0">
                <a:solidFill>
                  <a:srgbClr val="D4D4D4"/>
                </a:solidFill>
                <a:effectLst/>
                <a:latin typeface="Consolas" panose="020B0609020204030204" pitchFamily="49" charset="0"/>
              </a:rPr>
              <a:t>(MX=</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,MY=</a:t>
            </a:r>
            <a:r>
              <a:rPr lang="en-US" altLang="ja-JP" sz="1400" b="0" dirty="0">
                <a:solidFill>
                  <a:srgbClr val="B5CEA8"/>
                </a:solidFill>
                <a:effectLst/>
                <a:latin typeface="Consolas" panose="020B0609020204030204" pitchFamily="49" charset="0"/>
              </a:rPr>
              <a:t>51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DIMENSION</a:t>
            </a:r>
            <a:r>
              <a:rPr lang="en-US" altLang="ja-JP" sz="1400" b="0" dirty="0">
                <a:solidFill>
                  <a:srgbClr val="D4D4D4"/>
                </a:solidFill>
                <a:effectLst/>
                <a:latin typeface="Consolas" panose="020B0609020204030204" pitchFamily="49" charset="0"/>
              </a:rPr>
              <a:t> PSI(MX,MY),OMG(MX,MY),TMP(MX,MY)</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READ AND CALCULATE PARAMETERS</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99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MESH--AZIMUSAL &amp; RADIAL(&lt;51) (40,40)'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NA,NB</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NX = NA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NY = NB + </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REYNOLDS NUMBER RE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TIME &amp; SPACE(RADIAL) INCREMENT DT&amp;DY (0.01,0.1)'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DT,DY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NUMBER OF TIME STEP (500)'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NMAX</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04643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18F18-03FE-40E5-8DF7-2E3C5600E36D}"/>
              </a:ext>
            </a:extLst>
          </p:cNvPr>
          <p:cNvSpPr>
            <a:spLocks noGrp="1"/>
          </p:cNvSpPr>
          <p:nvPr>
            <p:ph type="title"/>
          </p:nvPr>
        </p:nvSpPr>
        <p:spPr/>
        <p:txBody>
          <a:bodyPr/>
          <a:lstStyle/>
          <a:p>
            <a:r>
              <a:rPr kumimoji="1" lang="ja-JP" altLang="en-US" dirty="0"/>
              <a:t>ドキュメントを残す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0B60358-971E-438B-9F12-CDA5D75A18F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15239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FFD372-B15D-4DC7-AC74-6F49A85799B3}"/>
              </a:ext>
            </a:extLst>
          </p:cNvPr>
          <p:cNvSpPr>
            <a:spLocks noGrp="1"/>
          </p:cNvSpPr>
          <p:nvPr>
            <p:ph type="ctrTitle"/>
          </p:nvPr>
        </p:nvSpPr>
        <p:spPr/>
        <p:txBody>
          <a:bodyPr/>
          <a:lstStyle/>
          <a:p>
            <a:r>
              <a:rPr kumimoji="1" lang="ja-JP" altLang="en-US" dirty="0"/>
              <a:t>改良編</a:t>
            </a:r>
          </a:p>
        </p:txBody>
      </p:sp>
      <p:sp>
        <p:nvSpPr>
          <p:cNvPr id="4" name="字幕 3">
            <a:extLst>
              <a:ext uri="{FF2B5EF4-FFF2-40B4-BE49-F238E27FC236}">
                <a16:creationId xmlns:a16="http://schemas.microsoft.com/office/drawing/2014/main" id="{CC570424-272E-420C-BD0F-94108EC4630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24470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DAE91-BF4A-4078-B16B-406C69457F4D}"/>
              </a:ext>
            </a:extLst>
          </p:cNvPr>
          <p:cNvSpPr>
            <a:spLocks noGrp="1"/>
          </p:cNvSpPr>
          <p:nvPr>
            <p:ph type="title"/>
          </p:nvPr>
        </p:nvSpPr>
        <p:spPr/>
        <p:txBody>
          <a:bodyPr/>
          <a:lstStyle/>
          <a:p>
            <a:r>
              <a:rPr kumimoji="1" lang="ja-JP" altLang="en-US" dirty="0"/>
              <a:t>変数を意味が分かるものに書き換える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67A134D0-3BD7-498C-B728-2E677F8D045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852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9BC88-4F6D-48D3-9103-03BF3A58D2E8}"/>
              </a:ext>
            </a:extLst>
          </p:cNvPr>
          <p:cNvSpPr>
            <a:spLocks noGrp="1"/>
          </p:cNvSpPr>
          <p:nvPr>
            <p:ph type="title"/>
          </p:nvPr>
        </p:nvSpPr>
        <p:spPr/>
        <p:txBody>
          <a:bodyPr/>
          <a:lstStyle/>
          <a:p>
            <a:r>
              <a:rPr kumimoji="1" lang="en-US" altLang="ja-JP" dirty="0"/>
              <a:t>I/O</a:t>
            </a:r>
            <a:r>
              <a:rPr kumimoji="1" lang="ja-JP" altLang="en-US" dirty="0"/>
              <a:t>の部分は他の言語に任せる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259EB77-BF05-4DED-BCAA-730B3719F86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77286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BB98-E0C6-43E4-9D81-37123E91FE46}"/>
              </a:ext>
            </a:extLst>
          </p:cNvPr>
          <p:cNvSpPr>
            <a:spLocks noGrp="1"/>
          </p:cNvSpPr>
          <p:nvPr>
            <p:ph type="title"/>
          </p:nvPr>
        </p:nvSpPr>
        <p:spPr/>
        <p:txBody>
          <a:bodyPr/>
          <a:lstStyle/>
          <a:p>
            <a:r>
              <a:rPr kumimoji="1" lang="ja-JP" altLang="en-US" dirty="0"/>
              <a:t>コンパイルのために</a:t>
            </a:r>
            <a:r>
              <a:rPr kumimoji="1" lang="en-US" altLang="ja-JP" dirty="0" err="1"/>
              <a:t>CMake</a:t>
            </a:r>
            <a:r>
              <a:rPr kumimoji="1" lang="ja-JP" altLang="en-US" dirty="0"/>
              <a:t>を使う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01CABF92-8631-4A27-8A13-50CB40A64C81}"/>
              </a:ext>
            </a:extLst>
          </p:cNvPr>
          <p:cNvSpPr>
            <a:spLocks noGrp="1"/>
          </p:cNvSpPr>
          <p:nvPr>
            <p:ph type="body" idx="1"/>
          </p:nvPr>
        </p:nvSpPr>
        <p:spPr/>
        <p:txBody>
          <a:bodyPr/>
          <a:lstStyle/>
          <a:p>
            <a:r>
              <a:rPr kumimoji="1" lang="ja-JP" altLang="en-US" dirty="0"/>
              <a:t>今回は省略</a:t>
            </a:r>
          </a:p>
        </p:txBody>
      </p:sp>
    </p:spTree>
    <p:extLst>
      <p:ext uri="{BB962C8B-B14F-4D97-AF65-F5344CB8AC3E}">
        <p14:creationId xmlns:p14="http://schemas.microsoft.com/office/powerpoint/2010/main" val="1263672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447D9-0A9D-4671-A63F-4550B1EE1AE9}"/>
              </a:ext>
            </a:extLst>
          </p:cNvPr>
          <p:cNvSpPr>
            <a:spLocks noGrp="1"/>
          </p:cNvSpPr>
          <p:nvPr>
            <p:ph type="title"/>
          </p:nvPr>
        </p:nvSpPr>
        <p:spPr/>
        <p:txBody>
          <a:bodyPr/>
          <a:lstStyle/>
          <a:p>
            <a:r>
              <a:rPr kumimoji="1" lang="ja-JP" altLang="en-US" dirty="0"/>
              <a:t>サブルーチンをシンプルにする</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278488F1-108E-4707-A1C4-F6743124ADA2}"/>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0149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5DFB0-1F2D-41F9-8F25-27E9F9642F5A}"/>
              </a:ext>
            </a:extLst>
          </p:cNvPr>
          <p:cNvSpPr>
            <a:spLocks noGrp="1"/>
          </p:cNvSpPr>
          <p:nvPr>
            <p:ph type="title"/>
          </p:nvPr>
        </p:nvSpPr>
        <p:spPr/>
        <p:txBody>
          <a:bodyPr/>
          <a:lstStyle/>
          <a:p>
            <a:r>
              <a:rPr kumimoji="1" lang="ja-JP" altLang="en-US" dirty="0"/>
              <a:t>まとめ</a:t>
            </a:r>
          </a:p>
        </p:txBody>
      </p:sp>
      <p:sp>
        <p:nvSpPr>
          <p:cNvPr id="3" name="テキスト プレースホルダー 2">
            <a:extLst>
              <a:ext uri="{FF2B5EF4-FFF2-40B4-BE49-F238E27FC236}">
                <a16:creationId xmlns:a16="http://schemas.microsoft.com/office/drawing/2014/main" id="{F29EB880-CA9D-4825-9044-CC60A063A13B}"/>
              </a:ext>
            </a:extLst>
          </p:cNvPr>
          <p:cNvSpPr>
            <a:spLocks noGrp="1"/>
          </p:cNvSpPr>
          <p:nvPr>
            <p:ph type="body" idx="1"/>
          </p:nvPr>
        </p:nvSpPr>
        <p:spPr/>
        <p:txBody>
          <a:bodyPr/>
          <a:lstStyle/>
          <a:p>
            <a:r>
              <a:rPr kumimoji="1" lang="ja-JP" altLang="en-US" dirty="0"/>
              <a:t>同人誌に沿ってリファクタリングしてみた</a:t>
            </a:r>
            <a:endParaRPr kumimoji="1" lang="en-US" altLang="ja-JP" dirty="0"/>
          </a:p>
          <a:p>
            <a:endParaRPr lang="en-US" altLang="ja-JP" dirty="0"/>
          </a:p>
          <a:p>
            <a:r>
              <a:rPr kumimoji="1" lang="ja-JP" altLang="en-US" dirty="0"/>
              <a:t>個人的にはこれくらい書き換えればメンテナンスはしやすくなったと思う</a:t>
            </a:r>
            <a:endParaRPr kumimoji="1" lang="en-US" altLang="ja-JP" dirty="0"/>
          </a:p>
          <a:p>
            <a:endParaRPr lang="en-US" altLang="ja-JP" dirty="0"/>
          </a:p>
          <a:p>
            <a:r>
              <a:rPr kumimoji="1" lang="ja-JP" altLang="en-US" dirty="0"/>
              <a:t>今後はもう少しリファクタリング本を追記して、リファクタリングを軸にした入門書にしていきたい</a:t>
            </a:r>
            <a:endParaRPr kumimoji="1" lang="en-US" altLang="ja-JP" dirty="0"/>
          </a:p>
        </p:txBody>
      </p:sp>
    </p:spTree>
    <p:extLst>
      <p:ext uri="{BB962C8B-B14F-4D97-AF65-F5344CB8AC3E}">
        <p14:creationId xmlns:p14="http://schemas.microsoft.com/office/powerpoint/2010/main" val="220909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 NUMBERS OF ITERATION FOR POISSON EQ. (40)'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ACCELARATION PARAMETER (1.0)'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CONST1</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'INPUT MAXNUM ERROR (0.01)'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EPS</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PAI = </a:t>
            </a:r>
            <a:r>
              <a:rPr lang="en-US" altLang="ja-JP" sz="1400" b="0" dirty="0">
                <a:solidFill>
                  <a:srgbClr val="DCDCAA"/>
                </a:solidFill>
                <a:effectLst/>
                <a:latin typeface="Consolas" panose="020B0609020204030204" pitchFamily="49" charset="0"/>
              </a:rPr>
              <a:t>ATAN</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 = PAI/</a:t>
            </a:r>
            <a:r>
              <a:rPr lang="en-US" altLang="ja-JP" sz="1400" b="0" dirty="0">
                <a:solidFill>
                  <a:srgbClr val="DCDCAA"/>
                </a:solidFill>
                <a:effectLst/>
                <a:latin typeface="Consolas" panose="020B0609020204030204" pitchFamily="49" charset="0"/>
              </a:rPr>
              <a:t>FLOAT</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REI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/RE</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DX2 = DXI*DXI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DY2 = DYI*DYI</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INITIAL CONDITION FOR PSI AND OMEGA</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615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a:t>
            </a:r>
            <a:r>
              <a:rPr lang="en-US" altLang="ja-JP" sz="1400" b="0" dirty="0">
                <a:solidFill>
                  <a:srgbClr val="B5CEA8"/>
                </a:solidFill>
                <a:effectLst/>
                <a:latin typeface="Consolas" panose="020B0609020204030204" pitchFamily="49" charset="0"/>
              </a:rPr>
              <a:t>0.0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100</a:t>
            </a:r>
            <a:r>
              <a:rPr lang="en-US" altLang="ja-JP" sz="1400" b="0" dirty="0">
                <a:solidFill>
                  <a:srgbClr val="D4D4D4"/>
                </a:solidFill>
                <a:effectLst/>
                <a:latin typeface="Consolas" panose="020B0609020204030204" pitchFamily="49" charset="0"/>
              </a:rPr>
              <a:t> N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,NMAX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FFF = (N</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30.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(FFF</a:t>
            </a:r>
            <a:r>
              <a:rPr lang="en-US" altLang="ja-JP" sz="1400" b="0" dirty="0">
                <a:solidFill>
                  <a:srgbClr val="569CD6"/>
                </a:solidFill>
                <a:effectLst/>
                <a:latin typeface="Consolas" panose="020B0609020204030204" pitchFamily="49" charset="0"/>
              </a:rPr>
              <a:t>.GE.</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FFF=</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BOUNDARY CONDITON (STEP1)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CYLINDER</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20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*PSI(I,</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)*DYI*DYI*FFF</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20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ON THE FAR BOUNDARY</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30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,NX</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PSI(I,NY) = </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r>
              <a:rPr lang="en-US" altLang="ja-JP" sz="1400" b="0" dirty="0">
                <a:solidFill>
                  <a:srgbClr val="DCDCAA"/>
                </a:solidFill>
                <a:effectLst/>
                <a:latin typeface="Consolas" panose="020B0609020204030204" pitchFamily="49" charset="0"/>
              </a:rPr>
              <a:t>SIN</a:t>
            </a:r>
            <a:r>
              <a:rPr lang="en-US" altLang="ja-JP" sz="1400" b="0" dirty="0">
                <a:solidFill>
                  <a:srgbClr val="D4D4D4"/>
                </a:solidFill>
                <a:effectLst/>
                <a:latin typeface="Consolas" panose="020B0609020204030204" pitchFamily="49" charset="0"/>
              </a:rPr>
              <a:t>(DX*(I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1065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OMG(I,NY)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30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ALONG THE SYMMETRY LINE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40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,NY</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OMG(MX,J)=</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40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SOLVE POISSON EQUATION FOR PSI (STEP2)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FCT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*DX2</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50</a:t>
            </a:r>
            <a:r>
              <a:rPr lang="en-US" altLang="ja-JP" sz="1400" b="0" dirty="0">
                <a:solidFill>
                  <a:srgbClr val="D4D4D4"/>
                </a:solidFill>
                <a:effectLst/>
                <a:latin typeface="Consolas" panose="020B0609020204030204" pitchFamily="49" charset="0"/>
              </a:rPr>
              <a:t> K = </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,KK</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+OMG(I,J)*</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)*DY))*FCT</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390102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 = ERR+(RHS-PSI(I,J))**</a:t>
            </a:r>
            <a:r>
              <a:rPr lang="en-US" altLang="ja-JP" sz="1400" b="0" dirty="0">
                <a:solidFill>
                  <a:srgbClr val="B5CEA8"/>
                </a:solidFill>
                <a:effectLst/>
                <a:latin typeface="Consolas" panose="020B0609020204030204" pitchFamily="49" charset="0"/>
              </a:rPr>
              <a:t>2</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PSI(I,J) =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-CONST1)+RHS*CONST1</a:t>
            </a:r>
          </a:p>
          <a:p>
            <a:pPr marL="100013" indent="0">
              <a:buNone/>
            </a:pPr>
            <a:r>
              <a:rPr lang="en-US" altLang="ja-JP" sz="1400" b="0" dirty="0">
                <a:solidFill>
                  <a:srgbClr val="B5CEA8"/>
                </a:solidFill>
                <a:effectLst/>
                <a:latin typeface="Consolas" panose="020B0609020204030204" pitchFamily="49" charset="0"/>
              </a:rPr>
              <a:t>   60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(ERR.LT </a:t>
            </a:r>
            <a:r>
              <a:rPr lang="en-US" altLang="ja-JP" sz="1400" b="0" dirty="0">
                <a:solidFill>
                  <a:srgbClr val="B5CEA8"/>
                </a:solidFill>
                <a:effectLst/>
                <a:latin typeface="Consolas" panose="020B0609020204030204" pitchFamily="49" charset="0"/>
              </a:rPr>
              <a:t>.0.00001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65</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50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65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'ITERATION NO. ='</a:t>
            </a:r>
            <a:r>
              <a:rPr lang="en-US" altLang="ja-JP" sz="1400" b="0" dirty="0">
                <a:solidFill>
                  <a:srgbClr val="D4D4D4"/>
                </a:solidFill>
                <a:effectLst/>
                <a:latin typeface="Consolas" panose="020B0609020204030204" pitchFamily="49" charset="0"/>
              </a:rPr>
              <a:t>,K,</a:t>
            </a:r>
            <a:r>
              <a:rPr lang="en-US" altLang="ja-JP" sz="1400" b="0" dirty="0">
                <a:solidFill>
                  <a:srgbClr val="CE9178"/>
                </a:solidFill>
                <a:effectLst/>
                <a:latin typeface="Consolas" panose="020B0609020204030204" pitchFamily="49" charset="0"/>
              </a:rPr>
              <a:t>'   ERROR(L2) ='</a:t>
            </a:r>
            <a:r>
              <a:rPr lang="en-US" altLang="ja-JP" sz="1400" b="0" dirty="0">
                <a:solidFill>
                  <a:srgbClr val="D4D4D4"/>
                </a:solidFill>
                <a:effectLst/>
                <a:latin typeface="Consolas" panose="020B0609020204030204" pitchFamily="49" charset="0"/>
              </a:rPr>
              <a:t>,ERR</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CALCURATE NEW OMEGA (STEP3)</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70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TMP(I,J) = OMG(I,J)</a:t>
            </a: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RHS = ((OMG(I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,J))*DX2</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*OMG(I,J)+OMG(I,J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))*DY2)*REI</a:t>
            </a:r>
          </a:p>
          <a:p>
            <a:pPr marL="100013" indent="0">
              <a:buNone/>
            </a:pPr>
            <a:r>
              <a:rPr lang="en-US" altLang="ja-JP" sz="1400" b="0" dirty="0">
                <a:solidFill>
                  <a:srgbClr val="569CD6"/>
                </a:solidFill>
                <a:effectLst/>
                <a:latin typeface="Consolas" panose="020B0609020204030204" pitchFamily="49" charset="0"/>
              </a:rPr>
              <a:t>     2</a:t>
            </a:r>
            <a:r>
              <a:rPr lang="en-US" altLang="ja-JP" sz="1400" b="0" dirty="0">
                <a:solidFill>
                  <a:srgbClr val="D4D4D4"/>
                </a:solidFill>
                <a:effectLst/>
                <a:latin typeface="Consolas" panose="020B0609020204030204" pitchFamily="49" charset="0"/>
              </a:rPr>
              <a:t>         +((PSI(I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,J)-PSI(I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3</a:t>
            </a:r>
            <a:r>
              <a:rPr lang="en-US" altLang="ja-JP" sz="1400" b="0" dirty="0">
                <a:solidFill>
                  <a:srgbClr val="D4D4D4"/>
                </a:solidFill>
                <a:effectLst/>
                <a:latin typeface="Consolas" panose="020B0609020204030204" pitchFamily="49" charset="0"/>
              </a:rPr>
              <a:t>         -(PSI(I,J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)-PSI(I,J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,J)-OMG(I</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,J)))</a:t>
            </a:r>
          </a:p>
          <a:p>
            <a:pPr marL="100013" indent="0">
              <a:buNone/>
            </a:pPr>
            <a:r>
              <a:rPr lang="en-US" altLang="ja-JP" sz="1400" b="0" dirty="0">
                <a:solidFill>
                  <a:srgbClr val="569CD6"/>
                </a:solidFill>
                <a:effectLst/>
                <a:latin typeface="Consolas" panose="020B0609020204030204" pitchFamily="49" charset="0"/>
              </a:rPr>
              <a:t>     4</a:t>
            </a:r>
            <a:r>
              <a:rPr lang="en-US" altLang="ja-JP" sz="1400" b="0" dirty="0">
                <a:solidFill>
                  <a:srgbClr val="D4D4D4"/>
                </a:solidFill>
                <a:effectLst/>
                <a:latin typeface="Consolas" panose="020B0609020204030204" pitchFamily="49" charset="0"/>
              </a:rPr>
              <a:t>         *DXI*DYI/</a:t>
            </a:r>
            <a:r>
              <a:rPr lang="en-US" altLang="ja-JP" sz="1400" b="0" dirty="0">
                <a:solidFill>
                  <a:srgbClr val="B5CEA8"/>
                </a:solidFill>
                <a:effectLst/>
                <a:latin typeface="Consolas" panose="020B0609020204030204" pitchFamily="49" charset="0"/>
              </a:rPr>
              <a:t>4.</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53312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9BD3-B8EA-4F7B-ABB9-B6D76E9B7E94}"/>
              </a:ext>
            </a:extLst>
          </p:cNvPr>
          <p:cNvSpPr>
            <a:spLocks noGrp="1"/>
          </p:cNvSpPr>
          <p:nvPr>
            <p:ph type="title"/>
          </p:nvPr>
        </p:nvSpPr>
        <p:spPr/>
        <p:txBody>
          <a:bodyPr/>
          <a:lstStyle/>
          <a:p>
            <a:r>
              <a:rPr kumimoji="1" lang="ja-JP" altLang="en-US" dirty="0"/>
              <a:t>ソースコード（書き起こしたもの）</a:t>
            </a:r>
          </a:p>
        </p:txBody>
      </p:sp>
      <p:sp>
        <p:nvSpPr>
          <p:cNvPr id="3" name="テキスト プレースホルダー 2">
            <a:extLst>
              <a:ext uri="{FF2B5EF4-FFF2-40B4-BE49-F238E27FC236}">
                <a16:creationId xmlns:a16="http://schemas.microsoft.com/office/drawing/2014/main" id="{E4961C92-60C4-454C-818E-A480CF4253BE}"/>
              </a:ext>
            </a:extLst>
          </p:cNvPr>
          <p:cNvSpPr>
            <a:spLocks noGrp="1"/>
          </p:cNvSpPr>
          <p:nvPr>
            <p:ph type="body" idx="1"/>
          </p:nvPr>
        </p:nvSpPr>
        <p:spPr>
          <a:solidFill>
            <a:schemeClr val="tx1">
              <a:lumMod val="75000"/>
              <a:lumOff val="25000"/>
            </a:schemeClr>
          </a:solidFill>
        </p:spPr>
        <p:txBody>
          <a:bodyPr/>
          <a:lstStyle/>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OMG(I,J) = OMG(I,J)+DT*RHS*</a:t>
            </a:r>
            <a:r>
              <a:rPr lang="en-US" altLang="ja-JP" sz="1400" b="0" dirty="0">
                <a:solidFill>
                  <a:srgbClr val="DCDCAA"/>
                </a:solidFill>
                <a:effectLst/>
                <a:latin typeface="Consolas" panose="020B0609020204030204" pitchFamily="49" charset="0"/>
              </a:rPr>
              <a:t>EXP</a:t>
            </a:r>
            <a:r>
              <a:rPr lang="en-US" altLang="ja-JP" sz="1400" b="0" dirty="0">
                <a:solidFill>
                  <a:srgbClr val="D4D4D4"/>
                </a:solidFill>
                <a:effectLst/>
                <a:latin typeface="Consolas" panose="020B0609020204030204" pitchFamily="49" charset="0"/>
              </a:rPr>
              <a:t>(</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*(J</a:t>
            </a:r>
            <a:r>
              <a:rPr lang="en-US" altLang="ja-JP" sz="1400" b="0" dirty="0">
                <a:solidFill>
                  <a:srgbClr val="B5CEA8"/>
                </a:solidFill>
                <a:effectLst/>
                <a:latin typeface="Consolas" panose="020B0609020204030204" pitchFamily="49" charset="0"/>
              </a:rPr>
              <a:t>-1</a:t>
            </a:r>
            <a:r>
              <a:rPr lang="en-US" altLang="ja-JP" sz="1400" b="0" dirty="0">
                <a:solidFill>
                  <a:srgbClr val="D4D4D4"/>
                </a:solidFill>
                <a:effectLst/>
                <a:latin typeface="Consolas" panose="020B0609020204030204" pitchFamily="49" charset="0"/>
              </a:rPr>
              <a:t>)*DY)</a:t>
            </a:r>
          </a:p>
          <a:p>
            <a:pPr marL="100013" indent="0">
              <a:buNone/>
            </a:pPr>
            <a:r>
              <a:rPr lang="en-US" altLang="ja-JP" sz="1400" b="0" dirty="0">
                <a:solidFill>
                  <a:srgbClr val="B5CEA8"/>
                </a:solidFill>
                <a:effectLst/>
                <a:latin typeface="Consolas" panose="020B0609020204030204" pitchFamily="49" charset="0"/>
              </a:rPr>
              <a:t>   70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ERR1 = </a:t>
            </a:r>
            <a:r>
              <a:rPr lang="en-US" altLang="ja-JP" sz="1400" b="0" dirty="0">
                <a:solidFill>
                  <a:srgbClr val="B5CEA8"/>
                </a:solidFill>
                <a:effectLst/>
                <a:latin typeface="Consolas" panose="020B0609020204030204" pitchFamily="49" charset="0"/>
              </a:rPr>
              <a:t>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J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,NY</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DO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80</a:t>
            </a:r>
            <a:r>
              <a:rPr lang="en-US" altLang="ja-JP" sz="1400" b="0" dirty="0">
                <a:solidFill>
                  <a:srgbClr val="D4D4D4"/>
                </a:solidFill>
                <a:effectLst/>
                <a:latin typeface="Consolas" panose="020B0609020204030204" pitchFamily="49" charset="0"/>
              </a:rPr>
              <a:t> I = </a:t>
            </a:r>
            <a:r>
              <a:rPr lang="en-US" altLang="ja-JP" sz="1400" b="0" dirty="0">
                <a:solidFill>
                  <a:srgbClr val="B5CEA8"/>
                </a:solidFill>
                <a:effectLst/>
                <a:latin typeface="Consolas" panose="020B0609020204030204" pitchFamily="49" charset="0"/>
              </a:rPr>
              <a:t>2</a:t>
            </a:r>
            <a:r>
              <a:rPr lang="en-US" altLang="ja-JP" sz="1400" b="0" dirty="0">
                <a:solidFill>
                  <a:srgbClr val="D4D4D4"/>
                </a:solidFill>
                <a:effectLst/>
                <a:latin typeface="Consolas" panose="020B0609020204030204" pitchFamily="49" charset="0"/>
              </a:rPr>
              <a:t>,NX</a:t>
            </a:r>
            <a:r>
              <a:rPr lang="en-US" altLang="ja-JP" sz="1400" b="0" dirty="0">
                <a:solidFill>
                  <a:srgbClr val="B5CEA8"/>
                </a:solidFill>
                <a:effectLst/>
                <a:latin typeface="Consolas" panose="020B0609020204030204" pitchFamily="49" charset="0"/>
              </a:rPr>
              <a:t>-1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BB = </a:t>
            </a:r>
            <a:r>
              <a:rPr lang="en-US" altLang="ja-JP" sz="1400" b="0" dirty="0">
                <a:solidFill>
                  <a:srgbClr val="DCDCAA"/>
                </a:solidFill>
                <a:effectLst/>
                <a:latin typeface="Consolas" panose="020B0609020204030204" pitchFamily="49" charset="0"/>
              </a:rPr>
              <a:t>ABS</a:t>
            </a:r>
            <a:r>
              <a:rPr lang="en-US" altLang="ja-JP" sz="1400" b="0" dirty="0">
                <a:solidFill>
                  <a:srgbClr val="D4D4D4"/>
                </a:solidFill>
                <a:effectLst/>
                <a:latin typeface="Consolas" panose="020B0609020204030204" pitchFamily="49" charset="0"/>
              </a:rPr>
              <a:t>(OMG(I,J)-TMP(I,J))</a:t>
            </a: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(BB</a:t>
            </a:r>
            <a:r>
              <a:rPr lang="en-US" altLang="ja-JP" sz="1400" b="0" dirty="0">
                <a:solidFill>
                  <a:srgbClr val="569CD6"/>
                </a:solidFill>
                <a:effectLst/>
                <a:latin typeface="Consolas" panose="020B0609020204030204" pitchFamily="49" charset="0"/>
              </a:rPr>
              <a:t>.GE.</a:t>
            </a:r>
            <a:r>
              <a:rPr lang="en-US" altLang="ja-JP" sz="1400" b="0" dirty="0">
                <a:solidFill>
                  <a:srgbClr val="D4D4D4"/>
                </a:solidFill>
                <a:effectLst/>
                <a:latin typeface="Consolas" panose="020B0609020204030204" pitchFamily="49" charset="0"/>
              </a:rPr>
              <a:t>ERR1) ERR1 = BB</a:t>
            </a:r>
          </a:p>
          <a:p>
            <a:pPr marL="100013" indent="0">
              <a:buNone/>
            </a:pPr>
            <a:r>
              <a:rPr lang="en-US" altLang="ja-JP" sz="1400" b="0" dirty="0">
                <a:solidFill>
                  <a:srgbClr val="B5CEA8"/>
                </a:solidFill>
                <a:effectLst/>
                <a:latin typeface="Consolas" panose="020B0609020204030204" pitchFamily="49" charset="0"/>
              </a:rPr>
              <a:t>   80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MOD</a:t>
            </a:r>
            <a:r>
              <a:rPr lang="en-US" altLang="ja-JP" sz="1400" b="0" dirty="0">
                <a:solidFill>
                  <a:srgbClr val="D4D4D4"/>
                </a:solidFill>
                <a:effectLst/>
                <a:latin typeface="Consolas" panose="020B0609020204030204" pitchFamily="49" charset="0"/>
              </a:rPr>
              <a:t>(N,</a:t>
            </a:r>
            <a:r>
              <a:rPr lang="en-US" altLang="ja-JP" sz="1400" b="0" dirty="0">
                <a:solidFill>
                  <a:srgbClr val="B5CEA8"/>
                </a:solidFill>
                <a:effectLst/>
                <a:latin typeface="Consolas" panose="020B0609020204030204" pitchFamily="49" charset="0"/>
              </a:rPr>
              <a:t>5</a:t>
            </a:r>
            <a:r>
              <a:rPr lang="en-US" altLang="ja-JP" sz="1400" b="0" dirty="0">
                <a:solidFill>
                  <a:srgbClr val="D4D4D4"/>
                </a:solidFill>
                <a:effectLst/>
                <a:latin typeface="Consolas" panose="020B0609020204030204" pitchFamily="49" charset="0"/>
              </a:rPr>
              <a:t>)</a:t>
            </a:r>
            <a:r>
              <a:rPr lang="en-US" altLang="ja-JP" sz="1400" b="0" dirty="0">
                <a:solidFill>
                  <a:srgbClr val="569CD6"/>
                </a:solidFill>
                <a:effectLst/>
                <a:latin typeface="Consolas" panose="020B0609020204030204" pitchFamily="49" charset="0"/>
              </a:rPr>
              <a:t>.EQ.</a:t>
            </a:r>
            <a:r>
              <a:rPr lang="en-US" altLang="ja-JP" sz="1400" b="0" dirty="0">
                <a:solidFill>
                  <a:srgbClr val="B5CEA8"/>
                </a:solidFill>
                <a:effectLst/>
                <a:latin typeface="Consolas" panose="020B0609020204030204" pitchFamily="49" charset="0"/>
              </a:rPr>
              <a:t>0</a:t>
            </a:r>
            <a:r>
              <a:rPr lang="en-US" altLang="ja-JP" sz="1400" b="0" dirty="0">
                <a:solidFill>
                  <a:srgbClr val="D4D4D4"/>
                </a:solidFill>
                <a:effectLst/>
                <a:latin typeface="Consolas" panose="020B0609020204030204" pitchFamily="49" charset="0"/>
              </a:rPr>
              <a:t>)</a:t>
            </a:r>
          </a:p>
          <a:p>
            <a:pPr marL="100013" indent="0">
              <a:buNone/>
            </a:pPr>
            <a:r>
              <a:rPr lang="en-US" altLang="ja-JP" sz="1400" b="0" dirty="0">
                <a:solidFill>
                  <a:srgbClr val="569CD6"/>
                </a:solidFill>
                <a:effectLst/>
                <a:latin typeface="Consolas" panose="020B0609020204030204" pitchFamily="49" charset="0"/>
              </a:rPr>
              <a:t>     1</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N,</a:t>
            </a:r>
            <a:r>
              <a:rPr lang="en-US" altLang="ja-JP" sz="1400" b="0" dirty="0">
                <a:solidFill>
                  <a:srgbClr val="CE9178"/>
                </a:solidFill>
                <a:effectLst/>
                <a:latin typeface="Consolas" panose="020B0609020204030204" pitchFamily="49" charset="0"/>
              </a:rPr>
              <a:t>' *** ERROR(OMG)='</a:t>
            </a:r>
            <a:r>
              <a:rPr lang="en-US" altLang="ja-JP" sz="1400" b="0" dirty="0">
                <a:solidFill>
                  <a:srgbClr val="D4D4D4"/>
                </a:solidFill>
                <a:effectLst/>
                <a:latin typeface="Consolas" panose="020B0609020204030204" pitchFamily="49" charset="0"/>
              </a:rPr>
              <a:t> ,ERR1, </a:t>
            </a:r>
            <a:r>
              <a:rPr lang="en-US" altLang="ja-JP" sz="1400" b="0" dirty="0">
                <a:solidFill>
                  <a:srgbClr val="CE9178"/>
                </a:solidFill>
                <a:effectLst/>
                <a:latin typeface="Consolas" panose="020B0609020204030204" pitchFamily="49" charset="0"/>
              </a:rPr>
              <a:t>'  ***'</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IF</a:t>
            </a:r>
            <a:r>
              <a:rPr lang="en-US" altLang="ja-JP" sz="1400" b="0" dirty="0">
                <a:solidFill>
                  <a:srgbClr val="D4D4D4"/>
                </a:solidFill>
                <a:effectLst/>
                <a:latin typeface="Consolas" panose="020B0609020204030204" pitchFamily="49" charset="0"/>
              </a:rPr>
              <a:t>(N</a:t>
            </a:r>
            <a:r>
              <a:rPr lang="en-US" altLang="ja-JP" sz="1400" b="0" dirty="0">
                <a:solidFill>
                  <a:srgbClr val="569CD6"/>
                </a:solidFill>
                <a:effectLst/>
                <a:latin typeface="Consolas" panose="020B0609020204030204" pitchFamily="49" charset="0"/>
              </a:rPr>
              <a:t>.GT.</a:t>
            </a:r>
            <a:r>
              <a:rPr lang="en-US" altLang="ja-JP" sz="1400" b="0" dirty="0">
                <a:solidFill>
                  <a:srgbClr val="B5CEA8"/>
                </a:solidFill>
                <a:effectLst/>
                <a:latin typeface="Consolas" panose="020B0609020204030204" pitchFamily="49" charset="0"/>
              </a:rPr>
              <a:t>10</a:t>
            </a:r>
            <a:r>
              <a:rPr lang="en-US" altLang="ja-JP" sz="1400" b="0" dirty="0">
                <a:solidFill>
                  <a:srgbClr val="569CD6"/>
                </a:solidFill>
                <a:effectLst/>
                <a:latin typeface="Consolas" panose="020B0609020204030204" pitchFamily="49" charset="0"/>
              </a:rPr>
              <a:t>.AND.</a:t>
            </a:r>
            <a:r>
              <a:rPr lang="en-US" altLang="ja-JP" sz="1400" b="0" dirty="0">
                <a:solidFill>
                  <a:srgbClr val="D4D4D4"/>
                </a:solidFill>
                <a:effectLst/>
                <a:latin typeface="Consolas" panose="020B0609020204030204" pitchFamily="49" charset="0"/>
              </a:rPr>
              <a:t>ERR1</a:t>
            </a:r>
            <a:r>
              <a:rPr lang="en-US" altLang="ja-JP" sz="1400" b="0" dirty="0">
                <a:solidFill>
                  <a:srgbClr val="569CD6"/>
                </a:solidFill>
                <a:effectLst/>
                <a:latin typeface="Consolas" panose="020B0609020204030204" pitchFamily="49" charset="0"/>
              </a:rPr>
              <a:t>.LE.</a:t>
            </a:r>
            <a:r>
              <a:rPr lang="en-US" altLang="ja-JP" sz="1400" b="0" dirty="0">
                <a:solidFill>
                  <a:srgbClr val="D4D4D4"/>
                </a:solidFill>
                <a:effectLst/>
                <a:latin typeface="Consolas" panose="020B0609020204030204" pitchFamily="49" charset="0"/>
              </a:rPr>
              <a:t>EPS) </a:t>
            </a:r>
            <a:r>
              <a:rPr lang="en-US" altLang="ja-JP" sz="1400" b="0" dirty="0">
                <a:solidFill>
                  <a:srgbClr val="C586C0"/>
                </a:solidFill>
                <a:effectLst/>
                <a:latin typeface="Consolas" panose="020B0609020204030204" pitchFamily="49" charset="0"/>
              </a:rPr>
              <a:t>GO TO</a:t>
            </a:r>
            <a:r>
              <a:rPr lang="en-US" altLang="ja-JP" sz="1400" b="0" dirty="0">
                <a:solidFill>
                  <a:srgbClr val="D4D4D4"/>
                </a:solidFill>
                <a:effectLst/>
                <a:latin typeface="Consolas" panose="020B0609020204030204" pitchFamily="49" charset="0"/>
              </a:rPr>
              <a:t> </a:t>
            </a:r>
            <a:r>
              <a:rPr lang="en-US" altLang="ja-JP" sz="1400" b="0" dirty="0">
                <a:solidFill>
                  <a:srgbClr val="B5CEA8"/>
                </a:solidFill>
                <a:effectLst/>
                <a:latin typeface="Consolas" panose="020B0609020204030204" pitchFamily="49" charset="0"/>
              </a:rPr>
              <a:t>90</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100 </a:t>
            </a:r>
            <a:r>
              <a:rPr lang="en-US" altLang="ja-JP" sz="1400" b="0" dirty="0">
                <a:solidFill>
                  <a:srgbClr val="C586C0"/>
                </a:solidFill>
                <a:effectLst/>
                <a:latin typeface="Consolas" panose="020B0609020204030204" pitchFamily="49" charset="0"/>
              </a:rPr>
              <a:t>CONTINUE</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  END OF MAIN LOOP</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6A9955"/>
                </a:solidFill>
                <a:effectLst/>
                <a:latin typeface="Consolas" panose="020B0609020204030204" pitchFamily="49" charset="0"/>
              </a:rPr>
              <a:t>C</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WRITE</a:t>
            </a:r>
            <a:r>
              <a:rPr lang="en-US" altLang="ja-JP" sz="1400" b="0" dirty="0">
                <a:solidFill>
                  <a:srgbClr val="D4D4D4"/>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'NOT CONVERGE!  DO YOU WANT CONTINUE? (YES=1)'</a:t>
            </a:r>
            <a:endParaRPr lang="en-US" altLang="ja-JP" sz="1400" b="0" dirty="0">
              <a:solidFill>
                <a:srgbClr val="D4D4D4"/>
              </a:solidFill>
              <a:effectLst/>
              <a:latin typeface="Consolas" panose="020B0609020204030204" pitchFamily="49" charset="0"/>
            </a:endParaRPr>
          </a:p>
          <a:p>
            <a:pPr marL="100013" indent="0">
              <a:buNone/>
            </a:pPr>
            <a:r>
              <a:rPr lang="en-US" altLang="ja-JP" sz="1400" b="0" dirty="0">
                <a:solidFill>
                  <a:srgbClr val="B5CEA8"/>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READ</a:t>
            </a:r>
            <a:r>
              <a:rPr lang="en-US" altLang="ja-JP" sz="1400" b="0" dirty="0">
                <a:solidFill>
                  <a:srgbClr val="D4D4D4"/>
                </a:solidFill>
                <a:effectLst/>
                <a:latin typeface="Consolas" panose="020B0609020204030204" pitchFamily="49" charset="0"/>
              </a:rPr>
              <a:t>(*,*) II</a:t>
            </a:r>
          </a:p>
          <a:p>
            <a:pPr marL="100013" indent="0">
              <a:buNone/>
            </a:pPr>
            <a:r>
              <a:rPr lang="en-US" altLang="ja-JP" sz="1400" b="0" dirty="0">
                <a:solidFill>
                  <a:srgbClr val="B5CEA8"/>
                </a:solidFill>
                <a:effectLst/>
                <a:latin typeface="Consolas" panose="020B0609020204030204" pitchFamily="49" charset="0"/>
              </a:rPr>
              <a:t>      </a:t>
            </a:r>
            <a:endParaRPr kumimoji="1" lang="ja-JP" altLang="en-US" sz="1400" dirty="0"/>
          </a:p>
        </p:txBody>
      </p:sp>
    </p:spTree>
    <p:extLst>
      <p:ext uri="{BB962C8B-B14F-4D97-AF65-F5344CB8AC3E}">
        <p14:creationId xmlns:p14="http://schemas.microsoft.com/office/powerpoint/2010/main" val="2537924859"/>
      </p:ext>
    </p:extLst>
  </p:cSld>
  <p:clrMapOvr>
    <a:masterClrMapping/>
  </p:clrMapOvr>
</p:sld>
</file>

<file path=ppt/theme/theme1.xml><?xml version="1.0" encoding="utf-8"?>
<a:theme xmlns:a="http://schemas.openxmlformats.org/drawingml/2006/main" name="テーマ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テーマ1" id="{E528F7A0-DF39-453A-91F2-BE1AE97542AC}" vid="{70FEB0C2-85BC-4A25-A43B-1F84280FC3B0}"/>
    </a:ext>
  </a:extLst>
</a:theme>
</file>

<file path=docProps/app.xml><?xml version="1.0" encoding="utf-8"?>
<Properties xmlns="http://schemas.openxmlformats.org/officeDocument/2006/extended-properties" xmlns:vt="http://schemas.openxmlformats.org/officeDocument/2006/docPropsVTypes">
  <Template>テーマ1</Template>
  <TotalTime>79</TotalTime>
  <Words>3630</Words>
  <Application>Microsoft Office PowerPoint</Application>
  <PresentationFormat>ワイド画面</PresentationFormat>
  <Paragraphs>390</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Arial</vt:lpstr>
      <vt:lpstr>Calibri</vt:lpstr>
      <vt:lpstr>Consolas</vt:lpstr>
      <vt:lpstr>Wingdings</vt:lpstr>
      <vt:lpstr>テーマ1</vt:lpstr>
      <vt:lpstr>Fortranリファクタリングの 同人誌を書いたので 実際にリファクタリングしてみた</vt:lpstr>
      <vt:lpstr>技術書典11で出した同人誌</vt:lpstr>
      <vt:lpstr>今回の題材</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ソースコード（書き起こしたもの）</vt:lpstr>
      <vt:lpstr>リファクタリングの段取り</vt:lpstr>
      <vt:lpstr>準備編</vt:lpstr>
      <vt:lpstr>要件定義書や仕様書があるか確認する.</vt:lpstr>
      <vt:lpstr>Fortranのバージョンを確認する.</vt:lpstr>
      <vt:lpstr>コンパイラがあるか確認する.</vt:lpstr>
      <vt:lpstr>ソースコードが最新か確認する.</vt:lpstr>
      <vt:lpstr>サンプルのファイルがある確認する.</vt:lpstr>
      <vt:lpstr>Fortranである必要性があるか確認する.</vt:lpstr>
      <vt:lpstr>IDEを用意する.</vt:lpstr>
      <vt:lpstr>準備編まとめ</vt:lpstr>
      <vt:lpstr>作業編</vt:lpstr>
      <vt:lpstr>リファクタリングするソースコードをGitで管理する.</vt:lpstr>
      <vt:lpstr>ドキュメントを書き起こす. </vt:lpstr>
      <vt:lpstr>プログラムフローを書く.</vt:lpstr>
      <vt:lpstr>変数表を書く.</vt:lpstr>
      <vt:lpstr>メイン部分はProgramになっているか.</vt:lpstr>
      <vt:lpstr>文を小文字に置き換える.</vt:lpstr>
      <vt:lpstr>変数は変えない.</vt:lpstr>
      <vt:lpstr>common文は消す.</vt:lpstr>
      <vt:lpstr>標準出力はprint文にする.</vt:lpstr>
      <vt:lpstr>GOTOループはDo文に置き換える. </vt:lpstr>
      <vt:lpstr>DO文のGOTO抜けはexitに書き換える.</vt:lpstr>
      <vt:lpstr>subroutineやfunctionを抜けるときはGOTOではなくreturnを使う</vt:lpstr>
      <vt:lpstr>ソースコードを分割する.</vt:lpstr>
      <vt:lpstr>implicitnoneを使う.</vt:lpstr>
      <vt:lpstr>古い型宣言を消す.</vt:lpstr>
      <vt:lpstr>ドキュメントを残す.</vt:lpstr>
      <vt:lpstr>改良編</vt:lpstr>
      <vt:lpstr>変数を意味が分かるものに書き換える.</vt:lpstr>
      <vt:lpstr>I/Oの部分は他の言語に任せる.</vt:lpstr>
      <vt:lpstr>コンパイルのためにCMakeを使う.</vt:lpstr>
      <vt:lpstr>サブルーチンをシンプルにする.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Kawabata Shinichi</dc:creator>
  <cp:lastModifiedBy>Kawabata Shinichi</cp:lastModifiedBy>
  <cp:revision>4</cp:revision>
  <dcterms:created xsi:type="dcterms:W3CDTF">2021-07-23T23:11:08Z</dcterms:created>
  <dcterms:modified xsi:type="dcterms:W3CDTF">2021-07-24T00:45:24Z</dcterms:modified>
</cp:coreProperties>
</file>