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6efde35f6_2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6efde35f6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6efde35f6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6efde35f6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6efde35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6efde35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Found using the python sklearn library </a:t>
            </a:r>
            <a:endParaRPr/>
          </a:p>
          <a:p>
            <a:pPr indent="0" lvl="0" marL="0" rtl="0" algn="l">
              <a:spcBef>
                <a:spcPts val="0"/>
              </a:spcBef>
              <a:spcAft>
                <a:spcPts val="0"/>
              </a:spcAft>
              <a:buNone/>
            </a:pPr>
            <a:r>
              <a:rPr lang="en"/>
              <a:t>-Elbow method is a popular method to determine the optimum number of clusters in k-means clustering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6efde35f6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efde35f6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6efde35f6_2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6efde35f6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6efde35f6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6efde35f6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6efde35f6_2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6efde35f6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f759726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f759726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6efde35f6_2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6efde35f6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546a0bc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546a0bc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efde35f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efde35f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efde35f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efde35f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efde35f6_2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efde35f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Spellcraft &amp; Moonfire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CS541 - Data Mining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31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 this consistent across all nations?  </a:t>
            </a:r>
            <a:endParaRPr/>
          </a:p>
        </p:txBody>
      </p:sp>
      <p:sp>
        <p:nvSpPr>
          <p:cNvPr id="133" name="Google Shape;133;p22"/>
          <p:cNvSpPr txBox="1"/>
          <p:nvPr>
            <p:ph idx="1" type="body"/>
          </p:nvPr>
        </p:nvSpPr>
        <p:spPr>
          <a:xfrm>
            <a:off x="150600" y="932475"/>
            <a:ext cx="4421400" cy="1536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Over 75% of countries saw a lean towards reporting violent events at least 10% more than non-violent events.</a:t>
            </a:r>
            <a:endParaRPr sz="1900">
              <a:solidFill>
                <a:schemeClr val="dk1"/>
              </a:solidFill>
            </a:endParaRPr>
          </a:p>
          <a:p>
            <a:pPr indent="0" lvl="0" marL="457200" rtl="0" algn="l">
              <a:spcBef>
                <a:spcPts val="1600"/>
              </a:spcBef>
              <a:spcAft>
                <a:spcPts val="1600"/>
              </a:spcAft>
              <a:buNone/>
            </a:pPr>
            <a:r>
              <a:t/>
            </a:r>
            <a:endParaRPr sz="1900">
              <a:solidFill>
                <a:schemeClr val="dk1"/>
              </a:solidFill>
            </a:endParaRPr>
          </a:p>
        </p:txBody>
      </p:sp>
      <p:pic>
        <p:nvPicPr>
          <p:cNvPr id="134" name="Google Shape;134;p22"/>
          <p:cNvPicPr preferRelativeResize="0"/>
          <p:nvPr/>
        </p:nvPicPr>
        <p:blipFill>
          <a:blip r:embed="rId3">
            <a:alphaModFix/>
          </a:blip>
          <a:stretch>
            <a:fillRect/>
          </a:stretch>
        </p:blipFill>
        <p:spPr>
          <a:xfrm>
            <a:off x="518213" y="2469525"/>
            <a:ext cx="3686175" cy="2543175"/>
          </a:xfrm>
          <a:prstGeom prst="rect">
            <a:avLst/>
          </a:prstGeom>
          <a:noFill/>
          <a:ln>
            <a:noFill/>
          </a:ln>
        </p:spPr>
      </p:pic>
      <p:pic>
        <p:nvPicPr>
          <p:cNvPr id="135" name="Google Shape;135;p22"/>
          <p:cNvPicPr preferRelativeResize="0"/>
          <p:nvPr/>
        </p:nvPicPr>
        <p:blipFill>
          <a:blip r:embed="rId4">
            <a:alphaModFix/>
          </a:blip>
          <a:stretch>
            <a:fillRect/>
          </a:stretch>
        </p:blipFill>
        <p:spPr>
          <a:xfrm>
            <a:off x="4686475" y="2469525"/>
            <a:ext cx="3686175" cy="2543175"/>
          </a:xfrm>
          <a:prstGeom prst="rect">
            <a:avLst/>
          </a:prstGeom>
          <a:noFill/>
          <a:ln>
            <a:noFill/>
          </a:ln>
        </p:spPr>
      </p:pic>
      <p:sp>
        <p:nvSpPr>
          <p:cNvPr id="136" name="Google Shape;136;p22"/>
          <p:cNvSpPr txBox="1"/>
          <p:nvPr>
            <p:ph idx="1" type="body"/>
          </p:nvPr>
        </p:nvSpPr>
        <p:spPr>
          <a:xfrm>
            <a:off x="4318850" y="974150"/>
            <a:ext cx="4421400" cy="1536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There have consistently been more articles and more mentions for violent events for a large majority of nations.  </a:t>
            </a:r>
            <a:endParaRPr sz="1900">
              <a:solidFill>
                <a:schemeClr val="dk1"/>
              </a:solidFill>
            </a:endParaRPr>
          </a:p>
          <a:p>
            <a:pPr indent="0" lvl="0" marL="457200" rtl="0" algn="l">
              <a:spcBef>
                <a:spcPts val="1600"/>
              </a:spcBef>
              <a:spcAft>
                <a:spcPts val="1600"/>
              </a:spcAft>
              <a:buNone/>
            </a:pPr>
            <a:r>
              <a:t/>
            </a:r>
            <a:endParaRPr sz="1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North Korea</a:t>
            </a:r>
            <a:endParaRPr/>
          </a:p>
        </p:txBody>
      </p:sp>
      <p:sp>
        <p:nvSpPr>
          <p:cNvPr id="142" name="Google Shape;142;p23"/>
          <p:cNvSpPr txBox="1"/>
          <p:nvPr>
            <p:ph idx="1" type="body"/>
          </p:nvPr>
        </p:nvSpPr>
        <p:spPr>
          <a:xfrm>
            <a:off x="311700" y="1152475"/>
            <a:ext cx="4801500" cy="3717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World r</a:t>
            </a:r>
            <a:r>
              <a:rPr lang="en" sz="1900"/>
              <a:t>enowned</a:t>
            </a:r>
            <a:r>
              <a:rPr lang="en" sz="1900"/>
              <a:t> Goodboy Kim-Jong Un has been widely criticized of massive brainwashing.</a:t>
            </a:r>
            <a:endParaRPr sz="1900"/>
          </a:p>
          <a:p>
            <a:pPr indent="-349250" lvl="0" marL="457200" rtl="0" algn="l">
              <a:spcBef>
                <a:spcPts val="0"/>
              </a:spcBef>
              <a:spcAft>
                <a:spcPts val="0"/>
              </a:spcAft>
              <a:buSzPts val="1900"/>
              <a:buChar char="●"/>
            </a:pPr>
            <a:r>
              <a:rPr lang="en" sz="1900"/>
              <a:t>Best Korea is a notoriously peaceful country that focuses on positive things and keeping people well informed. </a:t>
            </a:r>
            <a:endParaRPr sz="1900"/>
          </a:p>
          <a:p>
            <a:pPr indent="-349250" lvl="0" marL="457200" rtl="0" algn="l">
              <a:spcBef>
                <a:spcPts val="0"/>
              </a:spcBef>
              <a:spcAft>
                <a:spcPts val="0"/>
              </a:spcAft>
              <a:buSzPts val="1900"/>
              <a:buChar char="●"/>
            </a:pPr>
            <a:r>
              <a:rPr lang="en" sz="1900"/>
              <a:t>North Korea was the leading nation in overall media coverage with Non-violent reports having significantly more coverage than violent events (~20-25%)</a:t>
            </a:r>
            <a:endParaRPr sz="1900"/>
          </a:p>
        </p:txBody>
      </p:sp>
      <p:pic>
        <p:nvPicPr>
          <p:cNvPr id="143" name="Google Shape;143;p23"/>
          <p:cNvPicPr preferRelativeResize="0"/>
          <p:nvPr/>
        </p:nvPicPr>
        <p:blipFill>
          <a:blip r:embed="rId3">
            <a:alphaModFix/>
          </a:blip>
          <a:stretch>
            <a:fillRect/>
          </a:stretch>
        </p:blipFill>
        <p:spPr>
          <a:xfrm>
            <a:off x="5715000" y="0"/>
            <a:ext cx="3429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0" y="0"/>
            <a:ext cx="5949274" cy="5143500"/>
          </a:xfrm>
          <a:prstGeom prst="rect">
            <a:avLst/>
          </a:prstGeom>
          <a:noFill/>
          <a:ln>
            <a:noFill/>
          </a:ln>
        </p:spPr>
      </p:pic>
      <p:sp>
        <p:nvSpPr>
          <p:cNvPr id="149" name="Google Shape;149;p24"/>
          <p:cNvSpPr txBox="1"/>
          <p:nvPr/>
        </p:nvSpPr>
        <p:spPr>
          <a:xfrm>
            <a:off x="6016425" y="67150"/>
            <a:ext cx="3127500" cy="50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Average"/>
                <a:ea typeface="Average"/>
                <a:cs typeface="Average"/>
                <a:sym typeface="Average"/>
              </a:rPr>
              <a:t>Elbow method is a way of clustering inside of a dataset to find the optimal number of clusters by fitting the model with a range of values for K. </a:t>
            </a:r>
            <a:endParaRPr sz="1900">
              <a:solidFill>
                <a:srgbClr val="FFFFFF"/>
              </a:solidFill>
              <a:latin typeface="Average"/>
              <a:ea typeface="Average"/>
              <a:cs typeface="Average"/>
              <a:sym typeface="Average"/>
            </a:endParaRPr>
          </a:p>
          <a:p>
            <a:pPr indent="0" lvl="0" marL="0" rtl="0" algn="l">
              <a:spcBef>
                <a:spcPts val="0"/>
              </a:spcBef>
              <a:spcAft>
                <a:spcPts val="0"/>
              </a:spcAft>
              <a:buNone/>
            </a:pPr>
            <a:r>
              <a:t/>
            </a:r>
            <a:endParaRPr sz="1900">
              <a:solidFill>
                <a:srgbClr val="FFFFFF"/>
              </a:solidFill>
              <a:latin typeface="Average"/>
              <a:ea typeface="Average"/>
              <a:cs typeface="Average"/>
              <a:sym typeface="Average"/>
            </a:endParaRPr>
          </a:p>
          <a:p>
            <a:pPr indent="0" lvl="0" marL="0" rtl="0" algn="l">
              <a:spcBef>
                <a:spcPts val="0"/>
              </a:spcBef>
              <a:spcAft>
                <a:spcPts val="0"/>
              </a:spcAft>
              <a:buNone/>
            </a:pPr>
            <a:r>
              <a:t/>
            </a:r>
            <a:endParaRPr sz="1900">
              <a:solidFill>
                <a:srgbClr val="FFFFFF"/>
              </a:solidFill>
              <a:latin typeface="Average"/>
              <a:ea typeface="Average"/>
              <a:cs typeface="Average"/>
              <a:sym typeface="Average"/>
            </a:endParaRPr>
          </a:p>
          <a:p>
            <a:pPr indent="0" lvl="0" marL="0" rtl="0" algn="l">
              <a:spcBef>
                <a:spcPts val="0"/>
              </a:spcBef>
              <a:spcAft>
                <a:spcPts val="0"/>
              </a:spcAft>
              <a:buNone/>
            </a:pPr>
            <a:r>
              <a:rPr lang="en" sz="1900">
                <a:solidFill>
                  <a:srgbClr val="FFFFFF"/>
                </a:solidFill>
                <a:latin typeface="Average"/>
                <a:ea typeface="Average"/>
                <a:cs typeface="Average"/>
                <a:sym typeface="Average"/>
              </a:rPr>
              <a:t>This graph represents how many clusters the events in the previous graph can be fitted to.</a:t>
            </a:r>
            <a:endParaRPr sz="1900">
              <a:solidFill>
                <a:srgbClr val="FFFFFF"/>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83450" y="270550"/>
            <a:ext cx="8946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2019’s theme: Lot’s of talk with the occasional military reform</a:t>
            </a:r>
            <a:endParaRPr/>
          </a:p>
        </p:txBody>
      </p:sp>
      <p:pic>
        <p:nvPicPr>
          <p:cNvPr id="155" name="Google Shape;155;p25"/>
          <p:cNvPicPr preferRelativeResize="0"/>
          <p:nvPr/>
        </p:nvPicPr>
        <p:blipFill>
          <a:blip r:embed="rId3">
            <a:alphaModFix/>
          </a:blip>
          <a:stretch>
            <a:fillRect/>
          </a:stretch>
        </p:blipFill>
        <p:spPr>
          <a:xfrm>
            <a:off x="4314150" y="1017725"/>
            <a:ext cx="4715398" cy="4004424"/>
          </a:xfrm>
          <a:prstGeom prst="rect">
            <a:avLst/>
          </a:prstGeom>
          <a:noFill/>
          <a:ln>
            <a:noFill/>
          </a:ln>
        </p:spPr>
      </p:pic>
      <p:sp>
        <p:nvSpPr>
          <p:cNvPr id="156" name="Google Shape;156;p25"/>
          <p:cNvSpPr txBox="1"/>
          <p:nvPr/>
        </p:nvSpPr>
        <p:spPr>
          <a:xfrm>
            <a:off x="83450" y="1017725"/>
            <a:ext cx="4020600" cy="3784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Font typeface="Average"/>
              <a:buChar char="●"/>
            </a:pPr>
            <a:r>
              <a:rPr lang="en" sz="1900">
                <a:solidFill>
                  <a:srgbClr val="FFFFFF"/>
                </a:solidFill>
                <a:latin typeface="Average"/>
                <a:ea typeface="Average"/>
                <a:cs typeface="Average"/>
                <a:sym typeface="Average"/>
              </a:rPr>
              <a:t>A Node analysis found that </a:t>
            </a:r>
            <a:r>
              <a:rPr b="1" lang="en" sz="1900">
                <a:solidFill>
                  <a:srgbClr val="FFFFFF"/>
                </a:solidFill>
                <a:latin typeface="Average"/>
                <a:ea typeface="Average"/>
                <a:cs typeface="Average"/>
                <a:sym typeface="Average"/>
              </a:rPr>
              <a:t>Visitations</a:t>
            </a:r>
            <a:r>
              <a:rPr lang="en" sz="1900">
                <a:solidFill>
                  <a:srgbClr val="FFFFFF"/>
                </a:solidFill>
                <a:latin typeface="Average"/>
                <a:ea typeface="Average"/>
                <a:cs typeface="Average"/>
                <a:sym typeface="Average"/>
              </a:rPr>
              <a:t>, </a:t>
            </a:r>
            <a:r>
              <a:rPr b="1" lang="en" sz="1900">
                <a:solidFill>
                  <a:srgbClr val="FFFFFF"/>
                </a:solidFill>
                <a:latin typeface="Average"/>
                <a:ea typeface="Average"/>
                <a:cs typeface="Average"/>
                <a:sym typeface="Average"/>
              </a:rPr>
              <a:t>praises</a:t>
            </a:r>
            <a:r>
              <a:rPr lang="en" sz="1900">
                <a:solidFill>
                  <a:srgbClr val="FFFFFF"/>
                </a:solidFill>
                <a:latin typeface="Average"/>
                <a:ea typeface="Average"/>
                <a:cs typeface="Average"/>
                <a:sym typeface="Average"/>
              </a:rPr>
              <a:t>, and </a:t>
            </a:r>
            <a:r>
              <a:rPr b="1" lang="en" sz="1900">
                <a:solidFill>
                  <a:srgbClr val="FFFFFF"/>
                </a:solidFill>
                <a:latin typeface="Average"/>
                <a:ea typeface="Average"/>
                <a:cs typeface="Average"/>
                <a:sym typeface="Average"/>
              </a:rPr>
              <a:t>use of military to push</a:t>
            </a:r>
            <a:r>
              <a:rPr lang="en" sz="1900">
                <a:solidFill>
                  <a:srgbClr val="FFFFFF"/>
                </a:solidFill>
                <a:latin typeface="Average"/>
                <a:ea typeface="Average"/>
                <a:cs typeface="Average"/>
                <a:sym typeface="Average"/>
              </a:rPr>
              <a:t> </a:t>
            </a:r>
            <a:r>
              <a:rPr b="1" lang="en" sz="1900">
                <a:solidFill>
                  <a:srgbClr val="FFFFFF"/>
                </a:solidFill>
                <a:latin typeface="Average"/>
                <a:ea typeface="Average"/>
                <a:cs typeface="Average"/>
                <a:sym typeface="Average"/>
              </a:rPr>
              <a:t>agendas </a:t>
            </a:r>
            <a:r>
              <a:rPr lang="en" sz="1900">
                <a:solidFill>
                  <a:srgbClr val="FFFFFF"/>
                </a:solidFill>
                <a:latin typeface="Average"/>
                <a:ea typeface="Average"/>
                <a:cs typeface="Average"/>
                <a:sym typeface="Average"/>
              </a:rPr>
              <a:t>were the most broadly covered events of 2019. </a:t>
            </a:r>
            <a:endParaRPr sz="1900">
              <a:solidFill>
                <a:srgbClr val="FFFFFF"/>
              </a:solidFill>
              <a:latin typeface="Average"/>
              <a:ea typeface="Average"/>
              <a:cs typeface="Average"/>
              <a:sym typeface="Average"/>
            </a:endParaRPr>
          </a:p>
          <a:p>
            <a:pPr indent="-349250" lvl="0" marL="457200" rtl="0" algn="l">
              <a:spcBef>
                <a:spcPts val="0"/>
              </a:spcBef>
              <a:spcAft>
                <a:spcPts val="0"/>
              </a:spcAft>
              <a:buClr>
                <a:srgbClr val="FFFFFF"/>
              </a:buClr>
              <a:buSzPts val="1900"/>
              <a:buFont typeface="Average"/>
              <a:buChar char="●"/>
            </a:pPr>
            <a:r>
              <a:rPr lang="en" sz="1900">
                <a:solidFill>
                  <a:srgbClr val="FFFFFF"/>
                </a:solidFill>
                <a:latin typeface="Average"/>
                <a:ea typeface="Average"/>
                <a:cs typeface="Average"/>
                <a:sym typeface="Average"/>
              </a:rPr>
              <a:t>The events that follow up are boring things like democracy, countries selfishly providing aid to other countries and talks of cooperation.</a:t>
            </a:r>
            <a:endParaRPr sz="1900">
              <a:solidFill>
                <a:srgbClr val="FFFFFF"/>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Tone &amp; Impact Analysis</a:t>
            </a:r>
            <a:endParaRPr/>
          </a:p>
        </p:txBody>
      </p:sp>
      <p:sp>
        <p:nvSpPr>
          <p:cNvPr id="162" name="Google Shape;162;p26"/>
          <p:cNvSpPr txBox="1"/>
          <p:nvPr>
            <p:ph idx="1" type="body"/>
          </p:nvPr>
        </p:nvSpPr>
        <p:spPr>
          <a:xfrm>
            <a:off x="311700" y="1152475"/>
            <a:ext cx="44214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Tonal analysis of 2019 saw a majority of country have a negative shift in tone for all media regardless of how many events were recorded for the country that year. </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Countries generally were positively impacted in 2019, this can be attributed to the ratio between violent &amp; non-violent events.</a:t>
            </a:r>
            <a:endParaRPr sz="1900">
              <a:solidFill>
                <a:schemeClr val="dk1"/>
              </a:solidFill>
            </a:endParaRPr>
          </a:p>
        </p:txBody>
      </p:sp>
      <p:pic>
        <p:nvPicPr>
          <p:cNvPr id="163" name="Google Shape;163;p26"/>
          <p:cNvPicPr preferRelativeResize="0"/>
          <p:nvPr/>
        </p:nvPicPr>
        <p:blipFill>
          <a:blip r:embed="rId3">
            <a:alphaModFix/>
          </a:blip>
          <a:stretch>
            <a:fillRect/>
          </a:stretch>
        </p:blipFill>
        <p:spPr>
          <a:xfrm>
            <a:off x="4870325" y="171900"/>
            <a:ext cx="3843964" cy="2452375"/>
          </a:xfrm>
          <a:prstGeom prst="rect">
            <a:avLst/>
          </a:prstGeom>
          <a:noFill/>
          <a:ln>
            <a:noFill/>
          </a:ln>
        </p:spPr>
      </p:pic>
      <p:pic>
        <p:nvPicPr>
          <p:cNvPr id="164" name="Google Shape;164;p26"/>
          <p:cNvPicPr preferRelativeResize="0"/>
          <p:nvPr/>
        </p:nvPicPr>
        <p:blipFill>
          <a:blip r:embed="rId4">
            <a:alphaModFix/>
          </a:blip>
          <a:stretch>
            <a:fillRect/>
          </a:stretch>
        </p:blipFill>
        <p:spPr>
          <a:xfrm>
            <a:off x="4870325" y="2624275"/>
            <a:ext cx="3843975" cy="249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862300" y="391325"/>
            <a:ext cx="683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Pattens we’ve seen </a:t>
            </a:r>
            <a:endParaRPr/>
          </a:p>
        </p:txBody>
      </p:sp>
      <p:sp>
        <p:nvSpPr>
          <p:cNvPr id="170" name="Google Shape;170;p27"/>
          <p:cNvSpPr txBox="1"/>
          <p:nvPr>
            <p:ph idx="1" type="body"/>
          </p:nvPr>
        </p:nvSpPr>
        <p:spPr>
          <a:xfrm>
            <a:off x="793050" y="1327050"/>
            <a:ext cx="7557900" cy="3710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Font typeface="Average"/>
              <a:buChar char="●"/>
            </a:pPr>
            <a:r>
              <a:rPr lang="en" sz="2000">
                <a:solidFill>
                  <a:schemeClr val="dk1"/>
                </a:solidFill>
              </a:rPr>
              <a:t>There exists a noticeable negative correlation between higher tone and general media observations.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Font typeface="Average"/>
              <a:buChar char="●"/>
            </a:pPr>
            <a:r>
              <a:rPr lang="en" sz="2000">
                <a:solidFill>
                  <a:schemeClr val="dk1"/>
                </a:solidFill>
              </a:rPr>
              <a:t>If the U.S. was involved in an event with another foreign country, it was usually negative.</a:t>
            </a:r>
            <a:endParaRPr sz="2000">
              <a:solidFill>
                <a:schemeClr val="dk1"/>
              </a:solidFill>
            </a:endParaRPr>
          </a:p>
          <a:p>
            <a:pPr indent="0" lvl="0" marL="457200" rtl="0" algn="l">
              <a:lnSpc>
                <a:spcPct val="100000"/>
              </a:lnSpc>
              <a:spcBef>
                <a:spcPts val="0"/>
              </a:spcBef>
              <a:spcAft>
                <a:spcPts val="0"/>
              </a:spcAft>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Font typeface="Arial"/>
              <a:buChar char="●"/>
            </a:pPr>
            <a:r>
              <a:rPr lang="en" sz="2000">
                <a:solidFill>
                  <a:schemeClr val="dk1"/>
                </a:solidFill>
              </a:rPr>
              <a:t>The U.S. has an anomalously high amount of controversial events happening compared to other countries, almost six times as high as the next  (although it could be argued that GDELT itself is biased in how it collects its data)</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idx="4294967295" type="title"/>
          </p:nvPr>
        </p:nvSpPr>
        <p:spPr>
          <a:xfrm>
            <a:off x="395325" y="216725"/>
            <a:ext cx="669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What can you take away from this?</a:t>
            </a:r>
            <a:endParaRPr/>
          </a:p>
        </p:txBody>
      </p:sp>
      <p:sp>
        <p:nvSpPr>
          <p:cNvPr id="176" name="Google Shape;176;p28"/>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177" name="Google Shape;177;p28"/>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78" name="Google Shape;178;p28"/>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79" name="Google Shape;179;p28"/>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
        <p:nvSpPr>
          <p:cNvPr id="180" name="Google Shape;180;p28"/>
          <p:cNvSpPr txBox="1"/>
          <p:nvPr/>
        </p:nvSpPr>
        <p:spPr>
          <a:xfrm>
            <a:off x="178975" y="1486650"/>
            <a:ext cx="5510100" cy="2641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Font typeface="Average"/>
              <a:buChar char="●"/>
            </a:pPr>
            <a:r>
              <a:rPr lang="en" sz="1900">
                <a:solidFill>
                  <a:srgbClr val="FFFFFF"/>
                </a:solidFill>
                <a:latin typeface="Average"/>
                <a:ea typeface="Average"/>
                <a:cs typeface="Average"/>
                <a:sym typeface="Average"/>
              </a:rPr>
              <a:t>There is a very real bias in the media. </a:t>
            </a:r>
            <a:endParaRPr sz="19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2100">
              <a:solidFill>
                <a:srgbClr val="FFFFFF"/>
              </a:solidFill>
              <a:latin typeface="Average"/>
              <a:ea typeface="Average"/>
              <a:cs typeface="Average"/>
              <a:sym typeface="Average"/>
            </a:endParaRPr>
          </a:p>
          <a:p>
            <a:pPr indent="-349250" lvl="0" marL="457200" rtl="0" algn="l">
              <a:spcBef>
                <a:spcPts val="0"/>
              </a:spcBef>
              <a:spcAft>
                <a:spcPts val="0"/>
              </a:spcAft>
              <a:buClr>
                <a:srgbClr val="FFFFFF"/>
              </a:buClr>
              <a:buSzPts val="1900"/>
              <a:buFont typeface="Average"/>
              <a:buChar char="●"/>
            </a:pPr>
            <a:r>
              <a:rPr lang="en" sz="1900">
                <a:solidFill>
                  <a:srgbClr val="FFFFFF"/>
                </a:solidFill>
                <a:latin typeface="Average"/>
                <a:ea typeface="Average"/>
                <a:cs typeface="Average"/>
                <a:sym typeface="Average"/>
              </a:rPr>
              <a:t>Humans are naturally inclined to focus on the negative.</a:t>
            </a:r>
            <a:endParaRPr sz="1900">
              <a:solidFill>
                <a:srgbClr val="FFFFFF"/>
              </a:solidFill>
              <a:latin typeface="Average"/>
              <a:ea typeface="Average"/>
              <a:cs typeface="Average"/>
              <a:sym typeface="Average"/>
            </a:endParaRPr>
          </a:p>
          <a:p>
            <a:pPr indent="0" lvl="0" marL="457200" rtl="0" algn="l">
              <a:spcBef>
                <a:spcPts val="0"/>
              </a:spcBef>
              <a:spcAft>
                <a:spcPts val="0"/>
              </a:spcAft>
              <a:buNone/>
            </a:pPr>
            <a:r>
              <a:t/>
            </a:r>
            <a:endParaRPr sz="2100">
              <a:solidFill>
                <a:srgbClr val="FFFFFF"/>
              </a:solidFill>
              <a:latin typeface="Average"/>
              <a:ea typeface="Average"/>
              <a:cs typeface="Average"/>
              <a:sym typeface="Average"/>
            </a:endParaRPr>
          </a:p>
          <a:p>
            <a:pPr indent="-349250" lvl="0" marL="457200" rtl="0" algn="l">
              <a:spcBef>
                <a:spcPts val="0"/>
              </a:spcBef>
              <a:spcAft>
                <a:spcPts val="0"/>
              </a:spcAft>
              <a:buClr>
                <a:srgbClr val="FFFFFF"/>
              </a:buClr>
              <a:buSzPts val="1900"/>
              <a:buFont typeface="Average"/>
              <a:buChar char="●"/>
            </a:pPr>
            <a:r>
              <a:rPr lang="en" sz="1900">
                <a:solidFill>
                  <a:srgbClr val="FFFFFF"/>
                </a:solidFill>
                <a:latin typeface="Average"/>
                <a:ea typeface="Average"/>
                <a:cs typeface="Average"/>
                <a:sym typeface="Average"/>
              </a:rPr>
              <a:t>North Korea is an </a:t>
            </a:r>
            <a:r>
              <a:rPr lang="en" sz="1900">
                <a:solidFill>
                  <a:srgbClr val="FFFFFF"/>
                </a:solidFill>
                <a:latin typeface="Average"/>
                <a:ea typeface="Average"/>
                <a:cs typeface="Average"/>
                <a:sym typeface="Average"/>
              </a:rPr>
              <a:t>idyllic</a:t>
            </a:r>
            <a:r>
              <a:rPr lang="en" sz="1900">
                <a:solidFill>
                  <a:srgbClr val="FFFFFF"/>
                </a:solidFill>
                <a:latin typeface="Average"/>
                <a:ea typeface="Average"/>
                <a:cs typeface="Average"/>
                <a:sym typeface="Average"/>
              </a:rPr>
              <a:t> country to follow.</a:t>
            </a:r>
            <a:endParaRPr sz="1900">
              <a:solidFill>
                <a:srgbClr val="FFFFFF"/>
              </a:solidFill>
              <a:latin typeface="Average"/>
              <a:ea typeface="Average"/>
              <a:cs typeface="Average"/>
              <a:sym typeface="Average"/>
            </a:endParaRPr>
          </a:p>
          <a:p>
            <a:pPr indent="0" lvl="0" marL="0" rtl="0" algn="l">
              <a:spcBef>
                <a:spcPts val="0"/>
              </a:spcBef>
              <a:spcAft>
                <a:spcPts val="0"/>
              </a:spcAft>
              <a:buNone/>
            </a:pPr>
            <a:r>
              <a:t/>
            </a:r>
            <a:endParaRPr sz="1900">
              <a:solidFill>
                <a:srgbClr val="FFFFFF"/>
              </a:solidFill>
              <a:latin typeface="Average"/>
              <a:ea typeface="Average"/>
              <a:cs typeface="Average"/>
              <a:sym typeface="Average"/>
            </a:endParaRPr>
          </a:p>
          <a:p>
            <a:pPr indent="-349250" lvl="0" marL="457200" rtl="0" algn="l">
              <a:spcBef>
                <a:spcPts val="0"/>
              </a:spcBef>
              <a:spcAft>
                <a:spcPts val="0"/>
              </a:spcAft>
              <a:buClr>
                <a:srgbClr val="FFFFFF"/>
              </a:buClr>
              <a:buSzPts val="1900"/>
              <a:buFont typeface="Average"/>
              <a:buChar char="●"/>
            </a:pPr>
            <a:r>
              <a:rPr lang="en" sz="1900">
                <a:solidFill>
                  <a:srgbClr val="FFFFFF"/>
                </a:solidFill>
                <a:latin typeface="Average"/>
                <a:ea typeface="Average"/>
                <a:cs typeface="Average"/>
                <a:sym typeface="Average"/>
              </a:rPr>
              <a:t>Do not agree to trade deals with U.S.</a:t>
            </a:r>
            <a:endParaRPr sz="1900">
              <a:solidFill>
                <a:srgbClr val="FFFFFF"/>
              </a:solidFill>
              <a:latin typeface="Average"/>
              <a:ea typeface="Average"/>
              <a:cs typeface="Average"/>
              <a:sym typeface="Average"/>
            </a:endParaRPr>
          </a:p>
        </p:txBody>
      </p:sp>
      <p:pic>
        <p:nvPicPr>
          <p:cNvPr id="181" name="Google Shape;181;p28"/>
          <p:cNvPicPr preferRelativeResize="0"/>
          <p:nvPr/>
        </p:nvPicPr>
        <p:blipFill>
          <a:blip r:embed="rId3">
            <a:alphaModFix/>
          </a:blip>
          <a:stretch>
            <a:fillRect/>
          </a:stretch>
        </p:blipFill>
        <p:spPr>
          <a:xfrm>
            <a:off x="5689053" y="1600188"/>
            <a:ext cx="3429022" cy="19431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End</a:t>
            </a:r>
            <a:endParaRPr sz="6000"/>
          </a:p>
        </p:txBody>
      </p:sp>
      <p:sp>
        <p:nvSpPr>
          <p:cNvPr id="187" name="Google Shape;187;p29"/>
          <p:cNvSpPr txBox="1"/>
          <p:nvPr/>
        </p:nvSpPr>
        <p:spPr>
          <a:xfrm>
            <a:off x="2244250" y="2050950"/>
            <a:ext cx="4724700" cy="8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Average"/>
                <a:ea typeface="Average"/>
                <a:cs typeface="Average"/>
                <a:sym typeface="Average"/>
              </a:rPr>
              <a:t>Any Questions?</a:t>
            </a:r>
            <a:endParaRPr sz="3000">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Team Spellcraft &amp; Moonfire</a:t>
            </a:r>
            <a:endParaRPr>
              <a:solidFill>
                <a:schemeClr val="lt1"/>
              </a:solidFill>
            </a:endParaRPr>
          </a:p>
        </p:txBody>
      </p:sp>
      <p:sp>
        <p:nvSpPr>
          <p:cNvPr id="67" name="Google Shape;67;p14"/>
          <p:cNvSpPr txBox="1"/>
          <p:nvPr>
            <p:ph idx="4294967295" type="body"/>
          </p:nvPr>
        </p:nvSpPr>
        <p:spPr>
          <a:xfrm>
            <a:off x="1649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Michael Merabi</a:t>
            </a:r>
            <a:endParaRPr sz="1700">
              <a:solidFill>
                <a:schemeClr val="dk1"/>
              </a:solidFill>
            </a:endParaRPr>
          </a:p>
        </p:txBody>
      </p:sp>
      <p:cxnSp>
        <p:nvCxnSpPr>
          <p:cNvPr id="68" name="Google Shape;68;p14"/>
          <p:cNvCxnSpPr/>
          <p:nvPr/>
        </p:nvCxnSpPr>
        <p:spPr>
          <a:xfrm>
            <a:off x="1118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69" name="Google Shape;69;p14"/>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Omar Alhinnawi</a:t>
            </a:r>
            <a:endParaRPr sz="1700">
              <a:solidFill>
                <a:schemeClr val="dk1"/>
              </a:solidFill>
            </a:endParaRPr>
          </a:p>
        </p:txBody>
      </p:sp>
      <p:cxnSp>
        <p:nvCxnSpPr>
          <p:cNvPr id="70" name="Google Shape;70;p14"/>
          <p:cNvCxnSpPr/>
          <p:nvPr/>
        </p:nvCxnSpPr>
        <p:spPr>
          <a:xfrm>
            <a:off x="3327800" y="3561938"/>
            <a:ext cx="270900" cy="0"/>
          </a:xfrm>
          <a:prstGeom prst="straightConnector1">
            <a:avLst/>
          </a:prstGeom>
          <a:noFill/>
          <a:ln cap="flat" cmpd="sng" w="9525">
            <a:solidFill>
              <a:schemeClr val="dk2"/>
            </a:solidFill>
            <a:prstDash val="solid"/>
            <a:round/>
            <a:headEnd len="sm" w="sm" type="none"/>
            <a:tailEnd len="sm" w="sm" type="none"/>
          </a:ln>
        </p:spPr>
      </p:cxnSp>
      <p:sp>
        <p:nvSpPr>
          <p:cNvPr id="71" name="Google Shape;71;p14"/>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Timothy Lee</a:t>
            </a:r>
            <a:endParaRPr sz="1700">
              <a:solidFill>
                <a:schemeClr val="dk1"/>
              </a:solidFill>
            </a:endParaRPr>
          </a:p>
        </p:txBody>
      </p:sp>
      <p:cxnSp>
        <p:nvCxnSpPr>
          <p:cNvPr id="72" name="Google Shape;72;p14"/>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73" name="Google Shape;73;p14"/>
          <p:cNvSpPr txBox="1"/>
          <p:nvPr>
            <p:ph idx="4294967295" type="body"/>
          </p:nvPr>
        </p:nvSpPr>
        <p:spPr>
          <a:xfrm>
            <a:off x="679380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John Aquino</a:t>
            </a:r>
            <a:endParaRPr sz="1700">
              <a:solidFill>
                <a:schemeClr val="dk1"/>
              </a:solidFill>
            </a:endParaRPr>
          </a:p>
        </p:txBody>
      </p:sp>
      <p:cxnSp>
        <p:nvCxnSpPr>
          <p:cNvPr id="74" name="Google Shape;74;p14"/>
          <p:cNvCxnSpPr/>
          <p:nvPr/>
        </p:nvCxnSpPr>
        <p:spPr>
          <a:xfrm>
            <a:off x="7747050" y="3561938"/>
            <a:ext cx="2709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0" name="Google Shape;8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Introductions</a:t>
            </a:r>
            <a:endParaRPr/>
          </a:p>
          <a:p>
            <a:pPr indent="-317500" lvl="1" marL="914400" rtl="0" algn="l">
              <a:spcBef>
                <a:spcPts val="0"/>
              </a:spcBef>
              <a:spcAft>
                <a:spcPts val="0"/>
              </a:spcAft>
              <a:buSzPts val="1400"/>
              <a:buAutoNum type="alphaLcPeriod"/>
            </a:pPr>
            <a:r>
              <a:rPr lang="en"/>
              <a:t>Team</a:t>
            </a:r>
            <a:endParaRPr/>
          </a:p>
          <a:p>
            <a:pPr indent="-317500" lvl="1" marL="914400" rtl="0" algn="l">
              <a:spcBef>
                <a:spcPts val="0"/>
              </a:spcBef>
              <a:spcAft>
                <a:spcPts val="0"/>
              </a:spcAft>
              <a:buSzPts val="1400"/>
              <a:buAutoNum type="alphaLcPeriod"/>
            </a:pPr>
            <a:r>
              <a:rPr lang="en"/>
              <a:t>Overview</a:t>
            </a:r>
            <a:endParaRPr/>
          </a:p>
          <a:p>
            <a:pPr indent="-317500" lvl="1" marL="914400" rtl="0" algn="l">
              <a:spcBef>
                <a:spcPts val="0"/>
              </a:spcBef>
              <a:spcAft>
                <a:spcPts val="0"/>
              </a:spcAft>
              <a:buSzPts val="1400"/>
              <a:buAutoNum type="alphaLcPeriod"/>
            </a:pPr>
            <a:r>
              <a:rPr lang="en"/>
              <a:t>Hypothesis</a:t>
            </a:r>
            <a:endParaRPr/>
          </a:p>
          <a:p>
            <a:pPr indent="-342900" lvl="0" marL="457200" rtl="0" algn="l">
              <a:spcBef>
                <a:spcPts val="0"/>
              </a:spcBef>
              <a:spcAft>
                <a:spcPts val="0"/>
              </a:spcAft>
              <a:buSzPts val="1800"/>
              <a:buAutoNum type="arabicPeriod"/>
            </a:pPr>
            <a:r>
              <a:rPr lang="en"/>
              <a:t>Data Pre-Processing</a:t>
            </a:r>
            <a:endParaRPr/>
          </a:p>
          <a:p>
            <a:pPr indent="-317500" lvl="1" marL="914400" rtl="0" algn="l">
              <a:spcBef>
                <a:spcPts val="0"/>
              </a:spcBef>
              <a:spcAft>
                <a:spcPts val="0"/>
              </a:spcAft>
              <a:buSzPts val="1400"/>
              <a:buAutoNum type="alphaLcPeriod"/>
            </a:pPr>
            <a:r>
              <a:rPr lang="en"/>
              <a:t>Parsing</a:t>
            </a:r>
            <a:endParaRPr/>
          </a:p>
          <a:p>
            <a:pPr indent="-317500" lvl="1" marL="914400" rtl="0" algn="l">
              <a:spcBef>
                <a:spcPts val="0"/>
              </a:spcBef>
              <a:spcAft>
                <a:spcPts val="0"/>
              </a:spcAft>
              <a:buSzPts val="1400"/>
              <a:buAutoNum type="alphaLcPeriod"/>
            </a:pPr>
            <a:r>
              <a:rPr lang="en"/>
              <a:t>Data Warehouse</a:t>
            </a:r>
            <a:endParaRPr/>
          </a:p>
          <a:p>
            <a:pPr indent="-342900" lvl="0" marL="457200" rtl="0" algn="l">
              <a:spcBef>
                <a:spcPts val="0"/>
              </a:spcBef>
              <a:spcAft>
                <a:spcPts val="0"/>
              </a:spcAft>
              <a:buSzPts val="1800"/>
              <a:buAutoNum type="arabicPeriod"/>
            </a:pPr>
            <a:r>
              <a:rPr lang="en"/>
              <a:t>Results</a:t>
            </a:r>
            <a:endParaRPr/>
          </a:p>
          <a:p>
            <a:pPr indent="-317500" lvl="1" marL="914400" rtl="0" algn="l">
              <a:spcBef>
                <a:spcPts val="0"/>
              </a:spcBef>
              <a:spcAft>
                <a:spcPts val="0"/>
              </a:spcAft>
              <a:buSzPts val="1400"/>
              <a:buAutoNum type="alphaLcPeriod"/>
            </a:pPr>
            <a:r>
              <a:rPr lang="en"/>
              <a:t>Broad Analysis</a:t>
            </a:r>
            <a:endParaRPr/>
          </a:p>
          <a:p>
            <a:pPr indent="-317500" lvl="1" marL="914400" rtl="0" algn="l">
              <a:spcBef>
                <a:spcPts val="0"/>
              </a:spcBef>
              <a:spcAft>
                <a:spcPts val="0"/>
              </a:spcAft>
              <a:buSzPts val="1400"/>
              <a:buAutoNum type="alphaLcPeriod"/>
            </a:pPr>
            <a:r>
              <a:rPr lang="en"/>
              <a:t>Case Study</a:t>
            </a:r>
            <a:endParaRPr/>
          </a:p>
          <a:p>
            <a:pPr indent="-317500" lvl="1" marL="914400" rtl="0" algn="l">
              <a:spcBef>
                <a:spcPts val="0"/>
              </a:spcBef>
              <a:spcAft>
                <a:spcPts val="0"/>
              </a:spcAft>
              <a:buSzPts val="1400"/>
              <a:buAutoNum type="alphaLcPeriod"/>
            </a:pPr>
            <a:r>
              <a:rPr lang="en"/>
              <a:t>Patterns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do a project analyzing media bias regarding articles or news stories on the same event but from different publications around the world. This would include comparing publications within the same proximity in comparison to across the world alongside measuring objective data points like the Goldstein scale which determines the intensity of conflict or cooperation which is inherit in different types of international events. This all comes together to test our hypothesis of </a:t>
            </a:r>
            <a:endParaRPr/>
          </a:p>
          <a:p>
            <a:pPr indent="0" lvl="0" marL="0" rtl="0" algn="l">
              <a:spcBef>
                <a:spcPts val="1600"/>
              </a:spcBef>
              <a:spcAft>
                <a:spcPts val="1600"/>
              </a:spcAft>
              <a:buNone/>
            </a:pPr>
            <a:r>
              <a:rPr lang="en"/>
              <a:t>“Does the media generally cover negative/violent events more than ones with a positive tone?”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8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Motivations</a:t>
            </a:r>
            <a:endParaRPr/>
          </a:p>
        </p:txBody>
      </p:sp>
      <p:sp>
        <p:nvSpPr>
          <p:cNvPr id="92" name="Google Shape;92;p17"/>
          <p:cNvSpPr txBox="1"/>
          <p:nvPr>
            <p:ph idx="1" type="body"/>
          </p:nvPr>
        </p:nvSpPr>
        <p:spPr>
          <a:xfrm>
            <a:off x="311700" y="883425"/>
            <a:ext cx="3703800" cy="39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rPr>
              <a:t>These are turbulent times in the world and we know that people like to talk about how everything is generally spiraling down the toilet. Yet is this because the news does report on negative stories more or is it because we have an inherent selection bias to focus on the bad things and forget about the good events that happen?</a:t>
            </a:r>
            <a:r>
              <a:rPr lang="en">
                <a:solidFill>
                  <a:srgbClr val="FFFFFF"/>
                </a:solidFill>
              </a:rPr>
              <a:t> </a:t>
            </a:r>
            <a:endParaRPr>
              <a:solidFill>
                <a:srgbClr val="FFFFFF"/>
              </a:solidFill>
            </a:endParaRPr>
          </a:p>
          <a:p>
            <a:pPr indent="0" lvl="0" marL="0" rtl="0" algn="l">
              <a:spcBef>
                <a:spcPts val="1600"/>
              </a:spcBef>
              <a:spcAft>
                <a:spcPts val="1600"/>
              </a:spcAft>
              <a:buNone/>
            </a:pPr>
            <a:r>
              <a:rPr lang="en" sz="900">
                <a:solidFill>
                  <a:srgbClr val="FFFFFF"/>
                </a:solidFill>
              </a:rPr>
              <a:t>Also Omar hates fox news *</a:t>
            </a:r>
            <a:endParaRPr sz="900">
              <a:solidFill>
                <a:srgbClr val="FFFFFF"/>
              </a:solidFill>
            </a:endParaRPr>
          </a:p>
        </p:txBody>
      </p:sp>
      <p:pic>
        <p:nvPicPr>
          <p:cNvPr id="93" name="Google Shape;93;p17"/>
          <p:cNvPicPr preferRelativeResize="0"/>
          <p:nvPr/>
        </p:nvPicPr>
        <p:blipFill>
          <a:blip r:embed="rId3">
            <a:alphaModFix/>
          </a:blip>
          <a:stretch>
            <a:fillRect/>
          </a:stretch>
        </p:blipFill>
        <p:spPr>
          <a:xfrm>
            <a:off x="4114200" y="883425"/>
            <a:ext cx="4823699" cy="351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2717750" y="418150"/>
            <a:ext cx="383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Pre-Processed Data</a:t>
            </a:r>
            <a:endParaRPr>
              <a:latin typeface="Georgia"/>
              <a:ea typeface="Georgia"/>
              <a:cs typeface="Georgia"/>
              <a:sym typeface="Georgia"/>
            </a:endParaRPr>
          </a:p>
        </p:txBody>
      </p:sp>
      <p:sp>
        <p:nvSpPr>
          <p:cNvPr id="99" name="Google Shape;99;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Scrape Data</a:t>
            </a:r>
            <a:endParaRPr>
              <a:solidFill>
                <a:schemeClr val="lt1"/>
              </a:solidFill>
            </a:endParaRPr>
          </a:p>
        </p:txBody>
      </p:sp>
      <p:sp>
        <p:nvSpPr>
          <p:cNvPr id="100" name="Google Shape;100;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Process</a:t>
            </a:r>
            <a:endParaRPr>
              <a:solidFill>
                <a:schemeClr val="lt1"/>
              </a:solidFill>
            </a:endParaRPr>
          </a:p>
        </p:txBody>
      </p:sp>
      <p:sp>
        <p:nvSpPr>
          <p:cNvPr id="101" name="Google Shape;101;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
        <p:nvSpPr>
          <p:cNvPr id="102" name="Google Shape;102;p18"/>
          <p:cNvSpPr txBox="1"/>
          <p:nvPr/>
        </p:nvSpPr>
        <p:spPr>
          <a:xfrm>
            <a:off x="335750" y="1766275"/>
            <a:ext cx="3773700" cy="30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Average"/>
                <a:ea typeface="Average"/>
                <a:cs typeface="Average"/>
                <a:sym typeface="Average"/>
              </a:rPr>
              <a:t>Global events from the year of 2019.</a:t>
            </a:r>
            <a:endParaRPr sz="1900">
              <a:solidFill>
                <a:srgbClr val="FFFFFF"/>
              </a:solidFill>
              <a:latin typeface="Average"/>
              <a:ea typeface="Average"/>
              <a:cs typeface="Average"/>
              <a:sym typeface="Average"/>
            </a:endParaRPr>
          </a:p>
          <a:p>
            <a:pPr indent="0" lvl="0" marL="0" rtl="0" algn="l">
              <a:spcBef>
                <a:spcPts val="0"/>
              </a:spcBef>
              <a:spcAft>
                <a:spcPts val="0"/>
              </a:spcAft>
              <a:buNone/>
            </a:pPr>
            <a:r>
              <a:t/>
            </a:r>
            <a:endParaRPr sz="1900">
              <a:solidFill>
                <a:srgbClr val="FFFFFF"/>
              </a:solidFill>
              <a:latin typeface="Average"/>
              <a:ea typeface="Average"/>
              <a:cs typeface="Average"/>
              <a:sym typeface="Average"/>
            </a:endParaRPr>
          </a:p>
          <a:p>
            <a:pPr indent="0" lvl="0" marL="0" rtl="0" algn="l">
              <a:spcBef>
                <a:spcPts val="0"/>
              </a:spcBef>
              <a:spcAft>
                <a:spcPts val="0"/>
              </a:spcAft>
              <a:buNone/>
            </a:pPr>
            <a:r>
              <a:rPr lang="en" sz="1900">
                <a:solidFill>
                  <a:srgbClr val="FFFFFF"/>
                </a:solidFill>
                <a:latin typeface="Average"/>
                <a:ea typeface="Average"/>
                <a:cs typeface="Average"/>
                <a:sym typeface="Average"/>
              </a:rPr>
              <a:t>The data was archived by GDELT (Global Database of Events, Language and Tone)</a:t>
            </a:r>
            <a:endParaRPr sz="1900">
              <a:solidFill>
                <a:srgbClr val="FFFFFF"/>
              </a:solidFill>
              <a:latin typeface="Average"/>
              <a:ea typeface="Average"/>
              <a:cs typeface="Average"/>
              <a:sym typeface="Average"/>
            </a:endParaRPr>
          </a:p>
          <a:p>
            <a:pPr indent="0" lvl="0" marL="0" rtl="0" algn="l">
              <a:spcBef>
                <a:spcPts val="0"/>
              </a:spcBef>
              <a:spcAft>
                <a:spcPts val="0"/>
              </a:spcAft>
              <a:buNone/>
            </a:pPr>
            <a:r>
              <a:t/>
            </a:r>
            <a:endParaRPr sz="1900">
              <a:solidFill>
                <a:srgbClr val="FFFFFF"/>
              </a:solidFill>
              <a:latin typeface="Average"/>
              <a:ea typeface="Average"/>
              <a:cs typeface="Average"/>
              <a:sym typeface="Average"/>
            </a:endParaRPr>
          </a:p>
          <a:p>
            <a:pPr indent="0" lvl="0" marL="0" rtl="0" algn="l">
              <a:spcBef>
                <a:spcPts val="0"/>
              </a:spcBef>
              <a:spcAft>
                <a:spcPts val="0"/>
              </a:spcAft>
              <a:buNone/>
            </a:pPr>
            <a:r>
              <a:rPr lang="en" sz="1900">
                <a:solidFill>
                  <a:srgbClr val="FFFFFF"/>
                </a:solidFill>
                <a:latin typeface="Average"/>
                <a:ea typeface="Average"/>
                <a:cs typeface="Average"/>
                <a:sym typeface="Average"/>
              </a:rPr>
              <a:t>Data came in a horrible format that we had to split and extract information from</a:t>
            </a:r>
            <a:endParaRPr sz="1900">
              <a:solidFill>
                <a:srgbClr val="FFFFFF"/>
              </a:solidFill>
              <a:latin typeface="Average"/>
              <a:ea typeface="Average"/>
              <a:cs typeface="Average"/>
              <a:sym typeface="Average"/>
            </a:endParaRPr>
          </a:p>
        </p:txBody>
      </p:sp>
      <p:sp>
        <p:nvSpPr>
          <p:cNvPr id="103" name="Google Shape;103;p18"/>
          <p:cNvSpPr/>
          <p:nvPr/>
        </p:nvSpPr>
        <p:spPr>
          <a:xfrm>
            <a:off x="564050" y="1181800"/>
            <a:ext cx="2726100" cy="46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latin typeface="Oswald"/>
                <a:ea typeface="Oswald"/>
                <a:cs typeface="Oswald"/>
                <a:sym typeface="Oswald"/>
              </a:rPr>
              <a:t>Data we are looking at:</a:t>
            </a:r>
            <a:endParaRPr b="1" sz="2100">
              <a:latin typeface="Oswald"/>
              <a:ea typeface="Oswald"/>
              <a:cs typeface="Oswald"/>
              <a:sym typeface="Oswald"/>
            </a:endParaRPr>
          </a:p>
        </p:txBody>
      </p:sp>
      <p:pic>
        <p:nvPicPr>
          <p:cNvPr id="104" name="Google Shape;104;p18"/>
          <p:cNvPicPr preferRelativeResize="0"/>
          <p:nvPr/>
        </p:nvPicPr>
        <p:blipFill>
          <a:blip r:embed="rId3">
            <a:alphaModFix/>
          </a:blip>
          <a:stretch>
            <a:fillRect/>
          </a:stretch>
        </p:blipFill>
        <p:spPr>
          <a:xfrm>
            <a:off x="4261850" y="1181800"/>
            <a:ext cx="4729749" cy="345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321400" y="355950"/>
            <a:ext cx="6020100" cy="7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Building the Data Warehouse (Parsing)</a:t>
            </a:r>
            <a:endParaRPr sz="3200"/>
          </a:p>
        </p:txBody>
      </p:sp>
      <p:sp>
        <p:nvSpPr>
          <p:cNvPr id="110" name="Google Shape;110;p19"/>
          <p:cNvSpPr txBox="1"/>
          <p:nvPr/>
        </p:nvSpPr>
        <p:spPr>
          <a:xfrm>
            <a:off x="245675" y="1181825"/>
            <a:ext cx="3610200" cy="3505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Font typeface="Oswald"/>
              <a:buChar char="●"/>
            </a:pPr>
            <a:r>
              <a:rPr lang="en" sz="1900">
                <a:solidFill>
                  <a:srgbClr val="FFFFFF"/>
                </a:solidFill>
                <a:latin typeface="Oswald"/>
                <a:ea typeface="Oswald"/>
                <a:cs typeface="Oswald"/>
                <a:sym typeface="Oswald"/>
              </a:rPr>
              <a:t>As touched upon on the previous slide, we needed to fix our data (this is way worse than it sounds)</a:t>
            </a:r>
            <a:endParaRPr sz="1900">
              <a:solidFill>
                <a:srgbClr val="FFFFFF"/>
              </a:solidFill>
              <a:latin typeface="Oswald"/>
              <a:ea typeface="Oswald"/>
              <a:cs typeface="Oswald"/>
              <a:sym typeface="Oswald"/>
            </a:endParaRPr>
          </a:p>
          <a:p>
            <a:pPr indent="0" lvl="0" marL="457200" rtl="0" algn="l">
              <a:spcBef>
                <a:spcPts val="0"/>
              </a:spcBef>
              <a:spcAft>
                <a:spcPts val="0"/>
              </a:spcAft>
              <a:buNone/>
            </a:pPr>
            <a:r>
              <a:t/>
            </a:r>
            <a:endParaRPr sz="1900">
              <a:solidFill>
                <a:srgbClr val="FFFFFF"/>
              </a:solidFill>
              <a:latin typeface="Oswald"/>
              <a:ea typeface="Oswald"/>
              <a:cs typeface="Oswald"/>
              <a:sym typeface="Oswald"/>
            </a:endParaRPr>
          </a:p>
          <a:p>
            <a:pPr indent="-349250" lvl="0" marL="457200" rtl="0" algn="l">
              <a:spcBef>
                <a:spcPts val="0"/>
              </a:spcBef>
              <a:spcAft>
                <a:spcPts val="0"/>
              </a:spcAft>
              <a:buClr>
                <a:srgbClr val="FFFFFF"/>
              </a:buClr>
              <a:buSzPts val="1900"/>
              <a:buFont typeface="Oswald"/>
              <a:buChar char="●"/>
            </a:pPr>
            <a:r>
              <a:rPr lang="en" sz="1900">
                <a:solidFill>
                  <a:srgbClr val="FFFFFF"/>
                </a:solidFill>
                <a:latin typeface="Oswald"/>
                <a:ea typeface="Oswald"/>
                <a:cs typeface="Oswald"/>
                <a:sym typeface="Oswald"/>
              </a:rPr>
              <a:t>The raw data was terrible to work with as there was no easy or discernable way to parse through it. </a:t>
            </a:r>
            <a:endParaRPr sz="1900">
              <a:solidFill>
                <a:srgbClr val="FFFFFF"/>
              </a:solidFill>
              <a:latin typeface="Oswald"/>
              <a:ea typeface="Oswald"/>
              <a:cs typeface="Oswald"/>
              <a:sym typeface="Oswald"/>
            </a:endParaRPr>
          </a:p>
          <a:p>
            <a:pPr indent="-349250" lvl="0" marL="457200" rtl="0" algn="l">
              <a:spcBef>
                <a:spcPts val="0"/>
              </a:spcBef>
              <a:spcAft>
                <a:spcPts val="0"/>
              </a:spcAft>
              <a:buClr>
                <a:srgbClr val="FFFFFF"/>
              </a:buClr>
              <a:buSzPts val="1900"/>
              <a:buFont typeface="Oswald"/>
              <a:buChar char="●"/>
            </a:pPr>
            <a:r>
              <a:rPr lang="en" sz="1900">
                <a:solidFill>
                  <a:srgbClr val="FFFFFF"/>
                </a:solidFill>
                <a:latin typeface="Oswald"/>
                <a:ea typeface="Oswald"/>
                <a:cs typeface="Oswald"/>
                <a:sym typeface="Oswald"/>
              </a:rPr>
              <a:t>Most of the data came in packed cells separated with extremely weird spacing. </a:t>
            </a:r>
            <a:endParaRPr sz="1900">
              <a:solidFill>
                <a:srgbClr val="FFFFFF"/>
              </a:solidFill>
              <a:latin typeface="Oswald"/>
              <a:ea typeface="Oswald"/>
              <a:cs typeface="Oswald"/>
              <a:sym typeface="Oswald"/>
            </a:endParaRPr>
          </a:p>
        </p:txBody>
      </p:sp>
      <p:pic>
        <p:nvPicPr>
          <p:cNvPr id="111" name="Google Shape;111;p19"/>
          <p:cNvPicPr preferRelativeResize="0"/>
          <p:nvPr/>
        </p:nvPicPr>
        <p:blipFill rotWithShape="1">
          <a:blip r:embed="rId3">
            <a:alphaModFix/>
          </a:blip>
          <a:srcRect b="0" l="0" r="51503" t="0"/>
          <a:stretch/>
        </p:blipFill>
        <p:spPr>
          <a:xfrm>
            <a:off x="4504425" y="1336625"/>
            <a:ext cx="4434401" cy="319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425275" y="391325"/>
            <a:ext cx="7022100" cy="7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Building the Data Warehouse (Reconstruction)</a:t>
            </a:r>
            <a:endParaRPr sz="3200"/>
          </a:p>
        </p:txBody>
      </p:sp>
      <p:sp>
        <p:nvSpPr>
          <p:cNvPr id="117" name="Google Shape;117;p20"/>
          <p:cNvSpPr txBox="1"/>
          <p:nvPr/>
        </p:nvSpPr>
        <p:spPr>
          <a:xfrm>
            <a:off x="0" y="1181825"/>
            <a:ext cx="5016300" cy="3961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Oswald"/>
              <a:buChar char="●"/>
            </a:pPr>
            <a:r>
              <a:rPr lang="en" sz="2000">
                <a:solidFill>
                  <a:srgbClr val="FFFFFF"/>
                </a:solidFill>
                <a:latin typeface="Oswald"/>
                <a:ea typeface="Oswald"/>
                <a:cs typeface="Oswald"/>
                <a:sym typeface="Oswald"/>
              </a:rPr>
              <a:t>Using Python as our primary coding tool, we parsed the raw data and distributed it in a fashion where each value has its own cell and column. </a:t>
            </a:r>
            <a:endParaRPr sz="2000">
              <a:solidFill>
                <a:srgbClr val="FFFFFF"/>
              </a:solidFill>
              <a:latin typeface="Oswald"/>
              <a:ea typeface="Oswald"/>
              <a:cs typeface="Oswald"/>
              <a:sym typeface="Oswald"/>
            </a:endParaRPr>
          </a:p>
          <a:p>
            <a:pPr indent="0" lvl="0" marL="457200" rtl="0" algn="l">
              <a:spcBef>
                <a:spcPts val="0"/>
              </a:spcBef>
              <a:spcAft>
                <a:spcPts val="0"/>
              </a:spcAft>
              <a:buNone/>
            </a:pPr>
            <a:r>
              <a:t/>
            </a:r>
            <a:endParaRPr sz="2000">
              <a:solidFill>
                <a:srgbClr val="FFFFFF"/>
              </a:solidFill>
              <a:latin typeface="Oswald"/>
              <a:ea typeface="Oswald"/>
              <a:cs typeface="Oswald"/>
              <a:sym typeface="Oswald"/>
            </a:endParaRPr>
          </a:p>
          <a:p>
            <a:pPr indent="-355600" lvl="0" marL="457200" rtl="0" algn="l">
              <a:spcBef>
                <a:spcPts val="0"/>
              </a:spcBef>
              <a:spcAft>
                <a:spcPts val="0"/>
              </a:spcAft>
              <a:buClr>
                <a:srgbClr val="FFFFFF"/>
              </a:buClr>
              <a:buSzPts val="2000"/>
              <a:buFont typeface="Oswald"/>
              <a:buChar char="●"/>
            </a:pPr>
            <a:r>
              <a:rPr lang="en" sz="2000">
                <a:solidFill>
                  <a:srgbClr val="FFFFFF"/>
                </a:solidFill>
                <a:latin typeface="Oswald"/>
                <a:ea typeface="Oswald"/>
                <a:cs typeface="Oswald"/>
                <a:sym typeface="Oswald"/>
              </a:rPr>
              <a:t>This is substantially easier to read in with Data Analysis frameworks such as Pandas or Numpy which require data to be in specific formats.</a:t>
            </a:r>
            <a:endParaRPr sz="2000">
              <a:solidFill>
                <a:srgbClr val="FFFFFF"/>
              </a:solidFill>
              <a:latin typeface="Oswald"/>
              <a:ea typeface="Oswald"/>
              <a:cs typeface="Oswald"/>
              <a:sym typeface="Oswald"/>
            </a:endParaRPr>
          </a:p>
          <a:p>
            <a:pPr indent="0" lvl="0" marL="457200" rtl="0" algn="l">
              <a:spcBef>
                <a:spcPts val="0"/>
              </a:spcBef>
              <a:spcAft>
                <a:spcPts val="0"/>
              </a:spcAft>
              <a:buNone/>
            </a:pPr>
            <a:r>
              <a:t/>
            </a:r>
            <a:endParaRPr sz="2000">
              <a:solidFill>
                <a:srgbClr val="FFFFFF"/>
              </a:solidFill>
              <a:latin typeface="Oswald"/>
              <a:ea typeface="Oswald"/>
              <a:cs typeface="Oswald"/>
              <a:sym typeface="Oswald"/>
            </a:endParaRPr>
          </a:p>
          <a:p>
            <a:pPr indent="-355600" lvl="0" marL="457200" rtl="0" algn="l">
              <a:spcBef>
                <a:spcPts val="0"/>
              </a:spcBef>
              <a:spcAft>
                <a:spcPts val="0"/>
              </a:spcAft>
              <a:buClr>
                <a:srgbClr val="FFFFFF"/>
              </a:buClr>
              <a:buSzPts val="2000"/>
              <a:buFont typeface="Oswald"/>
              <a:buChar char="●"/>
            </a:pPr>
            <a:r>
              <a:rPr lang="en" sz="2000">
                <a:solidFill>
                  <a:srgbClr val="FFFFFF"/>
                </a:solidFill>
                <a:latin typeface="Oswald"/>
                <a:ea typeface="Oswald"/>
                <a:cs typeface="Oswald"/>
                <a:sym typeface="Oswald"/>
              </a:rPr>
              <a:t>The new structure allowed us to slice our data in different and more concise ways</a:t>
            </a:r>
            <a:r>
              <a:rPr lang="en" sz="2000">
                <a:solidFill>
                  <a:srgbClr val="FFFFFF"/>
                </a:solidFill>
                <a:latin typeface="Oswald"/>
                <a:ea typeface="Oswald"/>
                <a:cs typeface="Oswald"/>
                <a:sym typeface="Oswald"/>
              </a:rPr>
              <a:t> to better understand our data.</a:t>
            </a:r>
            <a:endParaRPr sz="2000">
              <a:solidFill>
                <a:srgbClr val="FFFFFF"/>
              </a:solidFill>
              <a:latin typeface="Oswald"/>
              <a:ea typeface="Oswald"/>
              <a:cs typeface="Oswald"/>
              <a:sym typeface="Oswald"/>
            </a:endParaRPr>
          </a:p>
          <a:p>
            <a:pPr indent="0" lvl="0" marL="457200" rtl="0" algn="l">
              <a:spcBef>
                <a:spcPts val="0"/>
              </a:spcBef>
              <a:spcAft>
                <a:spcPts val="0"/>
              </a:spcAft>
              <a:buNone/>
            </a:pPr>
            <a:r>
              <a:t/>
            </a:r>
            <a:endParaRPr sz="2000">
              <a:solidFill>
                <a:srgbClr val="FFFFFF"/>
              </a:solidFill>
              <a:latin typeface="Oswald"/>
              <a:ea typeface="Oswald"/>
              <a:cs typeface="Oswald"/>
              <a:sym typeface="Oswald"/>
            </a:endParaRPr>
          </a:p>
          <a:p>
            <a:pPr indent="0" lvl="0" marL="0" rtl="0" algn="l">
              <a:spcBef>
                <a:spcPts val="0"/>
              </a:spcBef>
              <a:spcAft>
                <a:spcPts val="0"/>
              </a:spcAft>
              <a:buNone/>
            </a:pPr>
            <a:r>
              <a:t/>
            </a:r>
            <a:endParaRPr sz="2000">
              <a:solidFill>
                <a:srgbClr val="FFFFFF"/>
              </a:solidFill>
              <a:latin typeface="Oswald"/>
              <a:ea typeface="Oswald"/>
              <a:cs typeface="Oswald"/>
              <a:sym typeface="Oswald"/>
            </a:endParaRPr>
          </a:p>
        </p:txBody>
      </p:sp>
      <p:pic>
        <p:nvPicPr>
          <p:cNvPr id="118" name="Google Shape;118;p20"/>
          <p:cNvPicPr preferRelativeResize="0"/>
          <p:nvPr/>
        </p:nvPicPr>
        <p:blipFill rotWithShape="1">
          <a:blip r:embed="rId3">
            <a:alphaModFix/>
          </a:blip>
          <a:srcRect b="0" l="0" r="54404" t="0"/>
          <a:stretch/>
        </p:blipFill>
        <p:spPr>
          <a:xfrm>
            <a:off x="5511625" y="1181825"/>
            <a:ext cx="2560925" cy="3561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Yes, there is a media bias</a:t>
            </a:r>
            <a:endParaRPr/>
          </a:p>
        </p:txBody>
      </p:sp>
      <p:sp>
        <p:nvSpPr>
          <p:cNvPr id="124" name="Google Shape;124;p21"/>
          <p:cNvSpPr txBox="1"/>
          <p:nvPr>
            <p:ph idx="1" type="body"/>
          </p:nvPr>
        </p:nvSpPr>
        <p:spPr>
          <a:xfrm>
            <a:off x="207925" y="1152475"/>
            <a:ext cx="4364100" cy="21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 of violent events in 2019:</a:t>
            </a:r>
            <a:r>
              <a:rPr b="1" lang="en" sz="2000">
                <a:solidFill>
                  <a:schemeClr val="dk1"/>
                </a:solidFill>
              </a:rPr>
              <a:t> </a:t>
            </a:r>
            <a:r>
              <a:rPr i="1" lang="en" sz="2000">
                <a:solidFill>
                  <a:schemeClr val="dk1"/>
                </a:solidFill>
              </a:rPr>
              <a:t>17,473,193</a:t>
            </a:r>
            <a:endParaRPr i="1" sz="2000">
              <a:solidFill>
                <a:schemeClr val="dk1"/>
              </a:solidFill>
            </a:endParaRPr>
          </a:p>
          <a:p>
            <a:pPr indent="-342900" lvl="0" marL="457200" rtl="0" algn="l">
              <a:lnSpc>
                <a:spcPct val="150000"/>
              </a:lnSpc>
              <a:spcBef>
                <a:spcPts val="1600"/>
              </a:spcBef>
              <a:spcAft>
                <a:spcPts val="0"/>
              </a:spcAft>
              <a:buClr>
                <a:srgbClr val="FFFFFF"/>
              </a:buClr>
              <a:buSzPts val="1800"/>
              <a:buChar char="●"/>
            </a:pPr>
            <a:r>
              <a:rPr lang="en" sz="1800">
                <a:solidFill>
                  <a:srgbClr val="FFFFFF"/>
                </a:solidFill>
              </a:rPr>
              <a:t>Avg. reports per event: </a:t>
            </a:r>
            <a:r>
              <a:rPr i="1" lang="en" sz="1800">
                <a:solidFill>
                  <a:srgbClr val="FFFFFF"/>
                </a:solidFill>
              </a:rPr>
              <a:t>2.99</a:t>
            </a:r>
            <a:endParaRPr i="1" sz="1800">
              <a:solidFill>
                <a:srgbClr val="FFFFFF"/>
              </a:solidFill>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rPr>
              <a:t>Avg. mentions per event: </a:t>
            </a:r>
            <a:r>
              <a:rPr i="1" lang="en" sz="1800">
                <a:solidFill>
                  <a:srgbClr val="FFFFFF"/>
                </a:solidFill>
              </a:rPr>
              <a:t>15.5</a:t>
            </a:r>
            <a:endParaRPr i="1" sz="1800">
              <a:solidFill>
                <a:srgbClr val="FFFFFF"/>
              </a:solidFill>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rPr>
              <a:t>Avg. articles per event: </a:t>
            </a:r>
            <a:r>
              <a:rPr i="1" lang="en" sz="1800">
                <a:solidFill>
                  <a:srgbClr val="FFFFFF"/>
                </a:solidFill>
              </a:rPr>
              <a:t>15.14</a:t>
            </a:r>
            <a:endParaRPr i="1" sz="1800">
              <a:solidFill>
                <a:srgbClr val="FFFFFF"/>
              </a:solidFill>
            </a:endParaRPr>
          </a:p>
          <a:p>
            <a:pPr indent="0" lvl="0" marL="457200" rtl="0" algn="l">
              <a:lnSpc>
                <a:spcPct val="150000"/>
              </a:lnSpc>
              <a:spcBef>
                <a:spcPts val="1600"/>
              </a:spcBef>
              <a:spcAft>
                <a:spcPts val="1600"/>
              </a:spcAft>
              <a:buNone/>
            </a:pPr>
            <a:r>
              <a:t/>
            </a:r>
            <a:endParaRPr sz="1600"/>
          </a:p>
        </p:txBody>
      </p:sp>
      <p:sp>
        <p:nvSpPr>
          <p:cNvPr id="125" name="Google Shape;125;p21"/>
          <p:cNvSpPr txBox="1"/>
          <p:nvPr>
            <p:ph idx="2" type="body"/>
          </p:nvPr>
        </p:nvSpPr>
        <p:spPr>
          <a:xfrm>
            <a:off x="4485475" y="1152475"/>
            <a:ext cx="4727100" cy="22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 of non-violent events in 2019: 38,719,606</a:t>
            </a:r>
            <a:endParaRPr sz="2000">
              <a:solidFill>
                <a:schemeClr val="dk1"/>
              </a:solidFill>
            </a:endParaRPr>
          </a:p>
          <a:p>
            <a:pPr indent="-342900" lvl="0" marL="457200" rtl="0" algn="l">
              <a:lnSpc>
                <a:spcPct val="150000"/>
              </a:lnSpc>
              <a:spcBef>
                <a:spcPts val="1600"/>
              </a:spcBef>
              <a:spcAft>
                <a:spcPts val="0"/>
              </a:spcAft>
              <a:buClr>
                <a:srgbClr val="FFFFFF"/>
              </a:buClr>
              <a:buSzPts val="1800"/>
              <a:buChar char="●"/>
            </a:pPr>
            <a:r>
              <a:rPr lang="en" sz="1800">
                <a:solidFill>
                  <a:srgbClr val="FFFFFF"/>
                </a:solidFill>
              </a:rPr>
              <a:t>Avg. </a:t>
            </a:r>
            <a:r>
              <a:rPr lang="en" sz="1800">
                <a:solidFill>
                  <a:schemeClr val="dk1"/>
                </a:solidFill>
              </a:rPr>
              <a:t>reports </a:t>
            </a:r>
            <a:r>
              <a:rPr lang="en" sz="1800">
                <a:solidFill>
                  <a:srgbClr val="FFFFFF"/>
                </a:solidFill>
              </a:rPr>
              <a:t>per event: </a:t>
            </a:r>
            <a:r>
              <a:rPr i="1" lang="en" sz="1800">
                <a:solidFill>
                  <a:srgbClr val="FFFFFF"/>
                </a:solidFill>
              </a:rPr>
              <a:t>2.7</a:t>
            </a:r>
            <a:endParaRPr i="1" sz="1800">
              <a:solidFill>
                <a:srgbClr val="FFFFFF"/>
              </a:solidFill>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rPr>
              <a:t>Avg. mentions per event: </a:t>
            </a:r>
            <a:r>
              <a:rPr i="1" lang="en" sz="1800">
                <a:solidFill>
                  <a:srgbClr val="FFFFFF"/>
                </a:solidFill>
              </a:rPr>
              <a:t>13.73</a:t>
            </a:r>
            <a:endParaRPr i="1" sz="1800">
              <a:solidFill>
                <a:srgbClr val="FFFFFF"/>
              </a:solidFill>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rPr>
              <a:t>Avg. articles per event: </a:t>
            </a:r>
            <a:r>
              <a:rPr i="1" lang="en" sz="1800">
                <a:solidFill>
                  <a:srgbClr val="FFFFFF"/>
                </a:solidFill>
              </a:rPr>
              <a:t>13.43</a:t>
            </a:r>
            <a:endParaRPr i="1" sz="1800">
              <a:solidFill>
                <a:srgbClr val="FFFFFF"/>
              </a:solidFill>
            </a:endParaRPr>
          </a:p>
        </p:txBody>
      </p:sp>
      <p:cxnSp>
        <p:nvCxnSpPr>
          <p:cNvPr id="126" name="Google Shape;126;p21"/>
          <p:cNvCxnSpPr/>
          <p:nvPr/>
        </p:nvCxnSpPr>
        <p:spPr>
          <a:xfrm>
            <a:off x="4404900" y="1027525"/>
            <a:ext cx="26700" cy="222240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21"/>
          <p:cNvSpPr txBox="1"/>
          <p:nvPr/>
        </p:nvSpPr>
        <p:spPr>
          <a:xfrm>
            <a:off x="402150" y="3827400"/>
            <a:ext cx="83397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Note:   some outliers were removed for the sake of accuracy</a:t>
            </a:r>
            <a:endParaRPr>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