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7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B9EFB-4457-45AB-AD8D-4B46C8DCC564}" v="93" dt="2020-06-07T15:56:11.940"/>
    <p1510:client id="{890D0851-1CD1-49C1-AA55-11F011C392B9}" v="5297" dt="2020-06-07T15:44:47.46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8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45021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62-E361-4901-81A9-DC99371C70DE}" type="datetime1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088F-5C71-4C3B-A46F-E5E332BBC3D1}" type="datetime1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9E80-105D-4CD8-AF07-4CEB9B9063CC}" type="datetime1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46704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C64-0D63-44AF-997A-1B1FE1A96E19}" type="datetime1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A110-C81D-4C5F-84B3-B5F5E7416EB9}" type="datetime1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ED-4C80-4726-926C-338D85485045}" type="datetime1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7976-C764-44D0-930D-1AC5846C8450}" type="datetime1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5702-ECF8-4274-B6BF-9D5EEBC26FE5}" type="datetime1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C6A-A83C-4E27-990F-89F11F779CE0}" type="datetime1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D14E86EA-95E3-4DA0-97E2-7D1BBAC51A0F}" type="datetime1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10969690" cy="1318467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Calibri"/>
                <a:cs typeface="Calibri"/>
              </a:rPr>
              <a:t>CELLULAR AUTOMATA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700" y="1668621"/>
            <a:ext cx="6121400" cy="49149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 algn="just">
              <a:buChar char="•"/>
            </a:pPr>
            <a:endParaRPr lang="en-US" dirty="0">
              <a:latin typeface="Calibri"/>
              <a:cs typeface="Calibri"/>
            </a:endParaRPr>
          </a:p>
          <a:p>
            <a:pPr marL="457200" indent="-457200" algn="just">
              <a:buChar char="•"/>
            </a:pPr>
            <a:r>
              <a:rPr lang="en-US" dirty="0">
                <a:latin typeface="Calibri"/>
                <a:cs typeface="Calibri"/>
              </a:rPr>
              <a:t>Way of modelling pixels on the screen that evolves through a number of discrete time steps according to a set of rules based on the state of neighboring cells</a:t>
            </a:r>
            <a:endParaRPr lang="en-US">
              <a:latin typeface="Calibri"/>
              <a:cs typeface="Calibri"/>
            </a:endParaRPr>
          </a:p>
          <a:p>
            <a:pPr marL="457200" indent="-457200" algn="just">
              <a:buChar char="•"/>
            </a:pPr>
            <a:r>
              <a:rPr lang="en-US" dirty="0">
                <a:latin typeface="Calibri"/>
                <a:cs typeface="Calibri"/>
              </a:rPr>
              <a:t>Forms complex patterns and animations from simple rules through iterations</a:t>
            </a:r>
            <a:endParaRPr lang="en-US">
              <a:latin typeface="Calibri"/>
              <a:cs typeface="Calibri"/>
            </a:endParaRPr>
          </a:p>
          <a:p>
            <a:pPr marL="457200" indent="-457200" algn="just">
              <a:buChar char="•"/>
            </a:pPr>
            <a:r>
              <a:rPr lang="en-US" dirty="0">
                <a:latin typeface="Calibri"/>
                <a:cs typeface="Calibri"/>
              </a:rPr>
              <a:t>Applications:</a:t>
            </a:r>
          </a:p>
          <a:p>
            <a:pPr marL="1257300" lvl="1" indent="-342900" algn="just">
              <a:buFont typeface="Wingdings" pitchFamily="34" charset="0"/>
              <a:buChar char="Ø"/>
            </a:pPr>
            <a:r>
              <a:rPr lang="en-US" sz="2400" dirty="0">
                <a:solidFill>
                  <a:srgbClr val="07CB98"/>
                </a:solidFill>
                <a:latin typeface="Calibri"/>
                <a:cs typeface="Calibri"/>
              </a:rPr>
              <a:t>To model systems in Biology (To study the formation of colonies)</a:t>
            </a:r>
            <a:endParaRPr lang="en-US" sz="2400">
              <a:solidFill>
                <a:srgbClr val="07CB98"/>
              </a:solidFill>
              <a:latin typeface="Calibri"/>
              <a:cs typeface="Calibri"/>
            </a:endParaRPr>
          </a:p>
          <a:p>
            <a:pPr marL="1257300" lvl="1" indent="-342900" algn="just">
              <a:buFont typeface="Wingdings" pitchFamily="34" charset="0"/>
              <a:buChar char="Ø"/>
            </a:pPr>
            <a:r>
              <a:rPr lang="en-US" sz="2400" dirty="0">
                <a:solidFill>
                  <a:srgbClr val="07CB98"/>
                </a:solidFill>
                <a:latin typeface="Calibri"/>
                <a:cs typeface="Calibri"/>
              </a:rPr>
              <a:t>To model systems in physics (Brownian Movement)</a:t>
            </a:r>
            <a:endParaRPr lang="en-US" sz="2400">
              <a:solidFill>
                <a:srgbClr val="FFFFFF"/>
              </a:solidFill>
              <a:latin typeface="Calibri"/>
              <a:cs typeface="Calibri"/>
            </a:endParaRPr>
          </a:p>
          <a:p>
            <a:pPr marL="1257300" lvl="1" indent="-342900" algn="just">
              <a:buFont typeface="Wingdings" pitchFamily="34" charset="0"/>
              <a:buChar char="Ø"/>
            </a:pPr>
            <a:r>
              <a:rPr lang="en-US" sz="2400" dirty="0">
                <a:solidFill>
                  <a:srgbClr val="07CB98"/>
                </a:solidFill>
                <a:latin typeface="Calibri"/>
                <a:cs typeface="Calibri"/>
              </a:rPr>
              <a:t>To generate random numbers in Cryptography</a:t>
            </a:r>
            <a:endParaRPr lang="en-US" dirty="0">
              <a:solidFill>
                <a:srgbClr val="FFFFFF"/>
              </a:solidFill>
              <a:latin typeface="Georgia"/>
              <a:cs typeface="Calibri"/>
            </a:endParaRPr>
          </a:p>
          <a:p>
            <a:pPr marL="914400" lvl="1" algn="just"/>
            <a:r>
              <a:rPr lang="en-US" dirty="0">
                <a:solidFill>
                  <a:srgbClr val="07CB98"/>
                </a:solidFill>
                <a:latin typeface="Calibri"/>
                <a:cs typeface="Calibri"/>
              </a:rPr>
              <a:t>        </a:t>
            </a:r>
          </a:p>
        </p:txBody>
      </p:sp>
      <p:pic>
        <p:nvPicPr>
          <p:cNvPr id="4" name="Picture 4" descr="A picture containing clock, drawing, food&#10;&#10;Description generated with very high confidence">
            <a:extLst>
              <a:ext uri="{FF2B5EF4-FFF2-40B4-BE49-F238E27FC236}">
                <a16:creationId xmlns:a16="http://schemas.microsoft.com/office/drawing/2014/main" id="{2E1929ED-8F58-41E7-9A08-555E7A0E5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2098675"/>
            <a:ext cx="4889500" cy="372745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AF3635-C3E6-4D16-9FC3-4BE4298B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5200" y="261254"/>
            <a:ext cx="5064190" cy="2080467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THANK YOU!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7C1D99-982A-4742-830A-95EDA25A0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600" y="2773521"/>
            <a:ext cx="4749800" cy="30353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4000" dirty="0">
              <a:latin typeface="Calibri"/>
              <a:cs typeface="Calibri"/>
            </a:endParaRPr>
          </a:p>
          <a:p>
            <a:r>
              <a:rPr lang="en-US" sz="4000" dirty="0">
                <a:latin typeface="Comic Sans MS"/>
                <a:cs typeface="Calibri"/>
              </a:rPr>
              <a:t>- M AISHWARYA </a:t>
            </a:r>
            <a:endParaRPr lang="en-US">
              <a:latin typeface="Comic Sans MS"/>
            </a:endParaRPr>
          </a:p>
          <a:p>
            <a:r>
              <a:rPr lang="en-US" sz="4000" dirty="0">
                <a:latin typeface="Comic Sans MS"/>
                <a:cs typeface="Calibri"/>
              </a:rPr>
              <a:t>- M MERLYN</a:t>
            </a:r>
          </a:p>
        </p:txBody>
      </p:sp>
    </p:spTree>
    <p:extLst>
      <p:ext uri="{BB962C8B-B14F-4D97-AF65-F5344CB8AC3E}">
        <p14:creationId xmlns:p14="http://schemas.microsoft.com/office/powerpoint/2010/main" val="39997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10969690" cy="13184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Calibri"/>
                <a:cs typeface="Calibri"/>
              </a:rPr>
              <a:t>Goal of our Project – GAME OF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8500" y="1706721"/>
            <a:ext cx="8178800" cy="4876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Char char="•"/>
            </a:pPr>
            <a:endParaRPr lang="en-US" dirty="0">
              <a:latin typeface="Calibri"/>
              <a:cs typeface="Calibri"/>
            </a:endParaRPr>
          </a:p>
          <a:p>
            <a:pPr marL="457200" indent="-457200" algn="just">
              <a:buChar char="•"/>
            </a:pPr>
            <a:r>
              <a:rPr lang="en-US" sz="2800" dirty="0">
                <a:latin typeface="Calibri"/>
                <a:cs typeface="Calibri"/>
              </a:rPr>
              <a:t>To visualize Cellular Automata as described by John Horton Conway (also known as Conway's Game of Life) using OpenGL in C</a:t>
            </a:r>
            <a:endParaRPr lang="en-US" sz="2800">
              <a:latin typeface="Georgia"/>
              <a:cs typeface="Calibri"/>
            </a:endParaRPr>
          </a:p>
          <a:p>
            <a:pPr marL="457200" indent="-457200" algn="just">
              <a:buChar char="•"/>
            </a:pPr>
            <a:r>
              <a:rPr lang="en-US" sz="2800" dirty="0">
                <a:latin typeface="Calibri"/>
                <a:cs typeface="Calibri"/>
              </a:rPr>
              <a:t>Meant to show what happens to organisms when they're placed in closed proximity to each other.</a:t>
            </a:r>
            <a:endParaRPr lang="en-US" sz="2800">
              <a:latin typeface="Georgia"/>
              <a:cs typeface="Calibri"/>
            </a:endParaRPr>
          </a:p>
          <a:p>
            <a:pPr marL="457200" indent="-457200" algn="just">
              <a:buChar char="•"/>
            </a:pPr>
            <a:r>
              <a:rPr lang="en-US" sz="2800" dirty="0">
                <a:latin typeface="Calibri"/>
                <a:cs typeface="Calibri"/>
              </a:rPr>
              <a:t>Upon giving the game's initial condition, each successive iteration shows the evolution of organisms.</a:t>
            </a:r>
            <a:endParaRPr lang="en-US" sz="2800">
              <a:latin typeface="Georgia"/>
              <a:cs typeface="Calibri"/>
            </a:endParaRPr>
          </a:p>
          <a:p>
            <a:pPr marL="457200" indent="-457200" algn="just">
              <a:buChar char="•"/>
            </a:pPr>
            <a:endParaRPr lang="en-US" sz="2800" dirty="0">
              <a:solidFill>
                <a:srgbClr val="07CB98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410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10969690" cy="1318467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Calibri"/>
                <a:cs typeface="Calibri"/>
              </a:rPr>
              <a:t>MOTIVATION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8500" y="1706721"/>
            <a:ext cx="8178800" cy="4876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Char char="•"/>
            </a:pPr>
            <a:endParaRPr lang="en-US" dirty="0">
              <a:latin typeface="Calibri"/>
              <a:cs typeface="Calibri"/>
            </a:endParaRPr>
          </a:p>
          <a:p>
            <a:pPr marL="457200" indent="-457200" algn="just">
              <a:buChar char="•"/>
            </a:pPr>
            <a:r>
              <a:rPr lang="en-US" sz="3200" dirty="0">
                <a:latin typeface="Calibri"/>
                <a:cs typeface="Calibri"/>
              </a:rPr>
              <a:t>The Game of Life is not a typical computer game, but CELLULAR AUTOMATION.</a:t>
            </a:r>
            <a:endParaRPr lang="en-US" sz="3200" dirty="0">
              <a:latin typeface="Georgia"/>
              <a:cs typeface="Calibri"/>
            </a:endParaRPr>
          </a:p>
          <a:p>
            <a:pPr marL="457200" indent="-457200" algn="just">
              <a:buChar char="•"/>
            </a:pPr>
            <a:r>
              <a:rPr lang="en-US" sz="3200" dirty="0">
                <a:latin typeface="Calibri"/>
                <a:cs typeface="Calibri"/>
              </a:rPr>
              <a:t>Collection of cells which based on the environment can LIVE or DIE</a:t>
            </a:r>
          </a:p>
          <a:p>
            <a:pPr marL="457200" indent="-457200" algn="just">
              <a:buChar char="•"/>
            </a:pPr>
            <a:r>
              <a:rPr lang="en-US" sz="3200" dirty="0">
                <a:solidFill>
                  <a:srgbClr val="07CB98"/>
                </a:solidFill>
                <a:latin typeface="Calibri"/>
                <a:cs typeface="Calibri"/>
              </a:rPr>
              <a:t>Amazed by what a four simple rules can do, we got excited to simulate this project using OpenGL</a:t>
            </a:r>
          </a:p>
          <a:p>
            <a:pPr marL="457200" indent="-457200" algn="just">
              <a:buChar char="•"/>
            </a:pPr>
            <a:endParaRPr lang="en-US" sz="2800" dirty="0">
              <a:solidFill>
                <a:srgbClr val="07CB98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736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10969690" cy="1318467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Calibri"/>
                <a:cs typeface="Calibri"/>
              </a:rPr>
              <a:t>LIMITATIONS OF EXISTING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0" y="1706721"/>
            <a:ext cx="7785100" cy="4876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Char char="•"/>
            </a:pPr>
            <a:endParaRPr lang="en-US" dirty="0">
              <a:latin typeface="Calibri"/>
              <a:cs typeface="Calibri"/>
            </a:endParaRPr>
          </a:p>
          <a:p>
            <a:pPr marL="457200" indent="-457200" algn="just">
              <a:buChar char="•"/>
            </a:pPr>
            <a:r>
              <a:rPr lang="en-US" sz="3200" dirty="0">
                <a:latin typeface="Calibri"/>
                <a:cs typeface="Calibri"/>
              </a:rPr>
              <a:t>Restricted to grid world, solely depends on initial conditions &amp; 4 rules</a:t>
            </a:r>
          </a:p>
          <a:p>
            <a:pPr marL="457200" indent="-457200" algn="just">
              <a:buChar char="•"/>
            </a:pPr>
            <a:r>
              <a:rPr lang="en-US" sz="3200" dirty="0">
                <a:latin typeface="Calibri"/>
                <a:cs typeface="Calibri"/>
              </a:rPr>
              <a:t>All organisms are considered same, no difference like age!</a:t>
            </a:r>
          </a:p>
          <a:p>
            <a:pPr marL="457200" indent="-457200" algn="just">
              <a:buChar char="•"/>
            </a:pPr>
            <a:r>
              <a:rPr lang="en-US" sz="3200" dirty="0">
                <a:latin typeface="Calibri"/>
                <a:cs typeface="Calibri"/>
              </a:rPr>
              <a:t>So, it's not suitable when using this system to mimic population in real world</a:t>
            </a:r>
          </a:p>
          <a:p>
            <a:pPr marL="457200" indent="-457200" algn="just">
              <a:buChar char="•"/>
            </a:pPr>
            <a:r>
              <a:rPr lang="en-US" sz="3200" dirty="0">
                <a:latin typeface="Calibri"/>
                <a:cs typeface="Calibri"/>
              </a:rPr>
              <a:t>Also, the pixels are restricted to black (dead) &amp; white (alive)</a:t>
            </a:r>
          </a:p>
          <a:p>
            <a:pPr marL="457200" indent="-457200" algn="just">
              <a:buChar char="•"/>
            </a:pPr>
            <a:endParaRPr lang="en-US" sz="3200" dirty="0">
              <a:solidFill>
                <a:srgbClr val="07CB98"/>
              </a:solidFill>
              <a:latin typeface="Calibri"/>
              <a:cs typeface="Calibri"/>
            </a:endParaRPr>
          </a:p>
          <a:p>
            <a:pPr marL="457200" indent="-457200" algn="just">
              <a:buChar char="•"/>
            </a:pPr>
            <a:endParaRPr lang="en-US" sz="2800" dirty="0">
              <a:solidFill>
                <a:srgbClr val="07CB98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835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10969690" cy="1077167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Calibri"/>
                <a:cs typeface="Calibri"/>
              </a:rPr>
              <a:t>PROPOSED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4700" y="1706721"/>
            <a:ext cx="5486400" cy="4876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Char char="•"/>
            </a:pPr>
            <a:endParaRPr lang="en-US" dirty="0">
              <a:latin typeface="Calibri"/>
              <a:cs typeface="Calibri"/>
            </a:endParaRPr>
          </a:p>
          <a:p>
            <a:pPr marL="457200" indent="-457200" algn="just">
              <a:buChar char="•"/>
            </a:pPr>
            <a:endParaRPr lang="en-US" dirty="0">
              <a:latin typeface="Calibri"/>
              <a:cs typeface="Calibri"/>
            </a:endParaRPr>
          </a:p>
          <a:p>
            <a:pPr marL="457200" indent="-457200" algn="just">
              <a:buChar char="•"/>
            </a:pPr>
            <a:r>
              <a:rPr lang="en-US" sz="3200" dirty="0">
                <a:latin typeface="Calibri"/>
                <a:cs typeface="Calibri"/>
              </a:rPr>
              <a:t>Added cells that differ in age</a:t>
            </a:r>
            <a:endParaRPr lang="en-US" dirty="0"/>
          </a:p>
          <a:p>
            <a:pPr marL="457200" indent="-457200" algn="just">
              <a:buChar char="•"/>
            </a:pPr>
            <a:r>
              <a:rPr lang="en-US" sz="3200" dirty="0">
                <a:latin typeface="Calibri"/>
                <a:cs typeface="Calibri"/>
              </a:rPr>
              <a:t>Added new rules to the existing rules</a:t>
            </a:r>
          </a:p>
          <a:p>
            <a:pPr marL="457200" indent="-457200" algn="just">
              <a:buChar char="•"/>
            </a:pPr>
            <a:r>
              <a:rPr lang="en-US" sz="3200" dirty="0">
                <a:latin typeface="Calibri"/>
                <a:cs typeface="Calibri"/>
              </a:rPr>
              <a:t>Interactivity- Allow the user to add cells during evolution process</a:t>
            </a:r>
          </a:p>
          <a:p>
            <a:pPr marL="457200" indent="-457200" algn="just">
              <a:buChar char="•"/>
            </a:pPr>
            <a:endParaRPr lang="en-US" sz="3200" dirty="0">
              <a:solidFill>
                <a:srgbClr val="07CB98"/>
              </a:solidFill>
              <a:latin typeface="Calibri"/>
              <a:cs typeface="Calibri"/>
            </a:endParaRPr>
          </a:p>
          <a:p>
            <a:pPr marL="457200" indent="-457200" algn="just">
              <a:buChar char="•"/>
            </a:pPr>
            <a:endParaRPr lang="en-US" sz="3200" dirty="0">
              <a:solidFill>
                <a:srgbClr val="07CB98"/>
              </a:solidFill>
              <a:latin typeface="Calibri"/>
              <a:cs typeface="Calibri"/>
            </a:endParaRPr>
          </a:p>
          <a:p>
            <a:pPr marL="457200" indent="-457200" algn="just">
              <a:buChar char="•"/>
            </a:pPr>
            <a:endParaRPr lang="en-US" sz="2800" dirty="0">
              <a:solidFill>
                <a:srgbClr val="07CB98"/>
              </a:solidFill>
              <a:latin typeface="Calibri"/>
              <a:cs typeface="Calibri"/>
            </a:endParaRPr>
          </a:p>
        </p:txBody>
      </p:sp>
      <p:pic>
        <p:nvPicPr>
          <p:cNvPr id="5" name="Picture 5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697D8D49-48F2-46B5-BCC5-10ED5DE80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380331"/>
            <a:ext cx="5397500" cy="52149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89512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10969690" cy="1077167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Calibri"/>
                <a:cs typeface="Calibri"/>
              </a:rPr>
              <a:t>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170521"/>
            <a:ext cx="5486400" cy="26416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 algn="just">
              <a:buChar char="•"/>
            </a:pPr>
            <a:endParaRPr lang="en-US" dirty="0">
              <a:latin typeface="Calibri"/>
              <a:cs typeface="Calibri"/>
            </a:endParaRPr>
          </a:p>
          <a:p>
            <a:pPr marL="457200" indent="-457200" algn="just">
              <a:buFont typeface="Arial,Sans-Serif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=3 | Remains alive if alive | Comes to Life if dead</a:t>
            </a:r>
            <a:endParaRPr lang="en-US" dirty="0">
              <a:ea typeface="+mn-lt"/>
              <a:cs typeface="+mn-lt"/>
            </a:endParaRPr>
          </a:p>
          <a:p>
            <a:pPr marL="457200" indent="-457200" algn="just">
              <a:buFont typeface="Arial,Sans-Serif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=2 | Remains alive if alive</a:t>
            </a:r>
            <a:endParaRPr lang="en-US" dirty="0">
              <a:ea typeface="+mn-lt"/>
              <a:cs typeface="+mn-lt"/>
            </a:endParaRPr>
          </a:p>
          <a:p>
            <a:pPr marL="457200" indent="-457200" algn="just">
              <a:buChar char="•"/>
            </a:pPr>
            <a:r>
              <a:rPr lang="en-US" dirty="0">
                <a:latin typeface="Calibri"/>
                <a:cs typeface="Calibri"/>
              </a:rPr>
              <a:t>&gt;3 | Over population -&gt; Death</a:t>
            </a:r>
            <a:endParaRPr lang="en-US" dirty="0">
              <a:latin typeface="Georgia"/>
              <a:cs typeface="Calibri"/>
            </a:endParaRPr>
          </a:p>
          <a:p>
            <a:pPr marL="457200" indent="-457200" algn="just">
              <a:buChar char="•"/>
            </a:pPr>
            <a:r>
              <a:rPr lang="en-US" dirty="0">
                <a:latin typeface="Calibri"/>
                <a:cs typeface="Calibri"/>
              </a:rPr>
              <a:t>&lt;2 (0/1) | Isolation -&gt; Death</a:t>
            </a:r>
          </a:p>
          <a:p>
            <a:pPr marL="457200" indent="-457200" algn="just">
              <a:buChar char="•"/>
            </a:pPr>
            <a:r>
              <a:rPr lang="en-US" dirty="0">
                <a:solidFill>
                  <a:srgbClr val="07CB98"/>
                </a:solidFill>
                <a:latin typeface="Calibri"/>
                <a:cs typeface="Calibri"/>
              </a:rPr>
              <a:t>Age &gt; 50 | Death due to old age</a:t>
            </a:r>
          </a:p>
          <a:p>
            <a:pPr marL="457200" indent="-457200" algn="just">
              <a:buChar char="•"/>
            </a:pPr>
            <a:endParaRPr lang="en-US" sz="3200" dirty="0">
              <a:solidFill>
                <a:srgbClr val="07CB98"/>
              </a:solidFill>
              <a:latin typeface="Calibri"/>
              <a:cs typeface="Calibri"/>
            </a:endParaRPr>
          </a:p>
          <a:p>
            <a:pPr marL="457200" indent="-457200" algn="just">
              <a:buChar char="•"/>
            </a:pPr>
            <a:endParaRPr lang="en-US" sz="3200" dirty="0">
              <a:solidFill>
                <a:srgbClr val="07CB98"/>
              </a:solidFill>
              <a:latin typeface="Calibri"/>
              <a:cs typeface="Calibri"/>
            </a:endParaRPr>
          </a:p>
          <a:p>
            <a:pPr marL="457200" indent="-457200" algn="just">
              <a:buChar char="•"/>
            </a:pPr>
            <a:endParaRPr lang="en-US" sz="2800" dirty="0">
              <a:solidFill>
                <a:srgbClr val="07CB98"/>
              </a:solidFill>
              <a:latin typeface="Calibri"/>
              <a:cs typeface="Calibri"/>
            </a:endParaRPr>
          </a:p>
        </p:txBody>
      </p:sp>
      <p:pic>
        <p:nvPicPr>
          <p:cNvPr id="5" name="Picture 5" descr="A picture containing meter&#10;&#10;Description generated with very high confidence">
            <a:extLst>
              <a:ext uri="{FF2B5EF4-FFF2-40B4-BE49-F238E27FC236}">
                <a16:creationId xmlns:a16="http://schemas.microsoft.com/office/drawing/2014/main" id="{981EC587-AA0B-481C-8968-9ABC77102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1504156"/>
            <a:ext cx="4864100" cy="2516188"/>
          </a:xfrm>
          <a:prstGeom prst="rect">
            <a:avLst/>
          </a:prstGeom>
        </p:spPr>
      </p:pic>
      <p:pic>
        <p:nvPicPr>
          <p:cNvPr id="6" name="Picture 6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AE82C60D-7AB3-424B-9062-BED828BBD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0" y="1327944"/>
            <a:ext cx="5029200" cy="539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2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10969690" cy="1077167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Calibri"/>
                <a:cs typeface="Calibri"/>
              </a:rPr>
              <a:t>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17821"/>
            <a:ext cx="6832600" cy="51943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sz="3200" dirty="0">
                <a:latin typeface="Calibri"/>
                <a:cs typeface="Calibri"/>
              </a:rPr>
              <a:t>Black (Dead), White (Alive)</a:t>
            </a:r>
          </a:p>
          <a:p>
            <a:pPr algn="just"/>
            <a:r>
              <a:rPr lang="en-US" dirty="0">
                <a:latin typeface="Calibri"/>
                <a:cs typeface="Calibri"/>
              </a:rPr>
              <a:t>In this example, in the next iteration,</a:t>
            </a:r>
            <a:endParaRPr lang="en-US" dirty="0">
              <a:latin typeface="Georgia"/>
              <a:cs typeface="Calibri"/>
            </a:endParaRPr>
          </a:p>
          <a:p>
            <a:pPr marL="342900" indent="-342900" algn="just">
              <a:buChar char="•"/>
            </a:pPr>
            <a:r>
              <a:rPr lang="en-US" dirty="0">
                <a:latin typeface="Calibri"/>
                <a:cs typeface="Calibri"/>
              </a:rPr>
              <a:t>Neighbor 1 (D) remains dead (1)</a:t>
            </a:r>
            <a:endParaRPr lang="en-US" dirty="0">
              <a:latin typeface="Georgia"/>
              <a:cs typeface="Calibri"/>
            </a:endParaRPr>
          </a:p>
          <a:p>
            <a:pPr marL="342900" indent="-342900" algn="just">
              <a:buChar char="•"/>
            </a:pPr>
            <a:r>
              <a:rPr lang="en-US" dirty="0">
                <a:latin typeface="Calibri"/>
                <a:cs typeface="Calibri"/>
              </a:rPr>
              <a:t>Neighbor 2 (D) becomes alive (3)</a:t>
            </a:r>
          </a:p>
          <a:p>
            <a:pPr marL="342900" indent="-342900" algn="just">
              <a:buChar char="•"/>
            </a:pPr>
            <a:r>
              <a:rPr lang="en-US" dirty="0">
                <a:latin typeface="Calibri"/>
                <a:cs typeface="Calibri"/>
              </a:rPr>
              <a:t>Neighbor 3 (A) remains alive (2)</a:t>
            </a:r>
          </a:p>
          <a:p>
            <a:pPr marL="342900" indent="-342900" algn="just">
              <a:buChar char="•"/>
            </a:pPr>
            <a:r>
              <a:rPr lang="en-US" dirty="0">
                <a:solidFill>
                  <a:srgbClr val="07CB98"/>
                </a:solidFill>
                <a:latin typeface="Calibri"/>
                <a:cs typeface="Calibri"/>
              </a:rPr>
              <a:t>Neighbor 4 (D) remains alive (2)</a:t>
            </a:r>
          </a:p>
          <a:p>
            <a:pPr marL="342900" indent="-342900" algn="just">
              <a:buChar char="•"/>
            </a:pPr>
            <a:r>
              <a:rPr lang="en-US" dirty="0">
                <a:solidFill>
                  <a:srgbClr val="07CB98"/>
                </a:solidFill>
                <a:latin typeface="Calibri"/>
                <a:cs typeface="Calibri"/>
              </a:rPr>
              <a:t>(COI) remains alive (2)</a:t>
            </a:r>
            <a:endParaRPr lang="en-US" dirty="0"/>
          </a:p>
          <a:p>
            <a:pPr marL="342900" indent="-342900" algn="just">
              <a:buChar char="•"/>
            </a:pPr>
            <a:r>
              <a:rPr lang="en-US" dirty="0">
                <a:solidFill>
                  <a:srgbClr val="07CB98"/>
                </a:solidFill>
                <a:latin typeface="Calibri"/>
                <a:cs typeface="Calibri"/>
              </a:rPr>
              <a:t>Neighbor 5 (A) remains alive (2)</a:t>
            </a:r>
          </a:p>
          <a:p>
            <a:pPr marL="342900" indent="-342900" algn="just">
              <a:buChar char="•"/>
            </a:pPr>
            <a:r>
              <a:rPr lang="en-US" dirty="0">
                <a:solidFill>
                  <a:srgbClr val="07CB98"/>
                </a:solidFill>
                <a:latin typeface="Calibri"/>
                <a:cs typeface="Calibri"/>
              </a:rPr>
              <a:t>Neighbor 6 (A) dies of Isolation (&lt;2)</a:t>
            </a:r>
          </a:p>
          <a:p>
            <a:pPr marL="342900" indent="-342900" algn="just">
              <a:buChar char="•"/>
            </a:pPr>
            <a:r>
              <a:rPr lang="en-US" dirty="0">
                <a:solidFill>
                  <a:srgbClr val="07CB98"/>
                </a:solidFill>
                <a:latin typeface="Calibri"/>
                <a:cs typeface="Calibri"/>
              </a:rPr>
              <a:t>Neighbor 7 (D) becomes alive (3)</a:t>
            </a:r>
          </a:p>
          <a:p>
            <a:pPr marL="342900" indent="-342900" algn="just">
              <a:buChar char="•"/>
            </a:pPr>
            <a:r>
              <a:rPr lang="en-US" dirty="0">
                <a:solidFill>
                  <a:srgbClr val="07CB98"/>
                </a:solidFill>
                <a:latin typeface="Calibri"/>
                <a:cs typeface="Calibri"/>
              </a:rPr>
              <a:t>Neighbor 8 (D) remains alive (2)</a:t>
            </a:r>
          </a:p>
          <a:p>
            <a:pPr marL="457200" indent="-457200" algn="just">
              <a:buChar char="•"/>
            </a:pPr>
            <a:endParaRPr lang="en-US" sz="3200" dirty="0">
              <a:solidFill>
                <a:srgbClr val="07CB98"/>
              </a:solidFill>
              <a:latin typeface="Calibri"/>
              <a:cs typeface="Calibri"/>
            </a:endParaRPr>
          </a:p>
          <a:p>
            <a:pPr marL="457200" indent="-457200" algn="just">
              <a:buChar char="•"/>
            </a:pPr>
            <a:endParaRPr lang="en-US" sz="3200" dirty="0">
              <a:solidFill>
                <a:srgbClr val="07CB98"/>
              </a:solidFill>
              <a:latin typeface="Calibri"/>
              <a:cs typeface="Calibri"/>
            </a:endParaRPr>
          </a:p>
          <a:p>
            <a:pPr marL="457200" indent="-457200" algn="just">
              <a:buChar char="•"/>
            </a:pPr>
            <a:endParaRPr lang="en-US" sz="2800" dirty="0">
              <a:solidFill>
                <a:srgbClr val="07CB98"/>
              </a:solidFill>
              <a:latin typeface="Calibri"/>
              <a:cs typeface="Calibri"/>
            </a:endParaRPr>
          </a:p>
        </p:txBody>
      </p:sp>
      <p:pic>
        <p:nvPicPr>
          <p:cNvPr id="10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1A6920C8-EBD9-4486-8A12-136961527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20" t="47264" r="56022" b="4312"/>
          <a:stretch/>
        </p:blipFill>
        <p:spPr>
          <a:xfrm>
            <a:off x="6718300" y="1620774"/>
            <a:ext cx="5043344" cy="477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8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48003"/>
            <a:ext cx="9601200" cy="122234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dirty="0">
                <a:latin typeface="Calibri"/>
                <a:cs typeface="Calibri"/>
              </a:rPr>
              <a:t>OVERVIEW OF FEATURES IMPLEMENTED IN OUR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1295401" y="1714500"/>
            <a:ext cx="4521200" cy="489426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800" dirty="0">
                <a:solidFill>
                  <a:srgbClr val="07CB98"/>
                </a:solidFill>
                <a:latin typeface="Calibri"/>
                <a:cs typeface="Calibri"/>
              </a:rPr>
              <a:t>Initialize a Random State</a:t>
            </a:r>
          </a:p>
          <a:p>
            <a:pPr algn="just"/>
            <a:r>
              <a:rPr lang="en-US" sz="2800" dirty="0">
                <a:solidFill>
                  <a:srgbClr val="07CB98"/>
                </a:solidFill>
                <a:latin typeface="Calibri"/>
                <a:cs typeface="Calibri"/>
              </a:rPr>
              <a:t>Automatically run next iteration using Timer function</a:t>
            </a:r>
          </a:p>
          <a:p>
            <a:pPr algn="just"/>
            <a:r>
              <a:rPr lang="en-US" sz="2800" dirty="0">
                <a:solidFill>
                  <a:srgbClr val="07CB98"/>
                </a:solidFill>
                <a:latin typeface="Calibri"/>
                <a:cs typeface="Calibri"/>
              </a:rPr>
              <a:t>Concept of age that can be seen by the changing color (max age = 50, after which it dies)</a:t>
            </a:r>
          </a:p>
          <a:p>
            <a:pPr algn="just"/>
            <a:r>
              <a:rPr lang="en-US" sz="2800" dirty="0">
                <a:solidFill>
                  <a:schemeClr val="accent1"/>
                </a:solidFill>
                <a:latin typeface="Calibri"/>
                <a:cs typeface="Calibri"/>
              </a:rPr>
              <a:t>Animation using Double Buffer mode</a:t>
            </a:r>
            <a:endParaRPr lang="en-US" sz="2800" dirty="0">
              <a:solidFill>
                <a:schemeClr val="accent1"/>
              </a:solidFill>
              <a:ea typeface="+mn-lt"/>
              <a:cs typeface="+mn-lt"/>
            </a:endParaRPr>
          </a:p>
          <a:p>
            <a:pPr algn="just">
              <a:buChar char="•"/>
            </a:pPr>
            <a:endParaRPr lang="en-US" sz="3200" dirty="0">
              <a:solidFill>
                <a:srgbClr val="07CB98"/>
              </a:solidFill>
              <a:latin typeface="Calibri"/>
              <a:cs typeface="Calibri"/>
            </a:endParaRPr>
          </a:p>
          <a:p>
            <a:pPr marL="457200" indent="-457200" algn="just"/>
            <a:endParaRPr lang="en-US" sz="3200" dirty="0">
              <a:solidFill>
                <a:srgbClr val="07CB98"/>
              </a:solidFill>
              <a:latin typeface="Calibri"/>
              <a:cs typeface="Calibri"/>
            </a:endParaRPr>
          </a:p>
          <a:p>
            <a:pPr marL="457200" indent="-457200" algn="just"/>
            <a:endParaRPr lang="en-US" sz="3200" dirty="0">
              <a:solidFill>
                <a:srgbClr val="07CB98"/>
              </a:solidFill>
              <a:latin typeface="Calibri"/>
              <a:cs typeface="Calibri"/>
            </a:endParaRPr>
          </a:p>
          <a:p>
            <a:pPr marL="457200" indent="-457200" algn="just"/>
            <a:endParaRPr lang="en-US" sz="2800" dirty="0">
              <a:solidFill>
                <a:srgbClr val="07CB98"/>
              </a:solidFill>
              <a:latin typeface="Calibri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8DA5-52E7-4C3E-8447-DC82DD901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999" y="2006600"/>
            <a:ext cx="5080000" cy="46021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800" dirty="0">
                <a:solidFill>
                  <a:schemeClr val="accent1"/>
                </a:solidFill>
                <a:latin typeface="Calibri"/>
                <a:cs typeface="Calibri"/>
              </a:rPr>
              <a:t>User Interactivity</a:t>
            </a:r>
            <a:endParaRPr lang="en-US" sz="2800">
              <a:solidFill>
                <a:schemeClr val="accent1"/>
              </a:solidFill>
            </a:endParaRPr>
          </a:p>
          <a:p>
            <a:pPr marL="274320" lvl="1" indent="0" algn="just">
              <a:buNone/>
            </a:pPr>
            <a:r>
              <a:rPr lang="en-US" sz="2400" dirty="0">
                <a:solidFill>
                  <a:schemeClr val="accent1"/>
                </a:solidFill>
                <a:latin typeface="Calibri"/>
                <a:cs typeface="Calibri"/>
              </a:rPr>
              <a:t>  KEYBOARD:</a:t>
            </a:r>
          </a:p>
          <a:p>
            <a:pPr lvl="2" algn="just">
              <a:buFont typeface="Wingdings" pitchFamily="34" charset="0"/>
              <a:buChar char="Ø"/>
            </a:pPr>
            <a:r>
              <a:rPr lang="en-US" sz="2400" dirty="0">
                <a:solidFill>
                  <a:schemeClr val="accent1"/>
                </a:solidFill>
                <a:latin typeface="Calibri"/>
                <a:cs typeface="Calibri"/>
              </a:rPr>
              <a:t>Press 2 to stop</a:t>
            </a:r>
          </a:p>
          <a:p>
            <a:pPr lvl="2" algn="just">
              <a:buFont typeface="Wingdings" pitchFamily="34" charset="0"/>
              <a:buChar char="Ø"/>
            </a:pPr>
            <a:r>
              <a:rPr lang="en-US" sz="2400" dirty="0">
                <a:solidFill>
                  <a:schemeClr val="accent1"/>
                </a:solidFill>
                <a:latin typeface="Calibri"/>
                <a:cs typeface="Calibri"/>
              </a:rPr>
              <a:t>Press 1 to play animation (Default Mode)</a:t>
            </a:r>
            <a:endParaRPr lang="en-US" sz="2400">
              <a:solidFill>
                <a:schemeClr val="accent1"/>
              </a:solidFill>
              <a:latin typeface="Georgia"/>
              <a:cs typeface="Calibri"/>
            </a:endParaRPr>
          </a:p>
          <a:p>
            <a:pPr lvl="2" algn="just">
              <a:buFont typeface="Wingdings" pitchFamily="34" charset="0"/>
              <a:buChar char="Ø"/>
            </a:pPr>
            <a:r>
              <a:rPr lang="en-US" sz="2400" dirty="0">
                <a:solidFill>
                  <a:schemeClr val="accent1"/>
                </a:solidFill>
                <a:latin typeface="Calibri"/>
                <a:cs typeface="Calibri"/>
              </a:rPr>
              <a:t>Press 3 to reset board to Blank state</a:t>
            </a:r>
            <a:endParaRPr lang="en-US" dirty="0">
              <a:solidFill>
                <a:schemeClr val="accent1"/>
              </a:solidFill>
              <a:latin typeface="Georgia"/>
              <a:cs typeface="Calibri"/>
            </a:endParaRPr>
          </a:p>
          <a:p>
            <a:pPr marL="548640" lvl="2" indent="0" algn="just">
              <a:buNone/>
            </a:pPr>
            <a:r>
              <a:rPr lang="en-US" sz="2400" dirty="0">
                <a:solidFill>
                  <a:schemeClr val="accent1"/>
                </a:solidFill>
                <a:latin typeface="Calibri"/>
                <a:cs typeface="Calibri"/>
              </a:rPr>
              <a:t>MOUSE:</a:t>
            </a:r>
            <a:endParaRPr lang="en-US" dirty="0">
              <a:solidFill>
                <a:schemeClr val="accent1"/>
              </a:solidFill>
            </a:endParaRPr>
          </a:p>
          <a:p>
            <a:pPr lvl="2" algn="just">
              <a:buFont typeface="Wingdings" pitchFamily="34" charset="0"/>
              <a:buChar char="Ø"/>
            </a:pPr>
            <a:r>
              <a:rPr lang="en-US" sz="2400" dirty="0">
                <a:solidFill>
                  <a:schemeClr val="accent1"/>
                </a:solidFill>
                <a:latin typeface="Calibri"/>
                <a:cs typeface="Calibri"/>
              </a:rPr>
              <a:t>User can add organisms in the eco system by left click &amp; drag in pause mode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F994CC7-588F-42E1-B50F-541892233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4970155"/>
            <a:ext cx="3416300" cy="24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8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800" dirty="0">
                <a:latin typeface="Calibri"/>
                <a:cs typeface="Calibri"/>
              </a:rPr>
              <a:t>FUTURE ENHANCEMENTS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295400" y="1828799"/>
            <a:ext cx="4178300" cy="43481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en-US" sz="3200" dirty="0">
              <a:solidFill>
                <a:srgbClr val="07CB98"/>
              </a:solidFill>
              <a:latin typeface="Calibri"/>
              <a:cs typeface="Calibri"/>
            </a:endParaRPr>
          </a:p>
          <a:p>
            <a:pPr algn="just"/>
            <a:r>
              <a:rPr lang="en-US" sz="3200" dirty="0">
                <a:solidFill>
                  <a:schemeClr val="accent1"/>
                </a:solidFill>
                <a:latin typeface="Calibri"/>
                <a:ea typeface="+mn-lt"/>
                <a:cs typeface="Calibri"/>
              </a:rPr>
              <a:t>Feature to delete/ kill organisms</a:t>
            </a:r>
          </a:p>
          <a:p>
            <a:pPr marL="0" indent="0" algn="just">
              <a:buNone/>
            </a:pPr>
            <a:endParaRPr lang="en-US" sz="32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algn="just"/>
            <a:r>
              <a:rPr lang="en-US" sz="3200" dirty="0">
                <a:solidFill>
                  <a:schemeClr val="accent1"/>
                </a:solidFill>
                <a:latin typeface="Calibri"/>
                <a:cs typeface="Calibri"/>
              </a:rPr>
              <a:t>Extending this project to plants that mimic a real-world Ecosystem</a:t>
            </a:r>
          </a:p>
          <a:p>
            <a:pPr algn="just"/>
            <a:endParaRPr lang="en-US" sz="3200" dirty="0">
              <a:solidFill>
                <a:srgbClr val="07CB98"/>
              </a:solidFill>
              <a:latin typeface="Calibri"/>
              <a:cs typeface="Calibri"/>
            </a:endParaRPr>
          </a:p>
          <a:p>
            <a:pPr marL="457200" indent="-457200" algn="just"/>
            <a:endParaRPr lang="en-US" sz="3200" dirty="0">
              <a:solidFill>
                <a:srgbClr val="07CB98"/>
              </a:solidFill>
              <a:latin typeface="Calibri"/>
              <a:cs typeface="Calibri"/>
            </a:endParaRPr>
          </a:p>
          <a:p>
            <a:pPr marL="457200" indent="-457200" algn="just"/>
            <a:endParaRPr lang="en-US" sz="3200" dirty="0">
              <a:solidFill>
                <a:srgbClr val="07CB98"/>
              </a:solidFill>
              <a:latin typeface="Calibri"/>
              <a:cs typeface="Calibri"/>
            </a:endParaRPr>
          </a:p>
          <a:p>
            <a:pPr marL="457200" indent="-457200" algn="just"/>
            <a:endParaRPr lang="en-US" sz="2800" dirty="0">
              <a:solidFill>
                <a:srgbClr val="07CB98"/>
              </a:solidFill>
              <a:latin typeface="Calibri"/>
              <a:cs typeface="Calibri"/>
            </a:endParaRPr>
          </a:p>
        </p:txBody>
      </p:sp>
      <p:pic>
        <p:nvPicPr>
          <p:cNvPr id="6" name="Picture 6" descr="A picture containing indoor, table, cake, green&#10;&#10;Description generated with very high confidence">
            <a:extLst>
              <a:ext uri="{FF2B5EF4-FFF2-40B4-BE49-F238E27FC236}">
                <a16:creationId xmlns:a16="http://schemas.microsoft.com/office/drawing/2014/main" id="{0C73E4C8-C4FF-481F-97CD-571A4156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00" y="2416175"/>
            <a:ext cx="4038600" cy="31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3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FFF20D-36EF-4221-967D-256FA4FE1D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D14CB3C-DD6A-4589-8D58-5C0829F3884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C5835C7-785B-4573-B65C-743B0CF8D8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Brushed Metal 16x9</vt:lpstr>
      <vt:lpstr>CELLULAR AUTOMATA</vt:lpstr>
      <vt:lpstr>Goal of our Project – GAME OF LIFE</vt:lpstr>
      <vt:lpstr>MOTIVATION</vt:lpstr>
      <vt:lpstr>LIMITATIONS OF EXISTING SYSTEM</vt:lpstr>
      <vt:lpstr>PROPOSED SYSTEM</vt:lpstr>
      <vt:lpstr>ALGORITHM</vt:lpstr>
      <vt:lpstr>EXAMPLE</vt:lpstr>
      <vt:lpstr>OVERVIEW OF FEATURES IMPLEMENTED IN OUR PROJECT</vt:lpstr>
      <vt:lpstr>FUTURE ENHANCEMENTS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926</cp:revision>
  <dcterms:created xsi:type="dcterms:W3CDTF">2020-06-07T13:19:55Z</dcterms:created>
  <dcterms:modified xsi:type="dcterms:W3CDTF">2020-06-07T15:56:35Z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