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8" r:id="rId4"/>
    <p:sldId id="278" r:id="rId5"/>
    <p:sldId id="257" r:id="rId6"/>
    <p:sldId id="271" r:id="rId7"/>
    <p:sldId id="273" r:id="rId8"/>
    <p:sldId id="269" r:id="rId9"/>
    <p:sldId id="272" r:id="rId10"/>
    <p:sldId id="270" r:id="rId11"/>
    <p:sldId id="258" r:id="rId12"/>
    <p:sldId id="259" r:id="rId13"/>
    <p:sldId id="260" r:id="rId14"/>
    <p:sldId id="261" r:id="rId15"/>
    <p:sldId id="277" r:id="rId16"/>
    <p:sldId id="262" r:id="rId17"/>
    <p:sldId id="276" r:id="rId18"/>
    <p:sldId id="264" r:id="rId19"/>
    <p:sldId id="265" r:id="rId20"/>
    <p:sldId id="266" r:id="rId21"/>
    <p:sldId id="275" r:id="rId22"/>
    <p:sldId id="267" r:id="rId23"/>
    <p:sldId id="27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086" autoAdjust="0"/>
  </p:normalViewPr>
  <p:slideViewPr>
    <p:cSldViewPr>
      <p:cViewPr varScale="1">
        <p:scale>
          <a:sx n="85" d="100"/>
          <a:sy n="85" d="100"/>
        </p:scale>
        <p:origin x="79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0DD4-A4C4-4AE1-951C-61E4A4A31825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CAFAA-CA52-47DD-AAF8-71A6EED1690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CAFAA-CA52-47DD-AAF8-71A6EED1690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82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CAFAA-CA52-47DD-AAF8-71A6EED1690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0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CAFAA-CA52-47DD-AAF8-71A6EED1690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CAFAA-CA52-47DD-AAF8-71A6EED1690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5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1043608" y="6478541"/>
            <a:ext cx="1195628" cy="13616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1043608" y="6900578"/>
            <a:ext cx="1195628" cy="1361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2373384" y="6361672"/>
            <a:ext cx="631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time progresses according to a function of wall-clock time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373384" y="6771296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time paused</a:t>
            </a:r>
            <a:endParaRPr lang="zh-TW" altLang="en-US" dirty="0"/>
          </a:p>
        </p:txBody>
      </p:sp>
      <p:cxnSp>
        <p:nvCxnSpPr>
          <p:cNvPr id="91" name="直線單箭頭接點 90"/>
          <p:cNvCxnSpPr/>
          <p:nvPr/>
        </p:nvCxnSpPr>
        <p:spPr>
          <a:xfrm>
            <a:off x="2987824" y="5630749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8676456" y="544522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Wall-clock time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87824" y="4258067"/>
            <a:ext cx="119562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038799" y="507294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In CPU idle loop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3059832" y="3501008"/>
            <a:ext cx="427233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(b) Continuous system time mode</a:t>
            </a:r>
            <a:endParaRPr lang="zh-TW" altLang="en-US" sz="20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23766" y="4583106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Simulating storage device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197706" y="4716980"/>
            <a:ext cx="662326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724128" y="4257758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6732240" y="4716980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2987824" y="2463469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676456" y="227687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Wall-clock time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987824" y="946771"/>
            <a:ext cx="119562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1038799" y="176164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In CPU idle loop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3059832" y="188640"/>
            <a:ext cx="39604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(a) Mixed system time </a:t>
            </a:r>
            <a:r>
              <a:rPr lang="en-US" altLang="zh-TW" sz="2000" dirty="0"/>
              <a:t>m</a:t>
            </a:r>
            <a:r>
              <a:rPr lang="en-US" altLang="zh-TW" sz="2000" dirty="0" smtClean="0"/>
              <a:t>ode</a:t>
            </a:r>
            <a:endParaRPr lang="zh-TW" altLang="en-US" sz="20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23766" y="1271810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Simulating storage device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197706" y="1405684"/>
            <a:ext cx="662326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860032" y="946462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868144" y="1405684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559716" y="948648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7567828" y="1407870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文字方塊 120"/>
          <p:cNvSpPr txBox="1"/>
          <p:nvPr/>
        </p:nvSpPr>
        <p:spPr>
          <a:xfrm>
            <a:off x="-460817" y="4141766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Running benchmark 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-463274" y="830470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Running benchmark application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860032" y="5106653"/>
            <a:ext cx="864096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7408820" y="5106653"/>
            <a:ext cx="83558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 flipH="1">
            <a:off x="4841871" y="1873555"/>
            <a:ext cx="45719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flipH="1">
            <a:off x="2167756" y="7279340"/>
            <a:ext cx="71480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 flipH="1">
            <a:off x="2320156" y="10923494"/>
            <a:ext cx="71480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2373384" y="7164124"/>
            <a:ext cx="651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System time fast-forwarded. Time-skipping the CPU idle loop</a:t>
            </a:r>
            <a:endParaRPr lang="zh-TW" altLang="en-US" dirty="0"/>
          </a:p>
        </p:txBody>
      </p:sp>
      <p:sp>
        <p:nvSpPr>
          <p:cNvPr id="53" name="矩形 52"/>
          <p:cNvSpPr/>
          <p:nvPr/>
        </p:nvSpPr>
        <p:spPr>
          <a:xfrm flipH="1">
            <a:off x="6525293" y="1873555"/>
            <a:ext cx="45719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 flipH="1">
            <a:off x="8221548" y="1877137"/>
            <a:ext cx="45719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>
            <a:off x="2987824" y="1731047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46434" y="175423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Wall-clock time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87824" y="214349"/>
            <a:ext cx="1195628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038799" y="102922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In CPU idle loop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-475115" y="116632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Running benchmark application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-468559" y="-387424"/>
            <a:ext cx="396043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(a) Discrete system time mode</a:t>
            </a:r>
            <a:endParaRPr lang="zh-TW" altLang="en-US" sz="2000" b="1" dirty="0"/>
          </a:p>
        </p:txBody>
      </p:sp>
      <p:sp>
        <p:nvSpPr>
          <p:cNvPr id="82" name="矩形 81"/>
          <p:cNvSpPr/>
          <p:nvPr/>
        </p:nvSpPr>
        <p:spPr>
          <a:xfrm>
            <a:off x="1043608" y="7847765"/>
            <a:ext cx="1195628" cy="13616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1043608" y="8269802"/>
            <a:ext cx="1195628" cy="1361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文字方塊 83"/>
          <p:cNvSpPr txBox="1"/>
          <p:nvPr/>
        </p:nvSpPr>
        <p:spPr>
          <a:xfrm>
            <a:off x="2373384" y="7730896"/>
            <a:ext cx="631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time progresses according to a function of wall-clock time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373384" y="8140520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time paused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123766" y="548680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Simulating storage device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197706" y="673262"/>
            <a:ext cx="662326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860032" y="214040"/>
            <a:ext cx="1008112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5868144" y="673262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1" name="直線單箭頭接點 90"/>
          <p:cNvCxnSpPr/>
          <p:nvPr/>
        </p:nvCxnSpPr>
        <p:spPr>
          <a:xfrm>
            <a:off x="2987824" y="4260619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746434" y="428380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Wall-clock time</a:t>
            </a:r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987824" y="2887937"/>
            <a:ext cx="119562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1038799" y="370281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In CPU idle loop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-468559" y="2348880"/>
            <a:ext cx="427233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(b) Continuous system time mode</a:t>
            </a:r>
            <a:endParaRPr lang="zh-TW" altLang="en-US" sz="2000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23766" y="3212976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Simulating storage device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4197706" y="3346850"/>
            <a:ext cx="662326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724128" y="2887628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6732240" y="3346850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2987824" y="6996923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746434" y="702010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Wall-clock time</a:t>
            </a:r>
            <a:endParaRPr lang="zh-TW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987824" y="5480225"/>
            <a:ext cx="119562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1038799" y="629510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In CPU idle loop</a:t>
            </a:r>
            <a:endParaRPr lang="zh-TW" altLang="en-US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-468560" y="4941168"/>
            <a:ext cx="396044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(c) Mixed system time </a:t>
            </a:r>
            <a:r>
              <a:rPr lang="en-US" altLang="zh-TW" sz="2000" b="1" dirty="0"/>
              <a:t>m</a:t>
            </a:r>
            <a:r>
              <a:rPr lang="en-US" altLang="zh-TW" sz="2000" b="1" dirty="0" smtClean="0"/>
              <a:t>ode</a:t>
            </a:r>
            <a:endParaRPr lang="zh-TW" altLang="en-US" sz="2000" b="1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123766" y="5805264"/>
            <a:ext cx="257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Simulating storage device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197706" y="5939138"/>
            <a:ext cx="662326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4860032" y="5479916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868144" y="5939138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6559716" y="225518"/>
            <a:ext cx="1008112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567828" y="684740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6559716" y="5482102"/>
            <a:ext cx="1008112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7567828" y="5941324"/>
            <a:ext cx="676580" cy="13835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4163813" y="102893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 smtClean="0"/>
              <a:t>Time skipping the idle loop</a:t>
            </a:r>
          </a:p>
        </p:txBody>
      </p:sp>
      <p:sp>
        <p:nvSpPr>
          <p:cNvPr id="121" name="文字方塊 120"/>
          <p:cNvSpPr txBox="1"/>
          <p:nvPr/>
        </p:nvSpPr>
        <p:spPr>
          <a:xfrm>
            <a:off x="-460817" y="2771636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Running benchmark 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-463274" y="5363924"/>
            <a:ext cx="316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/>
              <a:t>Running benchmark application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166326" y="6309320"/>
            <a:ext cx="26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i="1" dirty="0" smtClean="0"/>
              <a:t>Time skipping the idle loop</a:t>
            </a:r>
            <a:endParaRPr lang="zh-TW" altLang="en-US" i="1" dirty="0"/>
          </a:p>
        </p:txBody>
      </p:sp>
      <p:sp>
        <p:nvSpPr>
          <p:cNvPr id="46" name="矩形 45"/>
          <p:cNvSpPr/>
          <p:nvPr/>
        </p:nvSpPr>
        <p:spPr>
          <a:xfrm>
            <a:off x="4860032" y="3736523"/>
            <a:ext cx="864096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7408820" y="3736523"/>
            <a:ext cx="835588" cy="13835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6256" y="5518140"/>
            <a:ext cx="2016224" cy="5751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Backing storage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-108520" y="5207992"/>
            <a:ext cx="92890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-258368" y="5540796"/>
            <a:ext cx="11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Hardware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-258368" y="4437112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Linux kernel space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-108520" y="2204864"/>
            <a:ext cx="92890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-258368" y="35332"/>
            <a:ext cx="20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User space</a:t>
            </a:r>
            <a:endParaRPr lang="zh-TW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131840" y="5518140"/>
            <a:ext cx="1440160" cy="575156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32040" y="5517232"/>
            <a:ext cx="1440160" cy="576064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Counter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840" y="4327500"/>
            <a:ext cx="1440160" cy="607422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Pseudo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2040" y="4327500"/>
            <a:ext cx="1440160" cy="607422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Pseudo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counter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76256" y="4333746"/>
            <a:ext cx="2016224" cy="607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Block device driver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840" y="2527299"/>
            <a:ext cx="3240360" cy="717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Block device driver proxy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endCxn id="12" idx="0"/>
          </p:cNvCxnSpPr>
          <p:nvPr/>
        </p:nvCxnSpPr>
        <p:spPr>
          <a:xfrm>
            <a:off x="3851920" y="4934922"/>
            <a:ext cx="0" cy="5832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652120" y="4934014"/>
            <a:ext cx="0" cy="5832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7915477" y="4934014"/>
            <a:ext cx="0" cy="5832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31840" y="692696"/>
            <a:ext cx="3240360" cy="1170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Storage device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simulation 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6256" y="648742"/>
            <a:ext cx="2016224" cy="4760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 simulator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76256" y="1394014"/>
            <a:ext cx="2016224" cy="4800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 </a:t>
            </a:r>
            <a:r>
              <a:rPr lang="en-US" altLang="zh-TW" dirty="0">
                <a:solidFill>
                  <a:schemeClr val="tx1"/>
                </a:solidFill>
              </a:rPr>
              <a:t>p</a:t>
            </a:r>
            <a:r>
              <a:rPr lang="en-US" altLang="zh-TW" dirty="0" smtClean="0">
                <a:solidFill>
                  <a:schemeClr val="tx1"/>
                </a:solidFill>
              </a:rPr>
              <a:t>ersistence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76256" y="2527299"/>
            <a:ext cx="2016224" cy="717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Direct I/O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5" idx="2"/>
            <a:endCxn id="19" idx="0"/>
          </p:cNvCxnSpPr>
          <p:nvPr/>
        </p:nvCxnSpPr>
        <p:spPr>
          <a:xfrm>
            <a:off x="4752020" y="1863586"/>
            <a:ext cx="0" cy="663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884368" y="1873007"/>
            <a:ext cx="0" cy="6637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6" idx="1"/>
          </p:cNvCxnSpPr>
          <p:nvPr/>
        </p:nvCxnSpPr>
        <p:spPr>
          <a:xfrm flipH="1">
            <a:off x="6372200" y="88674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7" idx="1"/>
          </p:cNvCxnSpPr>
          <p:nvPr/>
        </p:nvCxnSpPr>
        <p:spPr>
          <a:xfrm flipH="1">
            <a:off x="6372200" y="163406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131071" y="3501008"/>
            <a:ext cx="3240360" cy="535414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Timekeeping infrastructure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>
            <a:stCxn id="16" idx="0"/>
          </p:cNvCxnSpPr>
          <p:nvPr/>
        </p:nvCxnSpPr>
        <p:spPr>
          <a:xfrm flipV="1">
            <a:off x="3851920" y="4036423"/>
            <a:ext cx="0" cy="29107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7" idx="0"/>
          </p:cNvCxnSpPr>
          <p:nvPr/>
        </p:nvCxnSpPr>
        <p:spPr>
          <a:xfrm flipV="1">
            <a:off x="5652120" y="4036423"/>
            <a:ext cx="0" cy="29107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36891" y="2527299"/>
            <a:ext cx="1800200" cy="717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Pseudo block device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>
            <a:stCxn id="19" idx="1"/>
            <a:endCxn id="58" idx="3"/>
          </p:cNvCxnSpPr>
          <p:nvPr/>
        </p:nvCxnSpPr>
        <p:spPr>
          <a:xfrm flipH="1">
            <a:off x="2537091" y="2886005"/>
            <a:ext cx="59474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36891" y="697906"/>
            <a:ext cx="1800201" cy="11814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Benchmark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application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/>
          <p:cNvCxnSpPr>
            <a:stCxn id="62" idx="2"/>
            <a:endCxn id="58" idx="0"/>
          </p:cNvCxnSpPr>
          <p:nvPr/>
        </p:nvCxnSpPr>
        <p:spPr>
          <a:xfrm flipH="1">
            <a:off x="1636991" y="1879322"/>
            <a:ext cx="1" cy="64797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44075" y="3501007"/>
            <a:ext cx="1800200" cy="680953"/>
          </a:xfrm>
          <a:prstGeom prst="rect">
            <a:avLst/>
          </a:prstGeom>
          <a:pattFill prst="pct5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Task scheduling infrastructure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2571751" y="3771900"/>
            <a:ext cx="56008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28" idx="2"/>
            <a:endCxn id="18" idx="0"/>
          </p:cNvCxnSpPr>
          <p:nvPr/>
        </p:nvCxnSpPr>
        <p:spPr>
          <a:xfrm>
            <a:off x="7884368" y="3244710"/>
            <a:ext cx="0" cy="1089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1772816"/>
            <a:ext cx="8424936" cy="1160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328" y="4113076"/>
            <a:ext cx="8421152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lock device driver proxy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55576" y="3068960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71328" y="4581128"/>
            <a:ext cx="8421152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396680" y="2636912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31632" y="2168860"/>
            <a:ext cx="190704" cy="3240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22336" y="2168860"/>
            <a:ext cx="190704" cy="3240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3040" y="2168860"/>
            <a:ext cx="190704" cy="3240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03744" y="2168860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4448" y="2168860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85152" y="2168860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2524" y="404664"/>
            <a:ext cx="3929955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DiskSim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327" y="404664"/>
            <a:ext cx="3624233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 persistence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2483768" y="1304764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699792" y="1340768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920170" y="2636912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26874" y="2168860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467709" y="2317522"/>
            <a:ext cx="291481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436096" y="1379750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652120" y="1415754"/>
            <a:ext cx="0" cy="6840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6170" y="2168860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150272" y="2298358"/>
            <a:ext cx="2005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Request simulation</a:t>
            </a:r>
            <a:endParaRPr lang="zh-TW" altLang="en-US" sz="1600" dirty="0"/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4788024" y="2679534"/>
            <a:ext cx="0" cy="1210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821427" y="3331731"/>
            <a:ext cx="124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 smtClean="0"/>
              <a:t>register_disk</a:t>
            </a:r>
            <a:endParaRPr lang="zh-TW" altLang="en-US" sz="1600" i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2494088" y="3331731"/>
            <a:ext cx="1183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 smtClean="0"/>
              <a:t>get_request</a:t>
            </a:r>
            <a:endParaRPr lang="zh-TW" altLang="en-US" sz="1600" i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892490" y="3331731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 smtClean="0"/>
              <a:t>sleep_on_disk</a:t>
            </a:r>
            <a:endParaRPr lang="zh-TW" altLang="en-US" sz="1600" i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007258" y="3331731"/>
            <a:ext cx="1583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 smtClean="0"/>
              <a:t>respond_request</a:t>
            </a:r>
            <a:endParaRPr lang="zh-TW" altLang="en-US" sz="1600" i="1" dirty="0"/>
          </a:p>
        </p:txBody>
      </p:sp>
      <p:sp>
        <p:nvSpPr>
          <p:cNvPr id="59" name="矩形 58"/>
          <p:cNvSpPr/>
          <p:nvPr/>
        </p:nvSpPr>
        <p:spPr>
          <a:xfrm>
            <a:off x="1115616" y="5229200"/>
            <a:ext cx="190704" cy="3240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15616" y="5733256"/>
            <a:ext cx="190704" cy="3240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18931" y="5206552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 transfer for I/O request not complete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18931" y="5710608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Data transfer for I/O request complete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827739" y="1334403"/>
            <a:ext cx="1657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timing calculation</a:t>
            </a:r>
            <a:endParaRPr lang="zh-TW" altLang="en-US" sz="16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842218" y="1334403"/>
            <a:ext cx="125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data transfer</a:t>
            </a:r>
            <a:endParaRPr lang="zh-TW" altLang="en-US" sz="1600" dirty="0"/>
          </a:p>
        </p:txBody>
      </p:sp>
      <p:sp>
        <p:nvSpPr>
          <p:cNvPr id="67" name="矩形 66"/>
          <p:cNvSpPr/>
          <p:nvPr/>
        </p:nvSpPr>
        <p:spPr>
          <a:xfrm>
            <a:off x="6496050" y="2000249"/>
            <a:ext cx="2520950" cy="201295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7499" y="-104775"/>
            <a:ext cx="4034635" cy="21748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326893" y="-104775"/>
            <a:ext cx="171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u="sng" dirty="0" smtClean="0"/>
              <a:t>persistence thread</a:t>
            </a:r>
            <a:endParaRPr lang="zh-TW" altLang="en-US" sz="1600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252799" y="1979124"/>
            <a:ext cx="1567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 i="1" u="sng" dirty="0" smtClean="0"/>
              <a:t>response thread</a:t>
            </a:r>
            <a:endParaRPr lang="zh-TW" altLang="en-US" sz="1600" i="1" u="sng" dirty="0"/>
          </a:p>
        </p:txBody>
      </p:sp>
      <p:sp>
        <p:nvSpPr>
          <p:cNvPr id="71" name="矩形 70"/>
          <p:cNvSpPr/>
          <p:nvPr/>
        </p:nvSpPr>
        <p:spPr>
          <a:xfrm>
            <a:off x="1940961" y="2168860"/>
            <a:ext cx="190704" cy="3240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7938221" y="-103773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u="sng" dirty="0" smtClean="0"/>
              <a:t>main thread</a:t>
            </a:r>
            <a:endParaRPr lang="zh-TW" altLang="en-US" sz="1600" i="1" u="sng" dirty="0"/>
          </a:p>
        </p:txBody>
      </p:sp>
    </p:spTree>
    <p:extLst>
      <p:ext uri="{BB962C8B-B14F-4D97-AF65-F5344CB8AC3E}">
        <p14:creationId xmlns:p14="http://schemas.microsoft.com/office/powerpoint/2010/main" val="5954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柱 2"/>
          <p:cNvSpPr/>
          <p:nvPr/>
        </p:nvSpPr>
        <p:spPr>
          <a:xfrm>
            <a:off x="5329299" y="4869160"/>
            <a:ext cx="1430635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Pseudo block device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430" y="3382272"/>
            <a:ext cx="2273015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Storage device simulation 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柱 4"/>
          <p:cNvSpPr/>
          <p:nvPr/>
        </p:nvSpPr>
        <p:spPr>
          <a:xfrm>
            <a:off x="5267697" y="800708"/>
            <a:ext cx="1430635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Backing storage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8225" y="764704"/>
            <a:ext cx="1514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system memory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043608" y="170080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43608" y="198884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43608" y="227687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043608" y="256490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43608" y="285293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43608" y="314096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3608" y="34290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043608" y="371703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43608" y="400506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043608" y="429309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043608" y="458112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043608" y="486916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043608" y="51571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43608" y="544522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文件 27"/>
          <p:cNvSpPr/>
          <p:nvPr/>
        </p:nvSpPr>
        <p:spPr>
          <a:xfrm rot="10800000">
            <a:off x="1050527" y="1196752"/>
            <a:ext cx="1650827" cy="136815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50528" y="2564904"/>
            <a:ext cx="1650827" cy="3167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311275" y="5292876"/>
            <a:ext cx="1548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reclaim memory</a:t>
            </a:r>
            <a:endParaRPr lang="zh-TW" altLang="en-US" sz="16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2701355" y="3381375"/>
            <a:ext cx="2194495" cy="493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w="sm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2699309" y="4184294"/>
            <a:ext cx="2187245" cy="6848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/>
          <p:cNvSpPr/>
          <p:nvPr/>
        </p:nvSpPr>
        <p:spPr>
          <a:xfrm rot="236853">
            <a:off x="245399" y="2714800"/>
            <a:ext cx="5002994" cy="1202178"/>
          </a:xfrm>
          <a:prstGeom prst="arc">
            <a:avLst>
              <a:gd name="adj1" fmla="val 16200000"/>
              <a:gd name="adj2" fmla="val 21367015"/>
            </a:avLst>
          </a:prstGeom>
          <a:noFill/>
          <a:ln w="127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 rot="641967">
            <a:off x="3215017" y="2558824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allocate memory</a:t>
            </a:r>
            <a:endParaRPr lang="zh-TW" altLang="en-US" sz="1600" dirty="0"/>
          </a:p>
        </p:txBody>
      </p:sp>
      <p:sp>
        <p:nvSpPr>
          <p:cNvPr id="63" name="文字方塊 62"/>
          <p:cNvSpPr txBox="1"/>
          <p:nvPr/>
        </p:nvSpPr>
        <p:spPr>
          <a:xfrm rot="21284517">
            <a:off x="3280315" y="3846110"/>
            <a:ext cx="1330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load program</a:t>
            </a:r>
            <a:endParaRPr lang="zh-TW" altLang="en-US" sz="16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6025937" y="4293096"/>
            <a:ext cx="0" cy="5053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025937" y="2852937"/>
            <a:ext cx="0" cy="43204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891273" y="2276872"/>
            <a:ext cx="2273015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V="1">
            <a:off x="5992201" y="1700808"/>
            <a:ext cx="0" cy="4975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弧形 87"/>
          <p:cNvSpPr/>
          <p:nvPr/>
        </p:nvSpPr>
        <p:spPr>
          <a:xfrm rot="316259">
            <a:off x="200237" y="1570070"/>
            <a:ext cx="5051742" cy="1202178"/>
          </a:xfrm>
          <a:prstGeom prst="arc">
            <a:avLst>
              <a:gd name="adj1" fmla="val 16200000"/>
              <a:gd name="adj2" fmla="val 21367015"/>
            </a:avLst>
          </a:prstGeom>
          <a:noFill/>
          <a:ln w="127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 rot="641967">
            <a:off x="3316168" y="1433702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allocate memory</a:t>
            </a:r>
            <a:endParaRPr lang="zh-TW" altLang="en-US" sz="1600" dirty="0"/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2849880" y="3741354"/>
            <a:ext cx="1809556" cy="14484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1050528" y="5157193"/>
            <a:ext cx="1650827" cy="28803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2849880" y="5292876"/>
            <a:ext cx="239168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文件 104"/>
          <p:cNvSpPr/>
          <p:nvPr/>
        </p:nvSpPr>
        <p:spPr>
          <a:xfrm>
            <a:off x="1050528" y="4869087"/>
            <a:ext cx="1650827" cy="136815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 rot="689672">
            <a:off x="3106922" y="1302515"/>
            <a:ext cx="284248" cy="2842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!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橢圓 38"/>
          <p:cNvSpPr/>
          <p:nvPr/>
        </p:nvSpPr>
        <p:spPr>
          <a:xfrm rot="681527">
            <a:off x="3006318" y="2399464"/>
            <a:ext cx="284248" cy="2842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!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橢圓 42"/>
          <p:cNvSpPr/>
          <p:nvPr/>
        </p:nvSpPr>
        <p:spPr>
          <a:xfrm rot="21253255">
            <a:off x="3051706" y="3964393"/>
            <a:ext cx="284248" cy="2842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!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7163874" y="1196752"/>
            <a:ext cx="6484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7807222" y="1189045"/>
            <a:ext cx="0" cy="280831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382881" y="3989650"/>
            <a:ext cx="42691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 rot="16200000">
            <a:off x="6809842" y="2476432"/>
            <a:ext cx="2609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Direct backing storage access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31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柱 2"/>
          <p:cNvSpPr/>
          <p:nvPr/>
        </p:nvSpPr>
        <p:spPr>
          <a:xfrm>
            <a:off x="5017825" y="4868784"/>
            <a:ext cx="2016224" cy="936480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Pseudo block device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016" y="3609020"/>
            <a:ext cx="2273015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Storage device simulation 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柱 4"/>
          <p:cNvSpPr/>
          <p:nvPr/>
        </p:nvSpPr>
        <p:spPr>
          <a:xfrm>
            <a:off x="5017825" y="1328344"/>
            <a:ext cx="2016224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Backing storage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8225" y="764704"/>
            <a:ext cx="1514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system memory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043608" y="170080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43608" y="198884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43608" y="227687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043608" y="256490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43608" y="285293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43608" y="314096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3608" y="34290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043608" y="371703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43608" y="400506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043608" y="429309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1043608" y="458112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043608" y="486916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043608" y="51571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43608" y="544522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圖: 文件 27"/>
          <p:cNvSpPr/>
          <p:nvPr/>
        </p:nvSpPr>
        <p:spPr>
          <a:xfrm rot="10800000">
            <a:off x="1050527" y="1196752"/>
            <a:ext cx="1650827" cy="136815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50528" y="2564904"/>
            <a:ext cx="1650827" cy="3167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25555" y="5322318"/>
            <a:ext cx="1548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reclaim memory</a:t>
            </a:r>
            <a:endParaRPr lang="zh-TW" altLang="en-US" sz="16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6025937" y="4509120"/>
            <a:ext cx="0" cy="28927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023680" y="3212976"/>
            <a:ext cx="1843" cy="28323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887172" y="2618910"/>
            <a:ext cx="2273015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/>
          <p:cNvCxnSpPr/>
          <p:nvPr/>
        </p:nvCxnSpPr>
        <p:spPr>
          <a:xfrm flipV="1">
            <a:off x="6001202" y="2236536"/>
            <a:ext cx="0" cy="3175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弧形 87"/>
          <p:cNvSpPr/>
          <p:nvPr/>
        </p:nvSpPr>
        <p:spPr>
          <a:xfrm rot="316259">
            <a:off x="200237" y="1849819"/>
            <a:ext cx="5051742" cy="1202178"/>
          </a:xfrm>
          <a:prstGeom prst="arc">
            <a:avLst>
              <a:gd name="adj1" fmla="val 16200000"/>
              <a:gd name="adj2" fmla="val 21367015"/>
            </a:avLst>
          </a:prstGeom>
          <a:noFill/>
          <a:ln w="127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 rot="641967">
            <a:off x="3316168" y="171345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allocate memory</a:t>
            </a:r>
            <a:endParaRPr lang="zh-TW" altLang="en-US" sz="1600" dirty="0"/>
          </a:p>
        </p:txBody>
      </p:sp>
      <p:sp>
        <p:nvSpPr>
          <p:cNvPr id="102" name="矩形 101"/>
          <p:cNvSpPr/>
          <p:nvPr/>
        </p:nvSpPr>
        <p:spPr>
          <a:xfrm>
            <a:off x="1050528" y="5157193"/>
            <a:ext cx="1650827" cy="28803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880366" y="5301208"/>
            <a:ext cx="2039136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圖: 文件 104"/>
          <p:cNvSpPr/>
          <p:nvPr/>
        </p:nvSpPr>
        <p:spPr>
          <a:xfrm>
            <a:off x="1050528" y="4869087"/>
            <a:ext cx="1650827" cy="136815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 rot="689672">
            <a:off x="3106922" y="1582264"/>
            <a:ext cx="284248" cy="2842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!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7163874" y="1724388"/>
            <a:ext cx="6484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7799932" y="1732248"/>
            <a:ext cx="0" cy="22728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350549" y="4003278"/>
            <a:ext cx="461811" cy="17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 rot="16200000">
            <a:off x="6809842" y="2755982"/>
            <a:ext cx="2609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Direct backing storage access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77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28057"/>
            <a:ext cx="338437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898069"/>
            <a:ext cx="158417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 caches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640225"/>
            <a:ext cx="3384376" cy="12018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4202089"/>
            <a:ext cx="734481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Generic block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922169"/>
            <a:ext cx="734481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I/O scheduler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042" y="5667328"/>
            <a:ext cx="3375925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Block device driver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32040" y="5667328"/>
            <a:ext cx="3312368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Block device driver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柱 8"/>
          <p:cNvSpPr/>
          <p:nvPr/>
        </p:nvSpPr>
        <p:spPr>
          <a:xfrm>
            <a:off x="1738427" y="6357257"/>
            <a:ext cx="1715154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 disk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柱 9"/>
          <p:cNvSpPr/>
          <p:nvPr/>
        </p:nvSpPr>
        <p:spPr>
          <a:xfrm>
            <a:off x="5739956" y="6361856"/>
            <a:ext cx="1715154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SSD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0032" y="2875248"/>
            <a:ext cx="3384376" cy="966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Direct I/O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0032" y="1484784"/>
            <a:ext cx="3384376" cy="9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Device-aware storage engine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0032" y="-99392"/>
            <a:ext cx="3384376" cy="974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Storage device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emulation program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053463" y="2708921"/>
            <a:ext cx="1430305" cy="807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88668" y="2744863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Disk</a:t>
            </a:r>
          </a:p>
          <a:p>
            <a:pPr algn="ctr"/>
            <a:r>
              <a:rPr lang="en-US" altLang="zh-TW" dirty="0" smtClean="0"/>
              <a:t>File system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699792" y="2715701"/>
            <a:ext cx="1430305" cy="8006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52630" y="2751643"/>
            <a:ext cx="117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Disk</a:t>
            </a:r>
          </a:p>
          <a:p>
            <a:pPr algn="ctr"/>
            <a:r>
              <a:rPr lang="en-US" altLang="zh-TW" dirty="0" smtClean="0"/>
              <a:t>file system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33704" y="3516332"/>
            <a:ext cx="25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Mapping layer</a:t>
            </a:r>
            <a:endParaRPr lang="zh-TW" altLang="en-US" dirty="0"/>
          </a:p>
        </p:txBody>
      </p:sp>
      <p:sp>
        <p:nvSpPr>
          <p:cNvPr id="20" name="弧形 19"/>
          <p:cNvSpPr/>
          <p:nvPr/>
        </p:nvSpPr>
        <p:spPr>
          <a:xfrm rot="19719158">
            <a:off x="367133" y="1099784"/>
            <a:ext cx="4901425" cy="1299375"/>
          </a:xfrm>
          <a:prstGeom prst="arc">
            <a:avLst>
              <a:gd name="adj1" fmla="val 18050327"/>
              <a:gd name="adj2" fmla="val 21326026"/>
            </a:avLst>
          </a:prstGeom>
          <a:noFill/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453581" y="1596109"/>
            <a:ext cx="0" cy="10441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3" idx="0"/>
          </p:cNvCxnSpPr>
          <p:nvPr/>
        </p:nvCxnSpPr>
        <p:spPr>
          <a:xfrm flipV="1">
            <a:off x="1691680" y="1596109"/>
            <a:ext cx="0" cy="301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687910" y="2366121"/>
            <a:ext cx="0" cy="2741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596004" y="384204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9" idx="1"/>
            <a:endCxn id="7" idx="2"/>
          </p:cNvCxnSpPr>
          <p:nvPr/>
        </p:nvCxnSpPr>
        <p:spPr>
          <a:xfrm flipV="1">
            <a:off x="2596004" y="6135380"/>
            <a:ext cx="1" cy="22187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596005" y="5390221"/>
            <a:ext cx="0" cy="2771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596005" y="4670141"/>
            <a:ext cx="0" cy="2520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6597533" y="3838575"/>
            <a:ext cx="0" cy="35710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597533" y="6135321"/>
            <a:ext cx="1" cy="22187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6597534" y="5393337"/>
            <a:ext cx="0" cy="2771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6597534" y="4673257"/>
            <a:ext cx="0" cy="2520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588224" y="2470584"/>
            <a:ext cx="0" cy="4046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6597534" y="977713"/>
            <a:ext cx="0" cy="41601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414944" y="313492"/>
            <a:ext cx="63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4534902" y="-531440"/>
            <a:ext cx="4034635" cy="32043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34902" y="-531440"/>
            <a:ext cx="20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User-space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128057"/>
            <a:ext cx="338437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898069"/>
            <a:ext cx="158417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Disk caches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640225"/>
            <a:ext cx="3384376" cy="12018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4202089"/>
            <a:ext cx="734481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Generic block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4922169"/>
            <a:ext cx="734481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I/O scheduler layer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8042" y="5642249"/>
            <a:ext cx="733636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Block device driver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柱 8"/>
          <p:cNvSpPr/>
          <p:nvPr/>
        </p:nvSpPr>
        <p:spPr>
          <a:xfrm>
            <a:off x="3347864" y="6357257"/>
            <a:ext cx="2448271" cy="792088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Backing storage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0032" y="2875248"/>
            <a:ext cx="3384376" cy="966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Direct I/O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0032" y="764704"/>
            <a:ext cx="3384376" cy="974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Storage device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simulation module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053463" y="2708921"/>
            <a:ext cx="1430305" cy="80741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88668" y="2744863"/>
            <a:ext cx="12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Disk</a:t>
            </a:r>
          </a:p>
          <a:p>
            <a:pPr algn="ctr"/>
            <a:r>
              <a:rPr lang="en-US" altLang="zh-TW" dirty="0" smtClean="0"/>
              <a:t>File system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2699792" y="2715701"/>
            <a:ext cx="1430305" cy="8006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52630" y="2751643"/>
            <a:ext cx="117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Disk</a:t>
            </a:r>
          </a:p>
          <a:p>
            <a:pPr algn="ctr"/>
            <a:r>
              <a:rPr lang="en-US" altLang="zh-TW" dirty="0" smtClean="0"/>
              <a:t>file system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333704" y="3516332"/>
            <a:ext cx="25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Mapping layer</a:t>
            </a:r>
            <a:endParaRPr lang="zh-TW" altLang="en-US" dirty="0"/>
          </a:p>
        </p:txBody>
      </p:sp>
      <p:sp>
        <p:nvSpPr>
          <p:cNvPr id="20" name="弧形 19"/>
          <p:cNvSpPr/>
          <p:nvPr/>
        </p:nvSpPr>
        <p:spPr>
          <a:xfrm rot="20562582">
            <a:off x="-1094977" y="1305066"/>
            <a:ext cx="6089640" cy="1369954"/>
          </a:xfrm>
          <a:prstGeom prst="arc">
            <a:avLst>
              <a:gd name="adj1" fmla="val 20049938"/>
              <a:gd name="adj2" fmla="val 21302894"/>
            </a:avLst>
          </a:prstGeom>
          <a:noFill/>
          <a:ln w="1905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3453581" y="1596109"/>
            <a:ext cx="0" cy="10441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3" idx="0"/>
          </p:cNvCxnSpPr>
          <p:nvPr/>
        </p:nvCxnSpPr>
        <p:spPr>
          <a:xfrm flipV="1">
            <a:off x="1691680" y="1596109"/>
            <a:ext cx="0" cy="30196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687910" y="2366121"/>
            <a:ext cx="0" cy="27410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2596004" y="384204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9" idx="1"/>
            <a:endCxn id="7" idx="2"/>
          </p:cNvCxnSpPr>
          <p:nvPr/>
        </p:nvCxnSpPr>
        <p:spPr>
          <a:xfrm flipV="1">
            <a:off x="4572000" y="6110301"/>
            <a:ext cx="4225" cy="2469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6597533" y="3838575"/>
            <a:ext cx="0" cy="35710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578234" y="4673257"/>
            <a:ext cx="0" cy="2520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6597534" y="1841809"/>
            <a:ext cx="1" cy="86899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622719" y="609472"/>
            <a:ext cx="63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4534902" y="332656"/>
            <a:ext cx="4034635" cy="17171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534902" y="332656"/>
            <a:ext cx="20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User-space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578234" y="5390221"/>
            <a:ext cx="0" cy="2520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4730634" y="4825657"/>
            <a:ext cx="0" cy="2520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1"/>
          <p:cNvCxnSpPr/>
          <p:nvPr/>
        </p:nvCxnSpPr>
        <p:spPr>
          <a:xfrm>
            <a:off x="1515137" y="8502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/>
          <p:cNvCxnSpPr/>
          <p:nvPr/>
        </p:nvCxnSpPr>
        <p:spPr>
          <a:xfrm>
            <a:off x="1515137" y="113832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1515137" y="142635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515137" y="171438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515137" y="200242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515137" y="229045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515137" y="257848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515137" y="2852936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515137" y="314096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1515137" y="342900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515137" y="371703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22057" y="850292"/>
            <a:ext cx="1650827" cy="34428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流程圖: 文件 14"/>
          <p:cNvSpPr/>
          <p:nvPr/>
        </p:nvSpPr>
        <p:spPr>
          <a:xfrm>
            <a:off x="1522057" y="4293096"/>
            <a:ext cx="1650827" cy="1368152"/>
          </a:xfrm>
          <a:prstGeom prst="flowChartDocumen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91842" y="511738"/>
            <a:ext cx="143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SSD blocks (4k)</a:t>
            </a:r>
            <a:endParaRPr lang="zh-TW" altLang="en-US" sz="1600" dirty="0"/>
          </a:p>
        </p:txBody>
      </p:sp>
      <p:sp>
        <p:nvSpPr>
          <p:cNvPr id="17" name="圓角化對角線角落矩形 16"/>
          <p:cNvSpPr/>
          <p:nvPr/>
        </p:nvSpPr>
        <p:spPr>
          <a:xfrm>
            <a:off x="3593164" y="586939"/>
            <a:ext cx="4435220" cy="897845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圓角化對角線角落矩形 17"/>
          <p:cNvSpPr/>
          <p:nvPr/>
        </p:nvSpPr>
        <p:spPr>
          <a:xfrm>
            <a:off x="3584348" y="1628800"/>
            <a:ext cx="4444036" cy="1296144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3678628" y="574239"/>
            <a:ext cx="30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 smtClean="0"/>
              <a:t>Header block</a:t>
            </a:r>
          </a:p>
          <a:p>
            <a:r>
              <a:rPr lang="en-US" altLang="zh-TW" sz="1600" dirty="0" smtClean="0"/>
              <a:t>Disk size in sectors: XXX</a:t>
            </a:r>
          </a:p>
          <a:p>
            <a:r>
              <a:rPr lang="en-US" altLang="zh-TW" sz="1600" dirty="0" smtClean="0"/>
              <a:t># of allocated data blocks:  YYY</a:t>
            </a:r>
            <a:endParaRPr lang="zh-TW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699479" y="1270000"/>
            <a:ext cx="1295982" cy="8826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endCxn id="17" idx="2"/>
          </p:cNvCxnSpPr>
          <p:nvPr/>
        </p:nvCxnSpPr>
        <p:spPr>
          <a:xfrm>
            <a:off x="2555776" y="1035861"/>
            <a:ext cx="1037388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555776" y="1844824"/>
            <a:ext cx="102857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97222" y="2433846"/>
            <a:ext cx="1295982" cy="11259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0" name="圓角化對角線角落矩形 29"/>
          <p:cNvSpPr/>
          <p:nvPr/>
        </p:nvSpPr>
        <p:spPr>
          <a:xfrm>
            <a:off x="3563888" y="3068960"/>
            <a:ext cx="4435220" cy="1296144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520674" y="4005064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520106" y="4568428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520106" y="485646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525643" y="5144492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2555776" y="3284984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678628" y="163112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 smtClean="0"/>
              <a:t>Mapping entry valid table</a:t>
            </a:r>
          </a:p>
          <a:p>
            <a:r>
              <a:rPr lang="en-US" altLang="zh-TW" sz="1600" dirty="0" smtClean="0"/>
              <a:t>Each bit represents if the corresponding block in the mapping table contains valid mappings.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384806" y="2467463"/>
            <a:ext cx="155534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Bit: Valid/Invalid</a:t>
            </a:r>
            <a:endParaRPr lang="zh-TW" altLang="en-US" sz="16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678628" y="3068960"/>
            <a:ext cx="434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 smtClean="0"/>
              <a:t>Mapping table</a:t>
            </a:r>
          </a:p>
          <a:p>
            <a:r>
              <a:rPr lang="en-US" altLang="zh-TW" sz="1600" dirty="0" smtClean="0"/>
              <a:t>Each 8 byte integer is a offset to the actual data block. “-1” means data block not allocated yet.</a:t>
            </a:r>
            <a:endParaRPr lang="zh-TW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1705744" y="3861048"/>
            <a:ext cx="1295982" cy="194421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60" name="圓角化對角線角落矩形 59"/>
          <p:cNvSpPr/>
          <p:nvPr/>
        </p:nvSpPr>
        <p:spPr>
          <a:xfrm>
            <a:off x="3563888" y="4509120"/>
            <a:ext cx="4435220" cy="830997"/>
          </a:xfrm>
          <a:prstGeom prst="round2Diag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3678628" y="450912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u="sng" dirty="0" smtClean="0"/>
              <a:t>Data blocks</a:t>
            </a:r>
          </a:p>
          <a:p>
            <a:r>
              <a:rPr lang="en-US" altLang="zh-TW" sz="1600" dirty="0" smtClean="0"/>
              <a:t>Each 4k data block stores data for</a:t>
            </a:r>
          </a:p>
          <a:p>
            <a:r>
              <a:rPr lang="en-US" altLang="zh-TW" sz="1600" dirty="0" smtClean="0"/>
              <a:t>8 consecutive 512 byte disk sectors</a:t>
            </a:r>
            <a:endParaRPr lang="zh-TW" altLang="en-US" sz="1600" dirty="0"/>
          </a:p>
        </p:txBody>
      </p:sp>
      <p:cxnSp>
        <p:nvCxnSpPr>
          <p:cNvPr id="67" name="直線單箭頭接點 66"/>
          <p:cNvCxnSpPr/>
          <p:nvPr/>
        </p:nvCxnSpPr>
        <p:spPr>
          <a:xfrm>
            <a:off x="2555776" y="4695825"/>
            <a:ext cx="103738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339452" y="3926956"/>
            <a:ext cx="286756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Integer: Offset to data block</a:t>
            </a:r>
            <a:endParaRPr lang="zh-TW" altLang="en-US" sz="1600" dirty="0"/>
          </a:p>
        </p:txBody>
      </p:sp>
      <p:cxnSp>
        <p:nvCxnSpPr>
          <p:cNvPr id="49" name="直線單箭頭接點 48"/>
          <p:cNvCxnSpPr/>
          <p:nvPr/>
        </p:nvCxnSpPr>
        <p:spPr>
          <a:xfrm>
            <a:off x="1187624" y="1580059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192586" y="1580506"/>
            <a:ext cx="0" cy="14139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endCxn id="29" idx="1"/>
          </p:cNvCxnSpPr>
          <p:nvPr/>
        </p:nvCxnSpPr>
        <p:spPr>
          <a:xfrm>
            <a:off x="1183481" y="2996828"/>
            <a:ext cx="51374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177900" y="3091221"/>
            <a:ext cx="43204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1187623" y="3091668"/>
            <a:ext cx="620" cy="13422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1177900" y="4437112"/>
            <a:ext cx="513942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1767084" y="1441559"/>
            <a:ext cx="115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L1 mapping</a:t>
            </a:r>
          </a:p>
        </p:txBody>
      </p:sp>
      <p:sp>
        <p:nvSpPr>
          <p:cNvPr id="82" name="文字方塊 81"/>
          <p:cNvSpPr txBox="1"/>
          <p:nvPr/>
        </p:nvSpPr>
        <p:spPr>
          <a:xfrm>
            <a:off x="1772621" y="2863969"/>
            <a:ext cx="115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L2 mapping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763526" y="4298612"/>
            <a:ext cx="115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Data block</a:t>
            </a:r>
          </a:p>
        </p:txBody>
      </p:sp>
    </p:spTree>
    <p:extLst>
      <p:ext uri="{BB962C8B-B14F-4D97-AF65-F5344CB8AC3E}">
        <p14:creationId xmlns:p14="http://schemas.microsoft.com/office/powerpoint/2010/main" val="9841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07904" y="2287242"/>
            <a:ext cx="1872208" cy="7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Clock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5940152" y="2533237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868144" y="2823444"/>
            <a:ext cx="223224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04448" y="2287242"/>
            <a:ext cx="1872208" cy="7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04448" y="1093300"/>
            <a:ext cx="1872208" cy="743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Counter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07904" y="1054051"/>
            <a:ext cx="1872208" cy="7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Clock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5868144" y="1483154"/>
            <a:ext cx="2160240" cy="16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940152" y="2194683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set next interrupt time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372200" y="282126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interrupt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6084168" y="114460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get counter value</a:t>
            </a:r>
          </a:p>
        </p:txBody>
      </p:sp>
      <p:sp>
        <p:nvSpPr>
          <p:cNvPr id="16" name="矩形 15"/>
          <p:cNvSpPr/>
          <p:nvPr/>
        </p:nvSpPr>
        <p:spPr>
          <a:xfrm>
            <a:off x="1043608" y="1054051"/>
            <a:ext cx="1872208" cy="7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System time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3608" y="2307676"/>
            <a:ext cx="1872208" cy="7831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Timer events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987824" y="2678831"/>
            <a:ext cx="64807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2987824" y="1445640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8324328" y="467570"/>
            <a:ext cx="0" cy="28894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959932" y="46756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i="1" dirty="0" smtClean="0"/>
              <a:t>software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8856476" y="46756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i="1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923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1449" y="4069662"/>
            <a:ext cx="2448272" cy="6554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Virtual storage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1449" y="2790220"/>
            <a:ext cx="2448272" cy="937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Abstract system-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level model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0"/>
            <a:endCxn id="6" idx="2"/>
          </p:cNvCxnSpPr>
          <p:nvPr/>
        </p:nvCxnSpPr>
        <p:spPr>
          <a:xfrm flipV="1">
            <a:off x="1855585" y="3727660"/>
            <a:ext cx="0" cy="3420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673818" y="3356992"/>
            <a:ext cx="679822" cy="52699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 rot="17097294">
            <a:off x="2567090" y="3446029"/>
            <a:ext cx="989196" cy="792088"/>
          </a:xfrm>
          <a:prstGeom prst="arc">
            <a:avLst>
              <a:gd name="adj1" fmla="val 16200000"/>
              <a:gd name="adj2" fmla="val 20939266"/>
            </a:avLst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" name="矩形 15"/>
          <p:cNvSpPr/>
          <p:nvPr/>
        </p:nvSpPr>
        <p:spPr>
          <a:xfrm>
            <a:off x="3802877" y="2564904"/>
            <a:ext cx="2448272" cy="1297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Real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9801" y="4210124"/>
            <a:ext cx="2448272" cy="6798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Emulated</a:t>
            </a:r>
          </a:p>
          <a:p>
            <a:pPr algn="ctr">
              <a:lnSpc>
                <a:spcPts val="16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storage device</a:t>
            </a: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5024325" y="3862383"/>
            <a:ext cx="2688" cy="3477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70882" y="3573016"/>
            <a:ext cx="2160239" cy="11729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Simulated complete machine hardware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44608" y="2790220"/>
            <a:ext cx="2448272" cy="937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Modified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75237" y="4069662"/>
            <a:ext cx="2448272" cy="65548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altLang="zh-TW" sz="2000" dirty="0" smtClean="0">
                <a:solidFill>
                  <a:schemeClr val="tx1"/>
                </a:solidFill>
              </a:rPr>
              <a:t>Virtual storage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11299373" y="3720856"/>
            <a:ext cx="0" cy="3655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679193" y="2276872"/>
            <a:ext cx="3173727" cy="26131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679193" y="2286164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Discrete event simulation</a:t>
            </a:r>
            <a:endParaRPr lang="zh-TW" altLang="en-US" sz="16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637416" y="489000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</a:t>
            </a:r>
            <a:endParaRPr lang="zh-TW" altLang="en-US" sz="2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805768" y="489000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</a:t>
            </a:r>
            <a:endParaRPr lang="zh-TW" altLang="en-US" sz="2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52721" y="489000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(c)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1081204" y="489000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(d)</a:t>
            </a:r>
            <a:endParaRPr lang="zh-TW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266034" y="2276872"/>
            <a:ext cx="3173727" cy="26131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6034" y="2286164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Discrete event simulation</a:t>
            </a:r>
            <a:endParaRPr lang="zh-TW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870881" y="2636912"/>
            <a:ext cx="2160240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Real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 28"/>
          <p:cNvSpPr/>
          <p:nvPr/>
        </p:nvSpPr>
        <p:spPr>
          <a:xfrm rot="16200000">
            <a:off x="14568587" y="4037479"/>
            <a:ext cx="1882890" cy="6659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Place holder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矩形 23"/>
          <p:cNvSpPr/>
          <p:nvPr/>
        </p:nvSpPr>
        <p:spPr>
          <a:xfrm>
            <a:off x="6582848" y="2276872"/>
            <a:ext cx="2736305" cy="261516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文字方塊 30"/>
          <p:cNvSpPr txBox="1"/>
          <p:nvPr/>
        </p:nvSpPr>
        <p:spPr>
          <a:xfrm>
            <a:off x="6582849" y="2276872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Discrete event simulation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68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99992" y="4309864"/>
            <a:ext cx="194421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659605"/>
            <a:ext cx="1944216" cy="3057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4005064"/>
            <a:ext cx="194421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Completely fair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scheduler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7592" y="4157464"/>
            <a:ext cx="194421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Normal processes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5192" y="4005064"/>
            <a:ext cx="194421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Normal process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627784" y="1184791"/>
            <a:ext cx="0" cy="20882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03648" y="191683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Real-time</a:t>
            </a:r>
          </a:p>
          <a:p>
            <a:pPr algn="ctr"/>
            <a:r>
              <a:rPr lang="en-US" altLang="zh-TW" dirty="0" smtClean="0"/>
              <a:t>scheduler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907704" y="774229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Higher priority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878928" y="3273023"/>
            <a:ext cx="146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Lower priority</a:t>
            </a: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400440" y="4452456"/>
            <a:ext cx="6675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139952" y="1196752"/>
            <a:ext cx="1944216" cy="3855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response thread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39952" y="1776329"/>
            <a:ext cx="1944216" cy="3556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persistence thread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39952" y="2352393"/>
            <a:ext cx="1944216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main thread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4" idx="2"/>
            <a:endCxn id="5" idx="0"/>
          </p:cNvCxnSpPr>
          <p:nvPr/>
        </p:nvCxnSpPr>
        <p:spPr>
          <a:xfrm>
            <a:off x="2375756" y="371703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03648" y="5157192"/>
            <a:ext cx="1944216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Idle scheduler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5" idx="2"/>
            <a:endCxn id="30" idx="0"/>
          </p:cNvCxnSpPr>
          <p:nvPr/>
        </p:nvCxnSpPr>
        <p:spPr>
          <a:xfrm>
            <a:off x="2375756" y="486916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195192" y="5157192"/>
            <a:ext cx="1944216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CPU idle process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400440" y="5445224"/>
            <a:ext cx="6675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39952" y="3068960"/>
            <a:ext cx="1944216" cy="5545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“system pause”</a:t>
            </a:r>
          </a:p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blocker thread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95936" y="659605"/>
            <a:ext cx="2232248" cy="2193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95936" y="659605"/>
            <a:ext cx="233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Storage device emulation</a:t>
            </a: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3472448" y="1776329"/>
            <a:ext cx="4514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3472448" y="3334132"/>
            <a:ext cx="4514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99992" y="3789040"/>
            <a:ext cx="1944216" cy="1096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3140968"/>
            <a:ext cx="1944216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Real-time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scheduling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4157464"/>
            <a:ext cx="1944216" cy="7116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Completely fair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scheduling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7592" y="3573016"/>
            <a:ext cx="1944216" cy="1160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Normal processes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5192" y="3356992"/>
            <a:ext cx="1944216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Normal operating system processes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4" idx="2"/>
            <a:endCxn id="5" idx="0"/>
          </p:cNvCxnSpPr>
          <p:nvPr/>
        </p:nvCxnSpPr>
        <p:spPr>
          <a:xfrm>
            <a:off x="2375756" y="3861048"/>
            <a:ext cx="0" cy="2964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403648" y="5157192"/>
            <a:ext cx="1944216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Idle scheduling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5" idx="2"/>
            <a:endCxn id="30" idx="0"/>
          </p:cNvCxnSpPr>
          <p:nvPr/>
        </p:nvCxnSpPr>
        <p:spPr>
          <a:xfrm>
            <a:off x="2375756" y="4869160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195192" y="5157192"/>
            <a:ext cx="1944216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CPU idle process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400440" y="5481228"/>
            <a:ext cx="66750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74232" y="2163518"/>
            <a:ext cx="1944216" cy="676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blocker thread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3508452" y="1605715"/>
            <a:ext cx="4514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3508452" y="2501535"/>
            <a:ext cx="4514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3508452" y="3577542"/>
            <a:ext cx="451480" cy="2835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508452" y="4009256"/>
            <a:ext cx="451480" cy="314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74232" y="1249740"/>
            <a:ext cx="1944216" cy="6609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Storage device simulation module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97199" y="1249740"/>
            <a:ext cx="1944216" cy="15898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>
                <a:solidFill>
                  <a:schemeClr val="tx1"/>
                </a:solidFill>
              </a:rPr>
              <a:t>storagesim_sched</a:t>
            </a:r>
            <a:endParaRPr lang="en-US" altLang="zh-TW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scheduling class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2341687" y="2844552"/>
            <a:ext cx="0" cy="2964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631225" y="836712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i="1" dirty="0" smtClean="0"/>
              <a:t>Higher priority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1641288" y="5898758"/>
            <a:ext cx="146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i="1" dirty="0" smtClean="0"/>
              <a:t>Lower priority</a:t>
            </a:r>
          </a:p>
        </p:txBody>
      </p:sp>
    </p:spTree>
    <p:extLst>
      <p:ext uri="{BB962C8B-B14F-4D97-AF65-F5344CB8AC3E}">
        <p14:creationId xmlns:p14="http://schemas.microsoft.com/office/powerpoint/2010/main" val="13540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360" y="2744924"/>
            <a:ext cx="287653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lock device driver proxy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360" y="3537012"/>
            <a:ext cx="287653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9360" y="1628800"/>
            <a:ext cx="2876536" cy="756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>
                <a:solidFill>
                  <a:schemeClr val="tx1"/>
                </a:solidFill>
              </a:rPr>
              <a:t>virtdisk</a:t>
            </a:r>
            <a:r>
              <a:rPr lang="en-US" altLang="zh-TW" dirty="0" smtClean="0">
                <a:solidFill>
                  <a:schemeClr val="tx1"/>
                </a:solidFill>
              </a:rPr>
              <a:t> storage device emulation program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4048" y="3537012"/>
            <a:ext cx="287653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Linux kernel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0125" y="2744924"/>
            <a:ext cx="287653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Device driver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4048" y="1916832"/>
            <a:ext cx="2876536" cy="468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Real </a:t>
            </a:r>
            <a:r>
              <a:rPr lang="en-US" altLang="zh-TW" smtClean="0">
                <a:solidFill>
                  <a:schemeClr val="tx1"/>
                </a:solidFill>
              </a:rPr>
              <a:t>storage device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/>
        </p:nvSpPr>
        <p:spPr>
          <a:xfrm>
            <a:off x="1187624" y="764704"/>
            <a:ext cx="7128792" cy="6480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Storage device simulation module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420888"/>
            <a:ext cx="7128792" cy="23762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83266" y="2420888"/>
            <a:ext cx="233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 dirty="0" smtClean="0"/>
              <a:t>Disk simulator wrapper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2771800" y="1556792"/>
            <a:ext cx="0" cy="76017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849527" y="1616693"/>
            <a:ext cx="2448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request time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read/write</a:t>
            </a:r>
          </a:p>
          <a:p>
            <a:r>
              <a:rPr lang="en-US" altLang="zh-TW" sz="1600" dirty="0" smtClean="0"/>
              <a:t>start sector, # of sectors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)</a:t>
            </a:r>
            <a:endParaRPr lang="en-US" altLang="zh-TW" sz="1600" dirty="0" smtClean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563007" y="1533700"/>
            <a:ext cx="0" cy="7507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580112" y="173980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response time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)</a:t>
            </a:r>
          </a:p>
        </p:txBody>
      </p:sp>
      <p:sp>
        <p:nvSpPr>
          <p:cNvPr id="16" name="矩形 2"/>
          <p:cNvSpPr/>
          <p:nvPr/>
        </p:nvSpPr>
        <p:spPr>
          <a:xfrm>
            <a:off x="3419872" y="2852936"/>
            <a:ext cx="3182800" cy="178219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DiskSim</a:t>
            </a:r>
          </a:p>
          <a:p>
            <a:endParaRPr lang="en-US" altLang="zh-TW" sz="1000" dirty="0" smtClean="0">
              <a:solidFill>
                <a:schemeClr val="tx1"/>
              </a:solidFill>
            </a:endParaRP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disksim_interface_request_arrive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disksim_interface_complete_t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disksim_interface_sched_t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disksim_interface_desched_t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disksim_interface_callback_t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矩形 2"/>
          <p:cNvSpPr/>
          <p:nvPr/>
        </p:nvSpPr>
        <p:spPr>
          <a:xfrm>
            <a:off x="1439652" y="2852936"/>
            <a:ext cx="1656184" cy="178219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>
                <a:solidFill>
                  <a:schemeClr val="tx1"/>
                </a:solidFill>
              </a:rPr>
              <a:t>Vesper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en-US" altLang="zh-TW" sz="1000" dirty="0" smtClean="0">
              <a:solidFill>
                <a:schemeClr val="tx1"/>
              </a:solidFill>
            </a:endParaRPr>
          </a:p>
          <a:p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WriteRequest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sz="1600" i="1" dirty="0" err="1" smtClean="0">
                <a:solidFill>
                  <a:schemeClr val="tx1"/>
                </a:solidFill>
              </a:rPr>
              <a:t>ReadRequest</a:t>
            </a:r>
            <a:r>
              <a:rPr lang="en-US" altLang="zh-TW" sz="1600" i="1" dirty="0" smtClean="0">
                <a:solidFill>
                  <a:schemeClr val="tx1"/>
                </a:solidFill>
              </a:rPr>
              <a:t>()</a:t>
            </a:r>
          </a:p>
          <a:p>
            <a:endParaRPr lang="en-US" altLang="zh-TW" sz="1600" dirty="0" smtClean="0">
              <a:solidFill>
                <a:schemeClr val="tx1"/>
              </a:solidFill>
            </a:endParaRPr>
          </a:p>
          <a:p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2"/>
          <p:cNvSpPr/>
          <p:nvPr/>
        </p:nvSpPr>
        <p:spPr>
          <a:xfrm>
            <a:off x="6948264" y="2852936"/>
            <a:ext cx="1152128" cy="178219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Other disk simulators</a:t>
            </a:r>
          </a:p>
        </p:txBody>
      </p:sp>
    </p:spTree>
    <p:extLst>
      <p:ext uri="{BB962C8B-B14F-4D97-AF65-F5344CB8AC3E}">
        <p14:creationId xmlns:p14="http://schemas.microsoft.com/office/powerpoint/2010/main" val="404845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37523" y="2204864"/>
            <a:ext cx="4904431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Guest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437523" y="1412776"/>
            <a:ext cx="4904431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Benchmark application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428776" y="3068960"/>
            <a:ext cx="4904431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Simulated complete machine hardware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01" y="10270428"/>
            <a:ext cx="4896543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Slightly modified </a:t>
            </a:r>
            <a:r>
              <a:rPr lang="en-US" altLang="zh-TW" sz="2000" dirty="0">
                <a:solidFill>
                  <a:schemeClr val="tx1"/>
                </a:solidFill>
              </a:rPr>
              <a:t>o</a:t>
            </a:r>
            <a:r>
              <a:rPr lang="en-US" altLang="zh-TW" sz="2000" dirty="0" smtClean="0">
                <a:solidFill>
                  <a:schemeClr val="tx1"/>
                </a:solidFill>
              </a:rPr>
              <a:t>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2201" y="9621688"/>
            <a:ext cx="4896543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Benchmark application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6200000">
            <a:off x="6112285" y="12321989"/>
            <a:ext cx="1944216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CPU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16200000">
            <a:off x="7264413" y="12321990"/>
            <a:ext cx="1944217" cy="86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Memory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8422842" y="12321990"/>
            <a:ext cx="1944216" cy="8640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Clock </a:t>
            </a:r>
            <a:r>
              <a:rPr lang="en-US" altLang="zh-TW" sz="2000" dirty="0">
                <a:solidFill>
                  <a:schemeClr val="tx1"/>
                </a:solidFill>
              </a:rPr>
              <a:t>/ </a:t>
            </a:r>
            <a:r>
              <a:rPr lang="en-US" altLang="zh-TW" sz="2000" dirty="0" smtClean="0">
                <a:solidFill>
                  <a:schemeClr val="tx1"/>
                </a:solidFill>
              </a:rPr>
              <a:t>Timer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6200000">
            <a:off x="9568668" y="12321990"/>
            <a:ext cx="1944218" cy="8640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S</a:t>
            </a:r>
            <a:r>
              <a:rPr lang="en-US" altLang="zh-TW" sz="2000" dirty="0" smtClean="0">
                <a:solidFill>
                  <a:schemeClr val="tx1"/>
                </a:solidFill>
              </a:rPr>
              <a:t>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-1209156" y="6381328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(a)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850232" y="638132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(b)</a:t>
            </a:r>
            <a:endParaRPr lang="zh-TW" altLang="en-US" sz="2000" dirty="0"/>
          </a:p>
        </p:txBody>
      </p:sp>
      <p:sp>
        <p:nvSpPr>
          <p:cNvPr id="29" name="矩形 28"/>
          <p:cNvSpPr/>
          <p:nvPr/>
        </p:nvSpPr>
        <p:spPr>
          <a:xfrm rot="16200000">
            <a:off x="13396570" y="1733223"/>
            <a:ext cx="1882890" cy="6659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Place holder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54887" y="14211222"/>
            <a:ext cx="2019320" cy="720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Isolated execution context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1412760" y="10629800"/>
            <a:ext cx="0" cy="395502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372200" y="11205864"/>
            <a:ext cx="4896544" cy="273630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11046215" y="14571222"/>
            <a:ext cx="366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6"/>
          <p:cNvSpPr/>
          <p:nvPr/>
        </p:nvSpPr>
        <p:spPr>
          <a:xfrm>
            <a:off x="-3708920" y="836712"/>
            <a:ext cx="5472608" cy="3600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文字方塊 21"/>
          <p:cNvSpPr txBox="1"/>
          <p:nvPr/>
        </p:nvSpPr>
        <p:spPr>
          <a:xfrm>
            <a:off x="-86858" y="827420"/>
            <a:ext cx="183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Simulation model</a:t>
            </a:r>
            <a:endParaRPr lang="zh-TW" altLang="en-US" dirty="0"/>
          </a:p>
        </p:txBody>
      </p:sp>
      <p:sp>
        <p:nvSpPr>
          <p:cNvPr id="36" name="文字方塊 21"/>
          <p:cNvSpPr txBox="1"/>
          <p:nvPr/>
        </p:nvSpPr>
        <p:spPr>
          <a:xfrm>
            <a:off x="8892480" y="11205864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Hybrid machine model</a:t>
            </a:r>
            <a:endParaRPr lang="zh-TW" altLang="en-US" dirty="0"/>
          </a:p>
        </p:txBody>
      </p:sp>
      <p:sp>
        <p:nvSpPr>
          <p:cNvPr id="38" name="矩形 6"/>
          <p:cNvSpPr/>
          <p:nvPr/>
        </p:nvSpPr>
        <p:spPr>
          <a:xfrm>
            <a:off x="6156176" y="8901608"/>
            <a:ext cx="5472608" cy="53285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矩形 1"/>
          <p:cNvSpPr/>
          <p:nvPr/>
        </p:nvSpPr>
        <p:spPr>
          <a:xfrm>
            <a:off x="-3708920" y="4653136"/>
            <a:ext cx="5472608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Host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矩形 1"/>
          <p:cNvSpPr/>
          <p:nvPr/>
        </p:nvSpPr>
        <p:spPr>
          <a:xfrm>
            <a:off x="-3708920" y="5444556"/>
            <a:ext cx="5472608" cy="648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Host machine hardware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矩形 1"/>
          <p:cNvSpPr/>
          <p:nvPr/>
        </p:nvSpPr>
        <p:spPr>
          <a:xfrm>
            <a:off x="2411760" y="3505944"/>
            <a:ext cx="3032273" cy="7871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Real machine hardware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矩形 8"/>
          <p:cNvSpPr/>
          <p:nvPr/>
        </p:nvSpPr>
        <p:spPr>
          <a:xfrm>
            <a:off x="2411761" y="2529234"/>
            <a:ext cx="7056783" cy="755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  <a:p>
            <a:pPr algn="ctr"/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59" name="矩形 6"/>
          <p:cNvSpPr/>
          <p:nvPr/>
        </p:nvSpPr>
        <p:spPr>
          <a:xfrm>
            <a:off x="5868144" y="3506757"/>
            <a:ext cx="3600400" cy="78633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Virtual storage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矩形 2"/>
          <p:cNvSpPr/>
          <p:nvPr/>
        </p:nvSpPr>
        <p:spPr>
          <a:xfrm>
            <a:off x="2411760" y="1412776"/>
            <a:ext cx="3026940" cy="8640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Storage device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simulation module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矩形 2"/>
          <p:cNvSpPr/>
          <p:nvPr/>
        </p:nvSpPr>
        <p:spPr>
          <a:xfrm>
            <a:off x="6143809" y="1628800"/>
            <a:ext cx="3324735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Benchmark application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文字方塊 21"/>
          <p:cNvSpPr txBox="1"/>
          <p:nvPr/>
        </p:nvSpPr>
        <p:spPr>
          <a:xfrm>
            <a:off x="6228184" y="2707054"/>
            <a:ext cx="334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Modified operating system</a:t>
            </a:r>
            <a:endParaRPr lang="zh-TW" altLang="en-US" sz="2000" dirty="0"/>
          </a:p>
        </p:txBody>
      </p:sp>
      <p:sp>
        <p:nvSpPr>
          <p:cNvPr id="106" name="文字方塊 21"/>
          <p:cNvSpPr txBox="1"/>
          <p:nvPr/>
        </p:nvSpPr>
        <p:spPr>
          <a:xfrm>
            <a:off x="6804248" y="1124744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Discrete event simulation</a:t>
            </a:r>
            <a:endParaRPr lang="zh-TW" altLang="en-US" dirty="0"/>
          </a:p>
        </p:txBody>
      </p:sp>
      <p:sp>
        <p:nvSpPr>
          <p:cNvPr id="8" name="弧形 7"/>
          <p:cNvSpPr/>
          <p:nvPr/>
        </p:nvSpPr>
        <p:spPr>
          <a:xfrm>
            <a:off x="3795598" y="2066188"/>
            <a:ext cx="2656127" cy="3451043"/>
          </a:xfrm>
          <a:prstGeom prst="arc">
            <a:avLst>
              <a:gd name="adj1" fmla="val 16432876"/>
              <a:gd name="adj2" fmla="val 21327551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6"/>
          <p:cNvSpPr/>
          <p:nvPr/>
        </p:nvSpPr>
        <p:spPr>
          <a:xfrm>
            <a:off x="5646838" y="1124744"/>
            <a:ext cx="4035639" cy="338437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矩形 6"/>
          <p:cNvSpPr/>
          <p:nvPr/>
        </p:nvSpPr>
        <p:spPr>
          <a:xfrm>
            <a:off x="2625694" y="2713995"/>
            <a:ext cx="2818339" cy="39316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Simulation kernel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575" y="4869160"/>
            <a:ext cx="3032273" cy="643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CPU1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575" y="3933055"/>
            <a:ext cx="6399650" cy="643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Modified Linux 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38952" y="4858196"/>
            <a:ext cx="3032273" cy="6431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Virtual storage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1575" y="2924944"/>
            <a:ext cx="6399650" cy="643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Benchmark application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11368" y="4869160"/>
            <a:ext cx="3032273" cy="643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CPU2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文字方塊 21"/>
          <p:cNvSpPr txBox="1"/>
          <p:nvPr/>
        </p:nvSpPr>
        <p:spPr>
          <a:xfrm>
            <a:off x="2478472" y="2276872"/>
            <a:ext cx="430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/>
              <a:t>Discrete event simulation</a:t>
            </a:r>
            <a:endParaRPr lang="zh-TW" altLang="en-US" dirty="0"/>
          </a:p>
        </p:txBody>
      </p:sp>
      <p:sp>
        <p:nvSpPr>
          <p:cNvPr id="18" name="矩形 6"/>
          <p:cNvSpPr/>
          <p:nvPr/>
        </p:nvSpPr>
        <p:spPr>
          <a:xfrm>
            <a:off x="-116457" y="2276872"/>
            <a:ext cx="6912768" cy="35283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7392268" y="2703984"/>
            <a:ext cx="3026940" cy="8640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Storage device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simulation module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80312" y="3933055"/>
            <a:ext cx="3063329" cy="6431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Operating System 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5436096" y="3086224"/>
            <a:ext cx="4248472" cy="4807272"/>
          </a:xfrm>
          <a:prstGeom prst="arc">
            <a:avLst>
              <a:gd name="adj1" fmla="val 11483643"/>
              <a:gd name="adj2" fmla="val 16282847"/>
            </a:avLst>
          </a:prstGeom>
          <a:ln w="127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1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2771800" y="4089772"/>
            <a:ext cx="5976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999860" y="3771900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Simulation</a:t>
            </a:r>
          </a:p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4367" y="3356992"/>
            <a:ext cx="206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Storage </a:t>
            </a:r>
            <a:r>
              <a:rPr lang="en-US" altLang="zh-TW" smtClean="0"/>
              <a:t>device state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7736" y="2276872"/>
            <a:ext cx="242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Operating system state</a:t>
            </a:r>
            <a:endParaRPr lang="zh-TW" altLang="en-US" dirty="0"/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152009" y="3933056"/>
            <a:ext cx="0" cy="33964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2941759" y="42481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T1</a:t>
            </a:r>
            <a:endParaRPr lang="zh-TW" altLang="en-US" dirty="0"/>
          </a:p>
        </p:txBody>
      </p:sp>
      <p:cxnSp>
        <p:nvCxnSpPr>
          <p:cNvPr id="51" name="直線單箭頭接點 66"/>
          <p:cNvCxnSpPr/>
          <p:nvPr/>
        </p:nvCxnSpPr>
        <p:spPr>
          <a:xfrm flipV="1">
            <a:off x="5678247" y="3933056"/>
            <a:ext cx="0" cy="33964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73"/>
          <p:cNvSpPr txBox="1"/>
          <p:nvPr/>
        </p:nvSpPr>
        <p:spPr>
          <a:xfrm>
            <a:off x="8003103" y="42481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T3</a:t>
            </a:r>
            <a:endParaRPr lang="zh-TW" altLang="en-US" dirty="0"/>
          </a:p>
        </p:txBody>
      </p:sp>
      <p:cxnSp>
        <p:nvCxnSpPr>
          <p:cNvPr id="54" name="直線單箭頭接點 66"/>
          <p:cNvCxnSpPr/>
          <p:nvPr/>
        </p:nvCxnSpPr>
        <p:spPr>
          <a:xfrm flipV="1">
            <a:off x="8205306" y="3933056"/>
            <a:ext cx="0" cy="33964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73"/>
          <p:cNvSpPr txBox="1"/>
          <p:nvPr/>
        </p:nvSpPr>
        <p:spPr>
          <a:xfrm>
            <a:off x="5481977" y="424815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T2</a:t>
            </a:r>
            <a:endParaRPr lang="zh-TW" altLang="en-US" dirty="0"/>
          </a:p>
        </p:txBody>
      </p:sp>
      <p:sp>
        <p:nvSpPr>
          <p:cNvPr id="84" name="矩形 1"/>
          <p:cNvSpPr/>
          <p:nvPr/>
        </p:nvSpPr>
        <p:spPr>
          <a:xfrm>
            <a:off x="2915816" y="234888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A1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1"/>
          <p:cNvSpPr/>
          <p:nvPr/>
        </p:nvSpPr>
        <p:spPr>
          <a:xfrm>
            <a:off x="5436096" y="234888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A2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矩形 1"/>
          <p:cNvSpPr/>
          <p:nvPr/>
        </p:nvSpPr>
        <p:spPr>
          <a:xfrm>
            <a:off x="7950145" y="234888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A3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矩形 1"/>
          <p:cNvSpPr/>
          <p:nvPr/>
        </p:nvSpPr>
        <p:spPr>
          <a:xfrm>
            <a:off x="2915816" y="342900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1"/>
          <p:cNvSpPr/>
          <p:nvPr/>
        </p:nvSpPr>
        <p:spPr>
          <a:xfrm>
            <a:off x="5436096" y="342900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矩形 1"/>
          <p:cNvSpPr/>
          <p:nvPr/>
        </p:nvSpPr>
        <p:spPr>
          <a:xfrm>
            <a:off x="7950145" y="3429000"/>
            <a:ext cx="432048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B3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19399" y="206084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…………………</a:t>
            </a:r>
            <a:endParaRPr lang="en-US" sz="3200" dirty="0"/>
          </a:p>
        </p:txBody>
      </p:sp>
      <p:sp>
        <p:nvSpPr>
          <p:cNvPr id="93" name="TextBox 92"/>
          <p:cNvSpPr txBox="1"/>
          <p:nvPr/>
        </p:nvSpPr>
        <p:spPr>
          <a:xfrm>
            <a:off x="5839681" y="206084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…………………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3319289" y="3136776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…………………</a:t>
            </a:r>
            <a:endParaRPr lang="en-US" sz="3200" dirty="0"/>
          </a:p>
        </p:txBody>
      </p:sp>
      <p:sp>
        <p:nvSpPr>
          <p:cNvPr id="95" name="TextBox 94"/>
          <p:cNvSpPr txBox="1"/>
          <p:nvPr/>
        </p:nvSpPr>
        <p:spPr>
          <a:xfrm>
            <a:off x="5839571" y="3136776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…………………</a:t>
            </a:r>
            <a:endParaRPr lang="en-US" sz="3200" dirty="0"/>
          </a:p>
        </p:txBody>
      </p:sp>
      <p:sp>
        <p:nvSpPr>
          <p:cNvPr id="96" name="Left Brace 95"/>
          <p:cNvSpPr/>
          <p:nvPr/>
        </p:nvSpPr>
        <p:spPr>
          <a:xfrm rot="16200000">
            <a:off x="4286502" y="3535289"/>
            <a:ext cx="175766" cy="2411461"/>
          </a:xfrm>
          <a:prstGeom prst="leftBrace">
            <a:avLst>
              <a:gd name="adj1" fmla="val 49452"/>
              <a:gd name="adj2" fmla="val 50000"/>
            </a:avLst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/>
          <p:cNvSpPr/>
          <p:nvPr/>
        </p:nvSpPr>
        <p:spPr>
          <a:xfrm rot="16200000">
            <a:off x="6898818" y="3520121"/>
            <a:ext cx="175766" cy="2441795"/>
          </a:xfrm>
          <a:prstGeom prst="leftBrace">
            <a:avLst>
              <a:gd name="adj1" fmla="val 49452"/>
              <a:gd name="adj2" fmla="val 50000"/>
            </a:avLst>
          </a:prstGeom>
          <a:ln w="127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文字方塊 3"/>
          <p:cNvSpPr txBox="1"/>
          <p:nvPr/>
        </p:nvSpPr>
        <p:spPr>
          <a:xfrm>
            <a:off x="4122535" y="47797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1" name="文字方塊 3"/>
          <p:cNvSpPr txBox="1"/>
          <p:nvPr/>
        </p:nvSpPr>
        <p:spPr>
          <a:xfrm>
            <a:off x="6712486" y="47719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/>
          <p:cNvSpPr/>
          <p:nvPr/>
        </p:nvSpPr>
        <p:spPr>
          <a:xfrm>
            <a:off x="4857031" y="3366396"/>
            <a:ext cx="3324735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System time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2"/>
          <p:cNvSpPr/>
          <p:nvPr/>
        </p:nvSpPr>
        <p:spPr>
          <a:xfrm>
            <a:off x="5017178" y="2456892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>
            <a:off x="4860032" y="2276872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2"/>
          <p:cNvSpPr/>
          <p:nvPr/>
        </p:nvSpPr>
        <p:spPr>
          <a:xfrm>
            <a:off x="4702886" y="2096852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Normal operating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system processes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21"/>
          <p:cNvSpPr txBox="1"/>
          <p:nvPr/>
        </p:nvSpPr>
        <p:spPr>
          <a:xfrm>
            <a:off x="6202078" y="1412776"/>
            <a:ext cx="23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Operating system state</a:t>
            </a:r>
            <a:endParaRPr lang="zh-TW" altLang="en-US" dirty="0"/>
          </a:p>
        </p:txBody>
      </p:sp>
      <p:sp>
        <p:nvSpPr>
          <p:cNvPr id="13" name="矩形 6"/>
          <p:cNvSpPr/>
          <p:nvPr/>
        </p:nvSpPr>
        <p:spPr>
          <a:xfrm>
            <a:off x="4499992" y="1412776"/>
            <a:ext cx="4035639" cy="291632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2"/>
          <p:cNvSpPr/>
          <p:nvPr/>
        </p:nvSpPr>
        <p:spPr>
          <a:xfrm>
            <a:off x="251521" y="5157192"/>
            <a:ext cx="8283890" cy="6480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Operating system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矩形 2"/>
          <p:cNvSpPr/>
          <p:nvPr/>
        </p:nvSpPr>
        <p:spPr>
          <a:xfrm>
            <a:off x="565812" y="3366396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2"/>
          <p:cNvSpPr/>
          <p:nvPr/>
        </p:nvSpPr>
        <p:spPr>
          <a:xfrm>
            <a:off x="408666" y="3186376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2"/>
          <p:cNvSpPr/>
          <p:nvPr/>
        </p:nvSpPr>
        <p:spPr>
          <a:xfrm>
            <a:off x="251520" y="3006356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Simulator processes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583858" y="450912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21"/>
          <p:cNvSpPr txBox="1"/>
          <p:nvPr/>
        </p:nvSpPr>
        <p:spPr>
          <a:xfrm>
            <a:off x="5673506" y="45404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Running or idle mode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1553612" y="2217651"/>
            <a:ext cx="0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542896" y="4427820"/>
            <a:ext cx="14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Paused mode</a:t>
            </a:r>
            <a:endParaRPr lang="zh-TW" altLang="en-US" dirty="0"/>
          </a:p>
        </p:txBody>
      </p:sp>
      <p:sp>
        <p:nvSpPr>
          <p:cNvPr id="23" name="矩形 2"/>
          <p:cNvSpPr/>
          <p:nvPr/>
        </p:nvSpPr>
        <p:spPr>
          <a:xfrm>
            <a:off x="404724" y="1448780"/>
            <a:ext cx="3324735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Virtual storage device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0"/>
          <p:cNvCxnSpPr/>
          <p:nvPr/>
        </p:nvCxnSpPr>
        <p:spPr>
          <a:xfrm flipV="1">
            <a:off x="1546487" y="4221088"/>
            <a:ext cx="4793" cy="792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0"/>
          <p:cNvCxnSpPr/>
          <p:nvPr/>
        </p:nvCxnSpPr>
        <p:spPr>
          <a:xfrm flipH="1">
            <a:off x="3114403" y="764704"/>
            <a:ext cx="1097557" cy="5040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21"/>
          <p:cNvSpPr txBox="1"/>
          <p:nvPr/>
        </p:nvSpPr>
        <p:spPr>
          <a:xfrm>
            <a:off x="3114403" y="332656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Discrete event simulation</a:t>
            </a:r>
            <a:endParaRPr lang="zh-TW" altLang="en-US" dirty="0"/>
          </a:p>
        </p:txBody>
      </p:sp>
      <p:cxnSp>
        <p:nvCxnSpPr>
          <p:cNvPr id="34" name="直線單箭頭接點 20"/>
          <p:cNvCxnSpPr/>
          <p:nvPr/>
        </p:nvCxnSpPr>
        <p:spPr>
          <a:xfrm>
            <a:off x="4427984" y="764704"/>
            <a:ext cx="1152128" cy="4320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1"/>
          <p:cNvSpPr txBox="1"/>
          <p:nvPr/>
        </p:nvSpPr>
        <p:spPr>
          <a:xfrm>
            <a:off x="1682901" y="2393551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Simulates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75592" y="2326303"/>
            <a:ext cx="4194921" cy="9352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Boot up the operating system normally on the real machine hardware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橢圓 2"/>
          <p:cNvSpPr/>
          <p:nvPr/>
        </p:nvSpPr>
        <p:spPr>
          <a:xfrm>
            <a:off x="-829023" y="2326303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1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475591" y="3975240"/>
            <a:ext cx="4194921" cy="677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Switch to discrete event simulation mode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-829023" y="3975240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2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5171453" y="1986944"/>
            <a:ext cx="4139183" cy="678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Operating system in “running” mode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2"/>
          <p:cNvSpPr/>
          <p:nvPr/>
        </p:nvSpPr>
        <p:spPr>
          <a:xfrm>
            <a:off x="5171453" y="2816166"/>
            <a:ext cx="4139183" cy="6787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Pseudo storage device driver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2"/>
          <p:cNvSpPr/>
          <p:nvPr/>
        </p:nvSpPr>
        <p:spPr>
          <a:xfrm>
            <a:off x="5171452" y="4365104"/>
            <a:ext cx="4139183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Storage device simulation module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21"/>
          <p:cNvSpPr txBox="1"/>
          <p:nvPr/>
        </p:nvSpPr>
        <p:spPr>
          <a:xfrm>
            <a:off x="7117775" y="1484784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Discrete event simulation</a:t>
            </a:r>
            <a:endParaRPr lang="zh-TW" altLang="en-US" dirty="0"/>
          </a:p>
        </p:txBody>
      </p:sp>
      <p:sp>
        <p:nvSpPr>
          <p:cNvPr id="13" name="矩形 6"/>
          <p:cNvSpPr/>
          <p:nvPr/>
        </p:nvSpPr>
        <p:spPr>
          <a:xfrm>
            <a:off x="4572000" y="1484784"/>
            <a:ext cx="5112568" cy="39604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23156" y="3685409"/>
            <a:ext cx="0" cy="53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21"/>
          <p:cNvSpPr txBox="1"/>
          <p:nvPr/>
        </p:nvSpPr>
        <p:spPr>
          <a:xfrm>
            <a:off x="5767172" y="3746027"/>
            <a:ext cx="125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I/O request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7839039" y="3653449"/>
            <a:ext cx="0" cy="53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21"/>
          <p:cNvSpPr txBox="1"/>
          <p:nvPr/>
        </p:nvSpPr>
        <p:spPr>
          <a:xfrm>
            <a:off x="7862203" y="3759700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I/O response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46138" y="1985428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3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315201" y="3800151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5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524328" y="3800151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7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46138" y="2811210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4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621869" y="3365793"/>
            <a:ext cx="0" cy="53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139952" y="2417528"/>
            <a:ext cx="94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140721" y="2417529"/>
            <a:ext cx="0" cy="2739663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1621868" y="5161361"/>
            <a:ext cx="2518085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1621868" y="4761148"/>
            <a:ext cx="0" cy="40021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1600" y="2060848"/>
            <a:ext cx="1903625" cy="30243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71600" y="1691516"/>
            <a:ext cx="190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87624" y="3645024"/>
            <a:ext cx="1440160" cy="12961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2381708"/>
            <a:ext cx="1993259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2237692"/>
            <a:ext cx="1993259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3888" y="2093676"/>
            <a:ext cx="1993259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Original Processes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7904" y="4077072"/>
            <a:ext cx="1993259" cy="1008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Storage Simulation Program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2339752" y="4365104"/>
            <a:ext cx="11521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804248" y="2813112"/>
            <a:ext cx="2327221" cy="8653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Virtual System Time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845179" y="3245804"/>
            <a:ext cx="887061" cy="1119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4704533" y="350100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063353" y="4230840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3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010732" y="3557358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1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4793770" y="3641650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2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4946170" y="3794050"/>
            <a:ext cx="242276" cy="24227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+mj-lt"/>
                <a:ea typeface="Adobe Gothic Std B" pitchFamily="34" charset="-128"/>
              </a:rPr>
              <a:t>2</a:t>
            </a:r>
            <a:endParaRPr lang="zh-TW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63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 flipH="1">
            <a:off x="2320156" y="10923494"/>
            <a:ext cx="71480" cy="138354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1519293" y="5620802"/>
            <a:ext cx="942563" cy="10734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83" name="矩形 82"/>
          <p:cNvSpPr/>
          <p:nvPr/>
        </p:nvSpPr>
        <p:spPr>
          <a:xfrm>
            <a:off x="1519293" y="5953512"/>
            <a:ext cx="942563" cy="10734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84" name="文字方塊 83"/>
          <p:cNvSpPr txBox="1"/>
          <p:nvPr/>
        </p:nvSpPr>
        <p:spPr>
          <a:xfrm>
            <a:off x="2567609" y="5528670"/>
            <a:ext cx="4040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System time </a:t>
            </a:r>
            <a:r>
              <a:rPr lang="en-US" altLang="zh-TW" sz="1400" dirty="0" smtClean="0"/>
              <a:t>progressing </a:t>
            </a:r>
            <a:r>
              <a:rPr lang="en-US" altLang="zh-TW" sz="1400" dirty="0" smtClean="0"/>
              <a:t>according </a:t>
            </a:r>
            <a:r>
              <a:rPr lang="en-US" altLang="zh-TW" sz="1400" dirty="0" smtClean="0"/>
              <a:t>to wall-clock </a:t>
            </a:r>
            <a:r>
              <a:rPr lang="en-US" altLang="zh-TW" sz="1400" dirty="0" smtClean="0"/>
              <a:t>time</a:t>
            </a:r>
            <a:endParaRPr lang="zh-TW" altLang="en-US" sz="1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567609" y="5851593"/>
            <a:ext cx="165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System time paused</a:t>
            </a:r>
            <a:endParaRPr lang="zh-TW" altLang="en-US" sz="1400" dirty="0"/>
          </a:p>
        </p:txBody>
      </p:sp>
      <p:cxnSp>
        <p:nvCxnSpPr>
          <p:cNvPr id="91" name="直線單箭頭接點 90"/>
          <p:cNvCxnSpPr/>
          <p:nvPr/>
        </p:nvCxnSpPr>
        <p:spPr>
          <a:xfrm>
            <a:off x="3051999" y="2227643"/>
            <a:ext cx="44278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7536583" y="2081386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Wall-clock time</a:t>
            </a:r>
            <a:endParaRPr lang="zh-TW" altLang="en-US" sz="1400" dirty="0"/>
          </a:p>
        </p:txBody>
      </p:sp>
      <p:sp>
        <p:nvSpPr>
          <p:cNvPr id="93" name="矩形 92"/>
          <p:cNvSpPr/>
          <p:nvPr/>
        </p:nvSpPr>
        <p:spPr>
          <a:xfrm>
            <a:off x="3051999" y="1145501"/>
            <a:ext cx="942563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95" name="文字方塊 94"/>
          <p:cNvSpPr txBox="1"/>
          <p:nvPr/>
        </p:nvSpPr>
        <p:spPr>
          <a:xfrm>
            <a:off x="1493038" y="1787902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In CPU idle loop</a:t>
            </a:r>
            <a:endParaRPr lang="zh-TW" altLang="en-US" sz="1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3108765" y="548680"/>
            <a:ext cx="336805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(a) Without time-skipping</a:t>
            </a:r>
            <a:endParaRPr lang="zh-TW" altLang="en-US" sz="16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77769" y="1401743"/>
            <a:ext cx="2047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Simulating storage device</a:t>
            </a:r>
            <a:endParaRPr lang="zh-TW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4005798" y="1507281"/>
            <a:ext cx="522139" cy="1090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0" name="矩形 99"/>
          <p:cNvSpPr/>
          <p:nvPr/>
        </p:nvSpPr>
        <p:spPr>
          <a:xfrm>
            <a:off x="5209140" y="1145257"/>
            <a:ext cx="794736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1" name="矩形 100"/>
          <p:cNvSpPr/>
          <p:nvPr/>
        </p:nvSpPr>
        <p:spPr>
          <a:xfrm>
            <a:off x="6003876" y="1507281"/>
            <a:ext cx="533376" cy="1090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103" name="直線單箭頭接點 102"/>
          <p:cNvCxnSpPr/>
          <p:nvPr/>
        </p:nvCxnSpPr>
        <p:spPr>
          <a:xfrm>
            <a:off x="3051999" y="4718905"/>
            <a:ext cx="44278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7536583" y="4571804"/>
            <a:ext cx="130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Wall-clock time</a:t>
            </a:r>
            <a:endParaRPr lang="zh-TW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3051999" y="3523230"/>
            <a:ext cx="942563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07" name="文字方塊 106"/>
          <p:cNvSpPr txBox="1"/>
          <p:nvPr/>
        </p:nvSpPr>
        <p:spPr>
          <a:xfrm>
            <a:off x="1493038" y="4165631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In CPU idle loop</a:t>
            </a:r>
            <a:endParaRPr lang="zh-TW" altLang="en-US" sz="14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3108765" y="2925564"/>
            <a:ext cx="312217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(b) With time-skipping</a:t>
            </a:r>
            <a:endParaRPr lang="zh-TW" altLang="en-US" sz="16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777769" y="3779472"/>
            <a:ext cx="2047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Simulating storage device</a:t>
            </a:r>
            <a:endParaRPr lang="zh-TW" altLang="en-US" sz="1400" dirty="0"/>
          </a:p>
        </p:txBody>
      </p:sp>
      <p:sp>
        <p:nvSpPr>
          <p:cNvPr id="111" name="矩形 110"/>
          <p:cNvSpPr/>
          <p:nvPr/>
        </p:nvSpPr>
        <p:spPr>
          <a:xfrm>
            <a:off x="4005798" y="3885010"/>
            <a:ext cx="522139" cy="1090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12" name="矩形 111"/>
          <p:cNvSpPr/>
          <p:nvPr/>
        </p:nvSpPr>
        <p:spPr>
          <a:xfrm>
            <a:off x="4527937" y="3522986"/>
            <a:ext cx="794736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13" name="矩形 112"/>
          <p:cNvSpPr/>
          <p:nvPr/>
        </p:nvSpPr>
        <p:spPr>
          <a:xfrm>
            <a:off x="5322674" y="3885010"/>
            <a:ext cx="533376" cy="10907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21" name="文字方塊 120"/>
          <p:cNvSpPr txBox="1"/>
          <p:nvPr/>
        </p:nvSpPr>
        <p:spPr>
          <a:xfrm>
            <a:off x="325465" y="1053816"/>
            <a:ext cx="249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 smtClean="0"/>
              <a:t>Running benchmark </a:t>
            </a:r>
            <a:r>
              <a:rPr lang="en-US" altLang="zh-TW" sz="1400" dirty="0"/>
              <a:t>application</a:t>
            </a:r>
            <a:endParaRPr lang="zh-TW" altLang="en-US" sz="14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23528" y="3431545"/>
            <a:ext cx="249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/>
              <a:t>Running benchmark application</a:t>
            </a:r>
            <a:endParaRPr lang="zh-TW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4527937" y="1814476"/>
            <a:ext cx="681203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6537252" y="1814476"/>
            <a:ext cx="658729" cy="10907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85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45" name="矩形 44"/>
          <p:cNvSpPr/>
          <p:nvPr/>
        </p:nvSpPr>
        <p:spPr>
          <a:xfrm flipH="1">
            <a:off x="4499992" y="4253852"/>
            <a:ext cx="49670" cy="10907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 flipH="1">
            <a:off x="2411758" y="6252105"/>
            <a:ext cx="45719" cy="10907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/>
          <p:cNvSpPr txBox="1"/>
          <p:nvPr/>
        </p:nvSpPr>
        <p:spPr>
          <a:xfrm>
            <a:off x="2567609" y="6161276"/>
            <a:ext cx="513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Time-skipping </a:t>
            </a:r>
            <a:r>
              <a:rPr lang="en-US" altLang="zh-TW" sz="1400" dirty="0" smtClean="0"/>
              <a:t>the CPU idle </a:t>
            </a:r>
            <a:r>
              <a:rPr lang="en-US" altLang="zh-TW" sz="1400" dirty="0"/>
              <a:t>loop. System time </a:t>
            </a:r>
            <a:r>
              <a:rPr lang="en-US" altLang="zh-TW" sz="1400" dirty="0" smtClean="0"/>
              <a:t>fast-forwarded</a:t>
            </a:r>
            <a:endParaRPr lang="zh-TW" altLang="en-US" sz="1400" dirty="0"/>
          </a:p>
        </p:txBody>
      </p:sp>
      <p:sp>
        <p:nvSpPr>
          <p:cNvPr id="53" name="矩形 52"/>
          <p:cNvSpPr/>
          <p:nvPr/>
        </p:nvSpPr>
        <p:spPr>
          <a:xfrm flipH="1">
            <a:off x="5831053" y="4253852"/>
            <a:ext cx="45719" cy="10907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188430" y="2100756"/>
            <a:ext cx="0" cy="2677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028689" y="234915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537468" y="4574293"/>
            <a:ext cx="0" cy="2677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377725" y="482269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</a:t>
            </a:r>
            <a:r>
              <a:rPr lang="en-US" altLang="zh-TW" sz="1400" dirty="0"/>
              <a:t>3</a:t>
            </a:r>
            <a:endParaRPr lang="zh-TW" altLang="en-US" sz="1400" dirty="0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7194753" y="2100756"/>
            <a:ext cx="0" cy="2677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035012" y="234915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</a:t>
            </a:r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5864468" y="4574293"/>
            <a:ext cx="0" cy="267758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5710734" y="4822694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</a:t>
            </a:r>
            <a:r>
              <a:rPr lang="en-US" altLang="zh-TW" sz="1400" dirty="0"/>
              <a:t>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02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prstDash val="solid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47288</TotalTime>
  <Words>873</Words>
  <Application>Microsoft Office PowerPoint</Application>
  <PresentationFormat>如螢幕大小 (4:3)</PresentationFormat>
  <Paragraphs>333</Paragraphs>
  <Slides>23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Adobe Gothic Std B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Michael</dc:creator>
  <cp:lastModifiedBy>Michael</cp:lastModifiedBy>
  <cp:revision>771</cp:revision>
  <dcterms:created xsi:type="dcterms:W3CDTF">2012-11-27T13:47:10Z</dcterms:created>
  <dcterms:modified xsi:type="dcterms:W3CDTF">2015-12-22T08:51:58Z</dcterms:modified>
</cp:coreProperties>
</file>