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62" r:id="rId3"/>
    <p:sldId id="268" r:id="rId4"/>
    <p:sldId id="272" r:id="rId5"/>
    <p:sldId id="277" r:id="rId6"/>
    <p:sldId id="279" r:id="rId7"/>
    <p:sldId id="278" r:id="rId8"/>
    <p:sldId id="270" r:id="rId9"/>
    <p:sldId id="271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AA9"/>
    <a:srgbClr val="D098E4"/>
    <a:srgbClr val="9A6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2243"/>
  </p:normalViewPr>
  <p:slideViewPr>
    <p:cSldViewPr snapToGrid="0" snapToObjects="1" showGuides="1">
      <p:cViewPr varScale="1">
        <p:scale>
          <a:sx n="79" d="100"/>
          <a:sy n="79" d="100"/>
        </p:scale>
        <p:origin x="2462" y="8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Texte du titre</a:t>
            </a:r>
          </a:p>
        </p:txBody>
      </p:sp>
      <p:sp>
        <p:nvSpPr>
          <p:cNvPr id="12" name="Texte niveau 1…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uméro de diapositive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éro de diapositive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e du titre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31" name="Numéro de diapositive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e du titre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Texte du titre</a:t>
            </a:r>
          </a:p>
        </p:txBody>
      </p:sp>
      <p:sp>
        <p:nvSpPr>
          <p:cNvPr id="40" name="Texte niveau 1…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Numéro de diapositive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e du titr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49" name="Numéro de diapositive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du titr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7" name="Texte niveau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Numéro de diapositive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e du titr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67" name="Texte niveau 1…"/>
          <p:cNvSpPr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8" name="Numéro de diapositive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 niveau 1…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6" name="Numéro de diapositive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uméro de diapositive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-Gilles Allain</a:t>
            </a:r>
          </a:p>
        </p:txBody>
      </p:sp>
      <p:sp>
        <p:nvSpPr>
          <p:cNvPr id="94" name="« Saisissez une citation ici. »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« Saisissez une citation ici. » </a:t>
            </a:r>
          </a:p>
        </p:txBody>
      </p:sp>
      <p:sp>
        <p:nvSpPr>
          <p:cNvPr id="95" name="Numéro de diapositive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 du titre</a:t>
            </a:r>
          </a:p>
        </p:txBody>
      </p:sp>
      <p:sp>
        <p:nvSpPr>
          <p:cNvPr id="3" name="Texte niveau 1…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Numéro de diapositive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large.png" descr="lar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97488" y="0"/>
            <a:ext cx="17339734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Fear the ponies"/>
          <p:cNvSpPr/>
          <p:nvPr/>
        </p:nvSpPr>
        <p:spPr>
          <a:xfrm>
            <a:off x="6306984" y="8326140"/>
            <a:ext cx="6269345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rPr sz="7000" b="1" dirty="0">
                <a:latin typeface="Lato" charset="0"/>
                <a:ea typeface="Lato" charset="0"/>
                <a:cs typeface="Lato" charset="0"/>
              </a:rPr>
              <a:t>Fear the ponies</a:t>
            </a:r>
          </a:p>
        </p:txBody>
      </p:sp>
    </p:spTree>
    <p:extLst>
      <p:ext uri="{BB962C8B-B14F-4D97-AF65-F5344CB8AC3E}">
        <p14:creationId xmlns:p14="http://schemas.microsoft.com/office/powerpoint/2010/main" val="13755550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9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210938"/>
            <a:ext cx="12687300" cy="9371211"/>
          </a:xfrm>
          <a:prstGeom prst="rect">
            <a:avLst/>
          </a:prstGeom>
          <a:solidFill>
            <a:srgbClr val="9A6FA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9" name="Fear the ponies"/>
          <p:cNvSpPr/>
          <p:nvPr/>
        </p:nvSpPr>
        <p:spPr>
          <a:xfrm>
            <a:off x="152400" y="420489"/>
            <a:ext cx="12687300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rPr lang="fr-FR" b="1" dirty="0" err="1"/>
              <a:t>Breaking</a:t>
            </a:r>
            <a:r>
              <a:rPr lang="fr-FR" b="1" dirty="0"/>
              <a:t> new!</a:t>
            </a:r>
          </a:p>
        </p:txBody>
      </p:sp>
      <p:sp>
        <p:nvSpPr>
          <p:cNvPr id="125" name="Wi-Fi: Eiffel_Guest1 pass: techtech1"/>
          <p:cNvSpPr/>
          <p:nvPr/>
        </p:nvSpPr>
        <p:spPr>
          <a:xfrm>
            <a:off x="10114652" y="8767380"/>
            <a:ext cx="2393283" cy="533479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rPr lang="en-US" i="1" dirty="0">
                <a:latin typeface="Lato" charset="0"/>
                <a:ea typeface="Lato" charset="0"/>
                <a:cs typeface="Lato" charset="0"/>
              </a:rPr>
              <a:t>your spymaster</a:t>
            </a:r>
            <a:endParaRPr i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902" y="2060645"/>
            <a:ext cx="12241764" cy="397031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Ponies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just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forged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a secret alliance in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order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to end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human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civilization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and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their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first move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should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happen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in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less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than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1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hour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We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require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your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help to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access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their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information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which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should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allow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us to devise a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strike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back plan or at least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buy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us time.</a:t>
            </a:r>
          </a:p>
          <a:p>
            <a:pPr algn="l"/>
            <a:endParaRPr lang="fr-FR" dirty="0">
              <a:solidFill>
                <a:schemeClr val="tx1"/>
              </a:solidFill>
              <a:latin typeface="Lato" charset="0"/>
              <a:ea typeface="Lato" charset="0"/>
              <a:cs typeface="Lato" charset="0"/>
            </a:endParaRPr>
          </a:p>
          <a:p>
            <a:pPr algn="l"/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Start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your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mission and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don't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fail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You're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our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only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hope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...</a:t>
            </a:r>
          </a:p>
        </p:txBody>
      </p:sp>
      <p:pic>
        <p:nvPicPr>
          <p:cNvPr id="1028" name="Picture 4" descr="Ã©sultat de recherche d'images pour &quot;pinkie spy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30086" y="6846191"/>
            <a:ext cx="1962413" cy="192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70980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9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210938"/>
            <a:ext cx="12687300" cy="9371211"/>
          </a:xfrm>
          <a:prstGeom prst="rect">
            <a:avLst/>
          </a:prstGeom>
          <a:solidFill>
            <a:srgbClr val="9A6FA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9" name="Fear the ponies"/>
          <p:cNvSpPr/>
          <p:nvPr/>
        </p:nvSpPr>
        <p:spPr>
          <a:xfrm>
            <a:off x="152400" y="420489"/>
            <a:ext cx="12687300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rPr lang="fr-FR" b="1" dirty="0" err="1"/>
              <a:t>Some</a:t>
            </a:r>
            <a:r>
              <a:rPr lang="fr-FR" b="1" dirty="0"/>
              <a:t> Tips!</a:t>
            </a:r>
          </a:p>
        </p:txBody>
      </p:sp>
      <p:sp>
        <p:nvSpPr>
          <p:cNvPr id="125" name="Wi-Fi: Eiffel_Guest1 pass: techtech1"/>
          <p:cNvSpPr/>
          <p:nvPr/>
        </p:nvSpPr>
        <p:spPr>
          <a:xfrm>
            <a:off x="10114652" y="8767380"/>
            <a:ext cx="2393283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rPr lang="en-US" i="1" dirty="0">
                <a:latin typeface="Lato" charset="0"/>
                <a:ea typeface="Lato" charset="0"/>
                <a:cs typeface="Lato" charset="0"/>
              </a:rPr>
              <a:t>your spymaster</a:t>
            </a:r>
            <a:endParaRPr i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902" y="2060645"/>
            <a:ext cx="1224176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It’s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preferable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to use a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language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you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know</a:t>
            </a:r>
          </a:p>
          <a:p>
            <a:pPr algn="just"/>
            <a:endParaRPr lang="fr-FR" dirty="0">
              <a:solidFill>
                <a:schemeClr val="tx1"/>
              </a:solidFill>
              <a:latin typeface="Lato" charset="0"/>
              <a:ea typeface="Lato" charset="0"/>
              <a:cs typeface="Lato" charset="0"/>
            </a:endParaRPr>
          </a:p>
          <a:p>
            <a:pPr algn="just"/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It’s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about « hacking », not clean code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norTDD</a:t>
            </a:r>
            <a:endParaRPr lang="fr-FR" dirty="0">
              <a:solidFill>
                <a:schemeClr val="tx1"/>
              </a:solidFill>
              <a:latin typeface="Lato" charset="0"/>
              <a:ea typeface="Lato" charset="0"/>
              <a:cs typeface="Lato" charset="0"/>
            </a:endParaRPr>
          </a:p>
          <a:p>
            <a:pPr algn="just"/>
            <a:endParaRPr lang="fr-FR" dirty="0">
              <a:solidFill>
                <a:schemeClr val="tx1"/>
              </a:solidFill>
              <a:latin typeface="Lato" charset="0"/>
              <a:ea typeface="Lato" charset="0"/>
              <a:cs typeface="Lato" charset="0"/>
            </a:endParaRPr>
          </a:p>
          <a:p>
            <a:pPr algn="just"/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Be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prepared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to do HTTP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requests</a:t>
            </a:r>
            <a:endParaRPr lang="fr-FR" dirty="0">
              <a:solidFill>
                <a:schemeClr val="tx1"/>
              </a:solidFill>
              <a:latin typeface="Lato" charset="0"/>
              <a:ea typeface="Lato" charset="0"/>
              <a:cs typeface="Lato" charset="0"/>
            </a:endParaRPr>
          </a:p>
          <a:p>
            <a:pPr algn="just"/>
            <a:endParaRPr lang="fr-FR" dirty="0">
              <a:solidFill>
                <a:schemeClr val="tx1"/>
              </a:solidFill>
              <a:latin typeface="Lato" charset="0"/>
              <a:ea typeface="Lato" charset="0"/>
              <a:cs typeface="Lato" charset="0"/>
            </a:endParaRPr>
          </a:p>
          <a:p>
            <a:pPr algn="just"/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Be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curious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</a:p>
          <a:p>
            <a:pPr algn="just"/>
            <a:endParaRPr lang="fr-FR" dirty="0">
              <a:solidFill>
                <a:schemeClr val="tx1"/>
              </a:solidFill>
              <a:latin typeface="Lato" charset="0"/>
              <a:ea typeface="Lato" charset="0"/>
              <a:cs typeface="Lato" charset="0"/>
            </a:endParaRPr>
          </a:p>
          <a:p>
            <a:pPr algn="just"/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And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don’t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hesitate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to </a:t>
            </a:r>
            <a:r>
              <a:rPr lang="fr-FR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ask</a:t>
            </a:r>
            <a:r>
              <a:rPr lang="fr-FR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questions</a:t>
            </a:r>
          </a:p>
          <a:p>
            <a:pPr algn="just"/>
            <a:endParaRPr lang="fr-FR" dirty="0">
              <a:solidFill>
                <a:schemeClr val="tx1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2052" name="Picture 4" descr="Ã©sultat de recherche d'images pour &quot;pinkie spy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801350" y="6751926"/>
            <a:ext cx="2405318" cy="2163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51765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9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450" y="1473601"/>
            <a:ext cx="12643200" cy="2880000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1450" y="1653601"/>
            <a:ext cx="12286800" cy="2520000"/>
          </a:xfrm>
          <a:prstGeom prst="rect">
            <a:avLst/>
          </a:prstGeom>
          <a:solidFill>
            <a:srgbClr val="9A6FA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463" y="4173601"/>
            <a:ext cx="6970287" cy="6703949"/>
          </a:xfrm>
          <a:prstGeom prst="rect">
            <a:avLst/>
          </a:prstGeom>
        </p:spPr>
      </p:pic>
      <p:sp>
        <p:nvSpPr>
          <p:cNvPr id="14" name="Wi-Fi: Eiffel_Guest1 pass: techtech1"/>
          <p:cNvSpPr/>
          <p:nvPr/>
        </p:nvSpPr>
        <p:spPr>
          <a:xfrm>
            <a:off x="-9350" y="1944280"/>
            <a:ext cx="1300480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rPr dirty="0">
                <a:latin typeface="Lato" charset="0"/>
                <a:ea typeface="Lato" charset="0"/>
                <a:cs typeface="Lato" charset="0"/>
              </a:rPr>
              <a:t>Wi-Fi: </a:t>
            </a:r>
            <a:r>
              <a:rPr lang="en-US" dirty="0">
                <a:latin typeface="Lato" charset="0"/>
                <a:ea typeface="Lato" charset="0"/>
                <a:cs typeface="Lato" charset="0"/>
              </a:rPr>
              <a:t>- | P</a:t>
            </a:r>
            <a:r>
              <a:rPr dirty="0">
                <a:latin typeface="Lato" charset="0"/>
                <a:ea typeface="Lato" charset="0"/>
                <a:cs typeface="Lato" charset="0"/>
              </a:rPr>
              <a:t>ass</a:t>
            </a:r>
            <a:r>
              <a:rPr lang="en-US" dirty="0">
                <a:latin typeface="Lato" charset="0"/>
                <a:ea typeface="Lato" charset="0"/>
                <a:cs typeface="Lato" charset="0"/>
              </a:rPr>
              <a:t>word</a:t>
            </a:r>
            <a:r>
              <a:rPr dirty="0">
                <a:latin typeface="Lato" charset="0"/>
                <a:ea typeface="Lato" charset="0"/>
                <a:cs typeface="Lato" charset="0"/>
              </a:rPr>
              <a:t>:</a:t>
            </a:r>
            <a:r>
              <a:rPr lang="en-US" dirty="0">
                <a:latin typeface="Lato" charset="0"/>
                <a:ea typeface="Lato" charset="0"/>
                <a:cs typeface="Lato" charset="0"/>
              </a:rPr>
              <a:t> - </a:t>
            </a:r>
            <a:endParaRPr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9350" y="2948437"/>
            <a:ext cx="1300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48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http://-</a:t>
            </a:r>
            <a:endParaRPr lang="fr-FR" sz="4800" dirty="0">
              <a:solidFill>
                <a:schemeClr val="tx1"/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16" name="Picture 2" descr="https://derpicdn.net/img/2012/10/16/124182/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0" y="0"/>
            <a:ext cx="1667850" cy="276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02466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9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210938"/>
            <a:ext cx="12687300" cy="9371211"/>
          </a:xfrm>
          <a:prstGeom prst="rect">
            <a:avLst/>
          </a:prstGeom>
          <a:solidFill>
            <a:srgbClr val="9A6FA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9" name="Fear the ponies"/>
          <p:cNvSpPr/>
          <p:nvPr/>
        </p:nvSpPr>
        <p:spPr>
          <a:xfrm>
            <a:off x="152400" y="420489"/>
            <a:ext cx="12687300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rPr lang="fr-FR" b="1" dirty="0">
                <a:latin typeface="Lato" charset="0"/>
                <a:ea typeface="Lato" charset="0"/>
                <a:cs typeface="Lato" charset="0"/>
              </a:rPr>
              <a:t>Caesar </a:t>
            </a:r>
            <a:r>
              <a:rPr lang="fr-FR" dirty="0" err="1">
                <a:latin typeface="Lato" charset="0"/>
                <a:ea typeface="Lato" charset="0"/>
                <a:cs typeface="Lato" charset="0"/>
              </a:rPr>
              <a:t>Cipher</a:t>
            </a:r>
            <a:endParaRPr lang="fr-FR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550" y="6912811"/>
            <a:ext cx="1720850" cy="2388048"/>
          </a:xfrm>
          <a:prstGeom prst="rect">
            <a:avLst/>
          </a:prstGeom>
        </p:spPr>
      </p:pic>
      <p:sp>
        <p:nvSpPr>
          <p:cNvPr id="125" name="Wi-Fi: Eiffel_Guest1 pass: techtech1"/>
          <p:cNvSpPr/>
          <p:nvPr/>
        </p:nvSpPr>
        <p:spPr>
          <a:xfrm>
            <a:off x="10114652" y="8767380"/>
            <a:ext cx="2393283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rPr lang="en-US" i="1" dirty="0">
                <a:latin typeface="Lato" charset="0"/>
                <a:ea typeface="Lato" charset="0"/>
                <a:cs typeface="Lato" charset="0"/>
              </a:rPr>
              <a:t>your spymaster</a:t>
            </a:r>
            <a:endParaRPr i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902" y="2060645"/>
            <a:ext cx="12241764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The Caesar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cipher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is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one of the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simplest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and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most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widely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known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encryption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techniques in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which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each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letter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in the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plaintext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is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replaced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by a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letter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some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fixed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number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of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letters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shifted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320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up or down in the 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alphabet.</a:t>
            </a:r>
          </a:p>
          <a:p>
            <a:pPr algn="just"/>
            <a:endParaRPr lang="fr-FR" sz="3200" dirty="0">
              <a:solidFill>
                <a:schemeClr val="tx1"/>
              </a:solidFill>
              <a:latin typeface="Lato" charset="0"/>
              <a:ea typeface="Lato" charset="0"/>
              <a:cs typeface="Lato" charset="0"/>
            </a:endParaRPr>
          </a:p>
          <a:p>
            <a:pPr algn="just"/>
            <a:endParaRPr lang="fr-FR" sz="3200" dirty="0">
              <a:solidFill>
                <a:schemeClr val="tx1"/>
              </a:solidFill>
              <a:latin typeface="Lato" charset="0"/>
              <a:ea typeface="Lato" charset="0"/>
              <a:cs typeface="Lato" charset="0"/>
            </a:endParaRPr>
          </a:p>
          <a:p>
            <a:pPr algn="just"/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The Caesar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cipher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can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be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easily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broken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even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in a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ciphertext-only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scenario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techniques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such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as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frequency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analysis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or brute force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because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of the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limited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number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of possible shifts.</a:t>
            </a:r>
          </a:p>
          <a:p>
            <a:pPr algn="just"/>
            <a:endParaRPr lang="fr-FR" sz="3200" dirty="0">
              <a:solidFill>
                <a:schemeClr val="tx1"/>
              </a:solidFill>
              <a:latin typeface="Lato" charset="0"/>
              <a:ea typeface="Lato" charset="0"/>
              <a:cs typeface="Lato" charset="0"/>
            </a:endParaRPr>
          </a:p>
          <a:p>
            <a:pPr algn="just"/>
            <a:endParaRPr lang="fr-FR" sz="3200" dirty="0">
              <a:solidFill>
                <a:schemeClr val="tx1"/>
              </a:solidFill>
              <a:latin typeface="Lato" charset="0"/>
              <a:ea typeface="Lato" charset="0"/>
              <a:cs typeface="Lato" charset="0"/>
            </a:endParaRPr>
          </a:p>
          <a:p>
            <a:pPr algn="just"/>
            <a:endParaRPr lang="fr-FR" sz="3200" dirty="0">
              <a:solidFill>
                <a:schemeClr val="tx1"/>
              </a:solidFill>
              <a:latin typeface="Lato" charset="0"/>
              <a:ea typeface="Lato" charset="0"/>
              <a:cs typeface="Lato" charset="0"/>
            </a:endParaRPr>
          </a:p>
          <a:p>
            <a:pPr algn="just"/>
            <a:endParaRPr lang="fr-FR" sz="3200" dirty="0">
              <a:solidFill>
                <a:schemeClr val="tx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902" y="4632644"/>
            <a:ext cx="12241764" cy="5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69131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9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210938"/>
            <a:ext cx="12687300" cy="9371211"/>
          </a:xfrm>
          <a:prstGeom prst="rect">
            <a:avLst/>
          </a:prstGeom>
          <a:solidFill>
            <a:srgbClr val="9A6FA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9" name="Fear the ponies"/>
          <p:cNvSpPr/>
          <p:nvPr/>
        </p:nvSpPr>
        <p:spPr>
          <a:xfrm>
            <a:off x="152400" y="420489"/>
            <a:ext cx="12687300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rPr lang="fr-FR" b="1" dirty="0">
                <a:latin typeface="Lato" charset="0"/>
                <a:ea typeface="Lato" charset="0"/>
                <a:cs typeface="Lato" charset="0"/>
              </a:rPr>
              <a:t>Simple Substitution </a:t>
            </a:r>
            <a:r>
              <a:rPr lang="fr-FR" dirty="0" err="1">
                <a:latin typeface="Lato" charset="0"/>
                <a:ea typeface="Lato" charset="0"/>
                <a:cs typeface="Lato" charset="0"/>
              </a:rPr>
              <a:t>Cipher</a:t>
            </a:r>
            <a:endParaRPr lang="fr-FR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550" y="6912811"/>
            <a:ext cx="1720850" cy="2388048"/>
          </a:xfrm>
          <a:prstGeom prst="rect">
            <a:avLst/>
          </a:prstGeom>
        </p:spPr>
      </p:pic>
      <p:sp>
        <p:nvSpPr>
          <p:cNvPr id="125" name="Wi-Fi: Eiffel_Guest1 pass: techtech1"/>
          <p:cNvSpPr/>
          <p:nvPr/>
        </p:nvSpPr>
        <p:spPr>
          <a:xfrm>
            <a:off x="10114652" y="8767380"/>
            <a:ext cx="2393283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rPr lang="en-US" i="1" dirty="0">
                <a:latin typeface="Lato" charset="0"/>
                <a:ea typeface="Lato" charset="0"/>
                <a:cs typeface="Lato" charset="0"/>
              </a:rPr>
              <a:t>your spymaster</a:t>
            </a:r>
            <a:endParaRPr i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902" y="2060645"/>
            <a:ext cx="12241764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Simple substitution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ciphers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is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a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method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of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encrypting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by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which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units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of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plaintext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are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replaced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with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cyphertext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It’s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done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by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writing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out an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cipher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alphabet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a shift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like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in the Caesar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cipher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or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any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method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able to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scramble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the alphabet.</a:t>
            </a:r>
          </a:p>
          <a:p>
            <a:pPr algn="just"/>
            <a:endParaRPr lang="fr-FR" sz="3200" dirty="0">
              <a:solidFill>
                <a:schemeClr val="tx1"/>
              </a:solidFill>
              <a:latin typeface="Lato" charset="0"/>
              <a:ea typeface="Lato" charset="0"/>
              <a:cs typeface="Lato" charset="0"/>
            </a:endParaRPr>
          </a:p>
          <a:p>
            <a:pPr algn="just"/>
            <a:endParaRPr lang="fr-FR" sz="3200" dirty="0">
              <a:solidFill>
                <a:schemeClr val="tx1"/>
              </a:solidFill>
              <a:latin typeface="Lato" charset="0"/>
              <a:ea typeface="Lato" charset="0"/>
              <a:cs typeface="Lato" charset="0"/>
            </a:endParaRPr>
          </a:p>
          <a:p>
            <a:pPr algn="just"/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Even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if the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number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of possible keys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is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very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large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contrary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to the Caesar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cipher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, simple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substition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can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be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easily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broken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by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analyzing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the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frequency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distribution of the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ciphertext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for a message of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reasonable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length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and by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knowing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the original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language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  <a:p>
            <a:pPr algn="just"/>
            <a:endParaRPr lang="fr-FR" sz="3200" dirty="0">
              <a:solidFill>
                <a:schemeClr val="tx1"/>
              </a:solidFill>
              <a:latin typeface="Lato" charset="0"/>
              <a:ea typeface="Lato" charset="0"/>
              <a:cs typeface="Lato" charset="0"/>
            </a:endParaRPr>
          </a:p>
          <a:p>
            <a:pPr algn="just"/>
            <a:endParaRPr lang="fr-FR" sz="3200" dirty="0">
              <a:solidFill>
                <a:schemeClr val="tx1"/>
              </a:solidFill>
              <a:latin typeface="Lato" charset="0"/>
              <a:ea typeface="Lato" charset="0"/>
              <a:cs typeface="Lato" charset="0"/>
            </a:endParaRPr>
          </a:p>
          <a:p>
            <a:pPr algn="just"/>
            <a:endParaRPr lang="fr-FR" sz="3200" dirty="0">
              <a:solidFill>
                <a:schemeClr val="tx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902" y="4632644"/>
            <a:ext cx="12241764" cy="5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348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9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210938"/>
            <a:ext cx="12687300" cy="9371211"/>
          </a:xfrm>
          <a:prstGeom prst="rect">
            <a:avLst/>
          </a:prstGeom>
          <a:solidFill>
            <a:srgbClr val="9A6FA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9" name="Fear the ponies"/>
          <p:cNvSpPr/>
          <p:nvPr/>
        </p:nvSpPr>
        <p:spPr>
          <a:xfrm>
            <a:off x="152400" y="420489"/>
            <a:ext cx="12687300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rPr lang="fr-FR" b="1" dirty="0" err="1">
                <a:latin typeface="Lato" charset="0"/>
                <a:ea typeface="Lato" charset="0"/>
                <a:cs typeface="Lato" charset="0"/>
              </a:rPr>
              <a:t>Vigenere</a:t>
            </a:r>
            <a:r>
              <a:rPr lang="fr-FR" b="1" dirty="0"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dirty="0" err="1">
                <a:latin typeface="Lato" charset="0"/>
                <a:ea typeface="Lato" charset="0"/>
                <a:cs typeface="Lato" charset="0"/>
              </a:rPr>
              <a:t>Cipher</a:t>
            </a:r>
            <a:endParaRPr lang="fr-FR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550" y="6912811"/>
            <a:ext cx="1720850" cy="2388048"/>
          </a:xfrm>
          <a:prstGeom prst="rect">
            <a:avLst/>
          </a:prstGeom>
        </p:spPr>
      </p:pic>
      <p:sp>
        <p:nvSpPr>
          <p:cNvPr id="125" name="Wi-Fi: Eiffel_Guest1 pass: techtech1"/>
          <p:cNvSpPr/>
          <p:nvPr/>
        </p:nvSpPr>
        <p:spPr>
          <a:xfrm>
            <a:off x="10114652" y="8767380"/>
            <a:ext cx="2393283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rPr lang="en-US" i="1" dirty="0">
                <a:latin typeface="Lato" charset="0"/>
                <a:ea typeface="Lato" charset="0"/>
                <a:cs typeface="Lato" charset="0"/>
              </a:rPr>
              <a:t>your spymaster</a:t>
            </a:r>
            <a:endParaRPr i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902" y="2060645"/>
            <a:ext cx="12241764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The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Vigenere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cipher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is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a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method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of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encrypting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alphabetic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text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by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using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a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series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of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interwoven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Caesar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ciphers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based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on the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letters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from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a keyword. It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was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originally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described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in 1553 and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it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resisted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all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attempts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to break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it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for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three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centuries.</a:t>
            </a:r>
          </a:p>
          <a:p>
            <a:pPr algn="just"/>
            <a:endParaRPr lang="fr-FR" sz="3200" dirty="0">
              <a:solidFill>
                <a:schemeClr val="tx1"/>
              </a:solidFill>
              <a:latin typeface="Lato" charset="0"/>
              <a:ea typeface="Lato" charset="0"/>
              <a:cs typeface="Lato" charset="0"/>
            </a:endParaRPr>
          </a:p>
          <a:p>
            <a:pPr algn="just"/>
            <a:endParaRPr lang="fr-FR" sz="3200" dirty="0">
              <a:solidFill>
                <a:schemeClr val="tx1"/>
              </a:solidFill>
              <a:latin typeface="Lato" charset="0"/>
              <a:ea typeface="Lato" charset="0"/>
              <a:cs typeface="Lato" charset="0"/>
            </a:endParaRPr>
          </a:p>
          <a:p>
            <a:pPr algn="just"/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Even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if the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Vigenere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cipher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disguises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the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plaintext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letter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frequency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its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primary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weakness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is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the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repeating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nature of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its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key. Once the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key’s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length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is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discovered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, the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cipher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text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can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be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treated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as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interwoven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 Caesar </a:t>
            </a:r>
            <a:r>
              <a:rPr lang="fr-FR" sz="32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ciphers</a:t>
            </a:r>
            <a:r>
              <a:rPr lang="fr-FR" sz="3200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  <a:p>
            <a:pPr algn="just"/>
            <a:endParaRPr lang="fr-FR" sz="3200" dirty="0">
              <a:solidFill>
                <a:schemeClr val="tx1"/>
              </a:solidFill>
              <a:latin typeface="Lato" charset="0"/>
              <a:ea typeface="Lato" charset="0"/>
              <a:cs typeface="Lato" charset="0"/>
            </a:endParaRPr>
          </a:p>
          <a:p>
            <a:pPr algn="just"/>
            <a:endParaRPr lang="fr-FR" sz="3200" dirty="0">
              <a:solidFill>
                <a:schemeClr val="tx1"/>
              </a:solidFill>
              <a:latin typeface="Lato" charset="0"/>
              <a:ea typeface="Lato" charset="0"/>
              <a:cs typeface="Lato" charset="0"/>
            </a:endParaRPr>
          </a:p>
          <a:p>
            <a:pPr algn="just"/>
            <a:endParaRPr lang="fr-FR" sz="3200" dirty="0">
              <a:solidFill>
                <a:schemeClr val="tx1"/>
              </a:solidFill>
              <a:latin typeface="Lato" charset="0"/>
              <a:ea typeface="Lato" charset="0"/>
              <a:cs typeface="Lato" charset="0"/>
            </a:endParaRPr>
          </a:p>
          <a:p>
            <a:pPr algn="just"/>
            <a:endParaRPr lang="fr-FR" sz="3200" dirty="0">
              <a:solidFill>
                <a:schemeClr val="tx1"/>
              </a:solidFill>
              <a:latin typeface="Lato" charset="0"/>
              <a:ea typeface="Lato" charset="0"/>
              <a:cs typeface="Lato" charset="0"/>
            </a:endParaRPr>
          </a:p>
          <a:p>
            <a:pPr algn="just"/>
            <a:endParaRPr lang="fr-FR" sz="3200" dirty="0">
              <a:solidFill>
                <a:schemeClr val="tx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902" y="4632644"/>
            <a:ext cx="12241764" cy="5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72947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9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210938"/>
            <a:ext cx="12687300" cy="9371211"/>
          </a:xfrm>
          <a:prstGeom prst="rect">
            <a:avLst/>
          </a:prstGeom>
          <a:solidFill>
            <a:srgbClr val="9A6FA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90150" y="4289744"/>
            <a:ext cx="4411800" cy="1228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52400" y="4511822"/>
            <a:ext cx="126873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500" b="1" dirty="0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THANKS</a:t>
            </a:r>
          </a:p>
        </p:txBody>
      </p:sp>
      <p:sp>
        <p:nvSpPr>
          <p:cNvPr id="9" name="Rectangle 8"/>
          <p:cNvSpPr/>
          <p:nvPr/>
        </p:nvSpPr>
        <p:spPr>
          <a:xfrm>
            <a:off x="4290150" y="5450541"/>
            <a:ext cx="4411800" cy="1228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52400" y="7157795"/>
            <a:ext cx="126873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000" dirty="0">
                <a:latin typeface="Lato" charset="0"/>
                <a:ea typeface="Lato" charset="0"/>
                <a:cs typeface="Lato" charset="0"/>
              </a:rPr>
              <a:t>https://github.com/mmetesreau/FearThePonies</a:t>
            </a:r>
          </a:p>
        </p:txBody>
      </p:sp>
      <p:pic>
        <p:nvPicPr>
          <p:cNvPr id="14" name="Picture 2" descr="http://www.iconsdb.com/icons/preview/white/github-9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988" y="6067054"/>
            <a:ext cx="890123" cy="89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8283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9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210938"/>
            <a:ext cx="12687300" cy="9371211"/>
          </a:xfrm>
          <a:prstGeom prst="rect">
            <a:avLst/>
          </a:prstGeom>
          <a:solidFill>
            <a:srgbClr val="9A6FA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762500" y="1126038"/>
            <a:ext cx="3619500" cy="487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5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" charset="0"/>
                <a:ea typeface="Lato" charset="0"/>
                <a:cs typeface="Lato" charset="0"/>
                <a:sym typeface="Helvetica Light"/>
              </a:rPr>
              <a:t>Raphael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762500" y="1659316"/>
            <a:ext cx="30480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" charset="0"/>
                <a:ea typeface="Lato" charset="0"/>
                <a:cs typeface="Lato" charset="0"/>
                <a:sym typeface="Helvetica Light"/>
              </a:rPr>
              <a:t>WACH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33925" y="2587625"/>
            <a:ext cx="7296150" cy="54000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7" name="Picture 2" descr="http://www.iconsdb.com/icons/preview/white/github-9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251" y="6482590"/>
            <a:ext cx="547200" cy="54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://luckyday.co/wp-content/themes/luckydaytheme/img/twitt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096" y="5561708"/>
            <a:ext cx="693511" cy="69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/>
        </p:nvSpPr>
        <p:spPr>
          <a:xfrm>
            <a:off x="10597237" y="6571524"/>
            <a:ext cx="186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800" b="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mmetesreau</a:t>
            </a:r>
            <a:endParaRPr lang="fr-FR" sz="1800" b="0" dirty="0">
              <a:solidFill>
                <a:schemeClr val="tx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0575596" y="5661701"/>
            <a:ext cx="186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800" b="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mmetesreau</a:t>
            </a:r>
            <a:endParaRPr lang="fr-FR" sz="1800" b="0" dirty="0">
              <a:solidFill>
                <a:schemeClr val="tx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762500" y="5749870"/>
            <a:ext cx="3619500" cy="487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5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" charset="0"/>
                <a:ea typeface="Lato" charset="0"/>
                <a:cs typeface="Lato" charset="0"/>
                <a:sym typeface="Helvetica Light"/>
              </a:rPr>
              <a:t>Mickael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4762499" y="6283148"/>
            <a:ext cx="3729605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" charset="0"/>
                <a:ea typeface="Lato" charset="0"/>
                <a:cs typeface="Lato" charset="0"/>
                <a:sym typeface="Helvetica Light"/>
              </a:rPr>
              <a:t>METESREAU</a:t>
            </a:r>
          </a:p>
        </p:txBody>
      </p:sp>
      <p:sp>
        <p:nvSpPr>
          <p:cNvPr id="2" name="Ellipse 1"/>
          <p:cNvSpPr/>
          <p:nvPr/>
        </p:nvSpPr>
        <p:spPr>
          <a:xfrm>
            <a:off x="598275" y="757025"/>
            <a:ext cx="3661200" cy="3661200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33925" y="7211457"/>
            <a:ext cx="7296150" cy="57150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24" name="Picture 2" descr="http://www.iconsdb.com/icons/preview/white/github-9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251" y="1889736"/>
            <a:ext cx="547200" cy="54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http://luckyday.co/wp-content/themes/luckydaytheme/img/twitt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096" y="968854"/>
            <a:ext cx="693511" cy="69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/>
          <p:cNvSpPr txBox="1"/>
          <p:nvPr/>
        </p:nvSpPr>
        <p:spPr>
          <a:xfrm>
            <a:off x="10597237" y="1978670"/>
            <a:ext cx="186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8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raphaelwach</a:t>
            </a:r>
            <a:endParaRPr lang="fr-FR" sz="1800" b="0" dirty="0">
              <a:solidFill>
                <a:schemeClr val="tx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10575596" y="1068847"/>
            <a:ext cx="186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800" dirty="0" err="1">
                <a:solidFill>
                  <a:schemeClr val="tx1"/>
                </a:solidFill>
                <a:latin typeface="Lato" charset="0"/>
                <a:ea typeface="Lato" charset="0"/>
                <a:cs typeface="Lato" charset="0"/>
              </a:rPr>
              <a:t>raphaelwach</a:t>
            </a:r>
            <a:endParaRPr lang="fr-FR" sz="1800" b="0" dirty="0">
              <a:solidFill>
                <a:schemeClr val="tx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4762500" y="2846386"/>
            <a:ext cx="6515100" cy="487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5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" charset="0"/>
                <a:ea typeface="Lato" charset="0"/>
                <a:cs typeface="Lato" charset="0"/>
                <a:sym typeface="Helvetica Light"/>
              </a:rPr>
              <a:t>Apple technologies</a:t>
            </a:r>
            <a:r>
              <a:rPr kumimoji="0" lang="fr-FR" sz="25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" charset="0"/>
                <a:ea typeface="Lato" charset="0"/>
                <a:cs typeface="Lato" charset="0"/>
                <a:sym typeface="Helvetica Light"/>
              </a:rPr>
              <a:t> expert at SOAT </a:t>
            </a:r>
            <a:endParaRPr kumimoji="0" lang="fr-FR" sz="25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" charset="0"/>
              <a:ea typeface="Lato" charset="0"/>
              <a:cs typeface="Lato" charset="0"/>
              <a:sym typeface="Helvetica Light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4733925" y="7409781"/>
            <a:ext cx="7296150" cy="487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5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" charset="0"/>
                <a:ea typeface="Lato" charset="0"/>
                <a:cs typeface="Lato" charset="0"/>
                <a:sym typeface="Helvetica Light"/>
              </a:rPr>
              <a:t>Founder</a:t>
            </a:r>
            <a:r>
              <a:rPr kumimoji="0" lang="fr-FR" sz="25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" charset="0"/>
                <a:ea typeface="Lato" charset="0"/>
                <a:cs typeface="Lato" charset="0"/>
                <a:sym typeface="Helvetica Light"/>
              </a:rPr>
              <a:t> and </a:t>
            </a:r>
            <a:r>
              <a:rPr kumimoji="0" lang="fr-FR" sz="25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" charset="0"/>
                <a:ea typeface="Lato" charset="0"/>
                <a:cs typeface="Lato" charset="0"/>
                <a:sym typeface="Helvetica Light"/>
              </a:rPr>
              <a:t>fullstack</a:t>
            </a:r>
            <a:r>
              <a:rPr kumimoji="0" lang="fr-FR" sz="25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" charset="0"/>
                <a:ea typeface="Lato" charset="0"/>
                <a:cs typeface="Lato" charset="0"/>
                <a:sym typeface="Helvetica Light"/>
              </a:rPr>
              <a:t> </a:t>
            </a:r>
            <a:r>
              <a:rPr kumimoji="0" lang="fr-FR" sz="25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" charset="0"/>
                <a:ea typeface="Lato" charset="0"/>
                <a:cs typeface="Lato" charset="0"/>
                <a:sym typeface="Helvetica Light"/>
              </a:rPr>
              <a:t>developer</a:t>
            </a:r>
            <a:r>
              <a:rPr kumimoji="0" lang="fr-FR" sz="25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" charset="0"/>
                <a:ea typeface="Lato" charset="0"/>
                <a:cs typeface="Lato" charset="0"/>
                <a:sym typeface="Helvetica Light"/>
              </a:rPr>
              <a:t> at SOFTCRAFT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75" y="937025"/>
            <a:ext cx="3301200" cy="3301200"/>
          </a:xfrm>
          <a:prstGeom prst="ellipse">
            <a:avLst/>
          </a:prstGeom>
        </p:spPr>
      </p:pic>
      <p:sp>
        <p:nvSpPr>
          <p:cNvPr id="31" name="Ellipse 30"/>
          <p:cNvSpPr/>
          <p:nvPr/>
        </p:nvSpPr>
        <p:spPr>
          <a:xfrm>
            <a:off x="594488" y="5380857"/>
            <a:ext cx="3661200" cy="3661200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75" y="5560857"/>
            <a:ext cx="3301200" cy="33012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72674393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3916</TotalTime>
  <Words>399</Words>
  <Application>Microsoft Office PowerPoint</Application>
  <PresentationFormat>Personnalisé</PresentationFormat>
  <Paragraphs>55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Helvetica Light</vt:lpstr>
      <vt:lpstr>Helvetica Neue</vt:lpstr>
      <vt:lpstr>Lato</vt:lpstr>
      <vt:lpstr>Black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Mickael Metesreau</dc:creator>
  <cp:lastModifiedBy>Mickael Metesreau</cp:lastModifiedBy>
  <cp:revision>41</cp:revision>
  <dcterms:modified xsi:type="dcterms:W3CDTF">2024-03-19T20:50:53Z</dcterms:modified>
</cp:coreProperties>
</file>