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3" r:id="rId2"/>
    <p:sldId id="322" r:id="rId3"/>
    <p:sldId id="307" r:id="rId4"/>
    <p:sldId id="324" r:id="rId5"/>
    <p:sldId id="308" r:id="rId6"/>
    <p:sldId id="309" r:id="rId7"/>
    <p:sldId id="323" r:id="rId8"/>
    <p:sldId id="326" r:id="rId9"/>
    <p:sldId id="327" r:id="rId10"/>
    <p:sldId id="328" r:id="rId11"/>
    <p:sldId id="311" r:id="rId12"/>
    <p:sldId id="318" r:id="rId13"/>
    <p:sldId id="312" r:id="rId14"/>
    <p:sldId id="313" r:id="rId15"/>
    <p:sldId id="314" r:id="rId16"/>
    <p:sldId id="315" r:id="rId17"/>
    <p:sldId id="316" r:id="rId18"/>
    <p:sldId id="317" r:id="rId19"/>
    <p:sldId id="319" r:id="rId20"/>
    <p:sldId id="320" r:id="rId21"/>
    <p:sldId id="321" r:id="rId22"/>
    <p:sldId id="306" r:id="rId23"/>
    <p:sldId id="325" r:id="rId24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71A"/>
    <a:srgbClr val="FA291C"/>
    <a:srgbClr val="A0CAE4"/>
    <a:srgbClr val="A6DEDA"/>
    <a:srgbClr val="ABD3C9"/>
    <a:srgbClr val="009999"/>
    <a:srgbClr val="C0C0C0"/>
    <a:srgbClr val="004D6F"/>
    <a:srgbClr val="0B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75404" autoAdjust="0"/>
  </p:normalViewPr>
  <p:slideViewPr>
    <p:cSldViewPr snapToGrid="0" snapToObjects="1">
      <p:cViewPr varScale="1">
        <p:scale>
          <a:sx n="91" d="100"/>
          <a:sy n="91" d="100"/>
        </p:scale>
        <p:origin x="-2202" y="-108"/>
      </p:cViewPr>
      <p:guideLst>
        <p:guide orient="horz" pos="1620"/>
        <p:guide orient="horz" pos="108"/>
        <p:guide orient="horz" pos="501"/>
        <p:guide orient="horz" pos="2160"/>
        <p:guide orient="horz" pos="144"/>
        <p:guide orient="horz" pos="668"/>
        <p:guide pos="2880"/>
        <p:guide pos="5664"/>
        <p:guide pos="3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21/05/2016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21/05/2016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Encadrants</a:t>
            </a:r>
            <a:r>
              <a:rPr lang="fr-FR" baseline="0" dirty="0" smtClean="0"/>
              <a:t> = clients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837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Rajouter intégration, tests</a:t>
            </a:r>
          </a:p>
          <a:p>
            <a:r>
              <a:rPr lang="fr-FR" dirty="0" smtClean="0"/>
              <a:t>Rendu -&gt; Livraison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621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Difficultés</a:t>
            </a:r>
            <a:r>
              <a:rPr lang="fr-FR" baseline="0" dirty="0" smtClean="0"/>
              <a:t> -&gt; ce qu’on a mis en place pour les surpasser : bilan </a:t>
            </a:r>
            <a:r>
              <a:rPr lang="fr-FR" baseline="0" dirty="0" err="1" smtClean="0"/>
              <a:t>GdP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10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+ relation avec industriels</a:t>
            </a:r>
          </a:p>
          <a:p>
            <a:r>
              <a:rPr lang="fr-FR" dirty="0" smtClean="0"/>
              <a:t>Différents types de bilan : choix techniques, </a:t>
            </a:r>
            <a:r>
              <a:rPr lang="fr-FR" dirty="0" err="1" smtClean="0"/>
              <a:t>GdP</a:t>
            </a:r>
            <a:r>
              <a:rPr lang="fr-FR" dirty="0" smtClean="0"/>
              <a:t>, perso </a:t>
            </a:r>
            <a:r>
              <a:rPr lang="fr-FR" dirty="0" err="1" smtClean="0"/>
              <a:t>etc</a:t>
            </a:r>
            <a:endParaRPr lang="fr-FR" dirty="0" smtClean="0"/>
          </a:p>
          <a:p>
            <a:r>
              <a:rPr lang="fr-FR" dirty="0" smtClean="0"/>
              <a:t>Dire que CA MARCHE</a:t>
            </a:r>
          </a:p>
          <a:p>
            <a:r>
              <a:rPr lang="fr-FR" dirty="0" smtClean="0"/>
              <a:t>SWAP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90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tôt du nouveau modèle en C++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83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Code « modulable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46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Rajouter .dll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8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Avec fat schéma, mettre direct sur le schéma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00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 photos, partie utilisateur et partie admin</a:t>
            </a:r>
          </a:p>
          <a:p>
            <a:r>
              <a:rPr lang="fr-FR" dirty="0" smtClean="0"/>
              <a:t>Fonctionnalités par type d’utilisateur, type d’handicap (cognitif,</a:t>
            </a:r>
            <a:r>
              <a:rPr lang="fr-FR" baseline="0" dirty="0" smtClean="0"/>
              <a:t> visuels, moteurs…) PARAMETRABLE pour tout handicap, pas adapté, on peut ne pas avoir un thème moche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7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Placer</a:t>
            </a:r>
            <a:r>
              <a:rPr lang="fr-FR" baseline="0" dirty="0" smtClean="0"/>
              <a:t> le mot ergonomie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84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Rajouter PLEIN de pièces pour la démo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1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Idem schéma archi avec noms (bien parler de toute l’année, pas seulement 2</a:t>
            </a:r>
            <a:r>
              <a:rPr lang="fr-FR" baseline="30000" dirty="0" smtClean="0"/>
              <a:t>nd</a:t>
            </a:r>
            <a:r>
              <a:rPr lang="fr-FR" dirty="0" smtClean="0"/>
              <a:t> semestre)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37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5.jpe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12" Type="http://schemas.openxmlformats.org/officeDocument/2006/relationships/image" Target="../media/image24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11" Type="http://schemas.openxmlformats.org/officeDocument/2006/relationships/image" Target="../media/image23.jpeg"/><Relationship Id="rId5" Type="http://schemas.openxmlformats.org/officeDocument/2006/relationships/image" Target="../media/image16.jpeg"/><Relationship Id="rId10" Type="http://schemas.openxmlformats.org/officeDocument/2006/relationships/image" Target="../media/image22.png"/><Relationship Id="rId4" Type="http://schemas.openxmlformats.org/officeDocument/2006/relationships/image" Target="../media/image15.jpeg"/><Relationship Id="rId9" Type="http://schemas.openxmlformats.org/officeDocument/2006/relationships/image" Target="../media/image21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25.jpeg"/><Relationship Id="rId18" Type="http://schemas.openxmlformats.org/officeDocument/2006/relationships/image" Target="../media/image21.png"/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12" Type="http://schemas.openxmlformats.org/officeDocument/2006/relationships/image" Target="../media/image27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11" Type="http://schemas.openxmlformats.org/officeDocument/2006/relationships/image" Target="../media/image24.jpeg"/><Relationship Id="rId5" Type="http://schemas.openxmlformats.org/officeDocument/2006/relationships/image" Target="../media/image15.jpeg"/><Relationship Id="rId15" Type="http://schemas.openxmlformats.org/officeDocument/2006/relationships/image" Target="../media/image28.png"/><Relationship Id="rId10" Type="http://schemas.openxmlformats.org/officeDocument/2006/relationships/image" Target="../media/image18.png"/><Relationship Id="rId19" Type="http://schemas.openxmlformats.org/officeDocument/2006/relationships/image" Target="../media/image22.png"/><Relationship Id="rId4" Type="http://schemas.openxmlformats.org/officeDocument/2006/relationships/image" Target="../media/image23.jpeg"/><Relationship Id="rId9" Type="http://schemas.openxmlformats.org/officeDocument/2006/relationships/image" Target="../media/image26.jpe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11" Type="http://schemas.openxmlformats.org/officeDocument/2006/relationships/image" Target="../media/image20.png"/><Relationship Id="rId5" Type="http://schemas.openxmlformats.org/officeDocument/2006/relationships/image" Target="../media/image16.jpeg"/><Relationship Id="rId10" Type="http://schemas.openxmlformats.org/officeDocument/2006/relationships/image" Target="../media/image19.png"/><Relationship Id="rId4" Type="http://schemas.openxmlformats.org/officeDocument/2006/relationships/image" Target="../media/image15.jpe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3035"/>
              </p:ext>
            </p:extLst>
          </p:nvPr>
        </p:nvGraphicFramePr>
        <p:xfrm>
          <a:off x="4052280" y="4400067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err="1" smtClean="0">
                          <a:solidFill>
                            <a:srgbClr val="ED271A"/>
                          </a:solidFill>
                        </a:rPr>
                        <a:t>Encadrants</a:t>
                      </a:r>
                      <a:endParaRPr lang="en-US" baseline="0" dirty="0" smtClean="0"/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Daniel </a:t>
                      </a:r>
                      <a:r>
                        <a:rPr lang="en-US" baseline="0" dirty="0" err="1" smtClean="0"/>
                        <a:t>Guillard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Marie 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err="1" smtClean="0">
                          <a:solidFill>
                            <a:srgbClr val="ED271A"/>
                          </a:solidFill>
                        </a:rPr>
                        <a:t>Equipe</a:t>
                      </a:r>
                      <a:endParaRPr lang="en-US" baseline="0" dirty="0" smtClean="0">
                        <a:solidFill>
                          <a:srgbClr val="ED271A"/>
                        </a:solidFill>
                      </a:endParaRP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pPr algn="ctr"/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pPr algn="ctr"/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5117" y="2047086"/>
            <a:ext cx="89771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Interface de contrôle domotique</a:t>
            </a:r>
          </a:p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sur tablette Windows</a:t>
            </a:r>
            <a:endParaRPr lang="fr-FR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riangle rectangle 4"/>
          <p:cNvSpPr/>
          <p:nvPr/>
        </p:nvSpPr>
        <p:spPr>
          <a:xfrm>
            <a:off x="1" y="3953814"/>
            <a:ext cx="3979572" cy="2904186"/>
          </a:xfrm>
          <a:prstGeom prst="rt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38027" y="632072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Etude </a:t>
            </a:r>
            <a:r>
              <a:rPr lang="en-US" b="1" dirty="0" err="1" smtClean="0">
                <a:solidFill>
                  <a:schemeClr val="bg1"/>
                </a:solidFill>
              </a:rPr>
              <a:t>pratique</a:t>
            </a:r>
            <a:r>
              <a:rPr lang="en-US" b="1" dirty="0" smtClean="0">
                <a:solidFill>
                  <a:schemeClr val="bg1"/>
                </a:solidFill>
              </a:rPr>
              <a:t> 24/05/2016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/>
          <a:lstStyle/>
          <a:p>
            <a:r>
              <a:rPr lang="fr-FR" dirty="0" smtClean="0"/>
              <a:t>Ce deuxième semestre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  <a:endParaRPr lang="fr-FR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2" name="Connecteur droit avec flèche 21"/>
          <p:cNvCxnSpPr>
            <a:stCxn id="18" idx="3"/>
            <a:endCxn id="19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0" y="3975672"/>
            <a:ext cx="752398" cy="73261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0" y="3910739"/>
            <a:ext cx="922503" cy="88290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  <a:endParaRPr lang="fr-FR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64610" y="3115808"/>
            <a:ext cx="684643" cy="6846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58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" y="2851916"/>
            <a:ext cx="1131791" cy="125713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6" y="3558144"/>
            <a:ext cx="920615" cy="22606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39158" y="2472104"/>
            <a:ext cx="2688492" cy="20110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64610" y="3115808"/>
            <a:ext cx="684643" cy="684643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  <a:endParaRPr lang="fr-FR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945744" y="2523558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Bluetooth_com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  <a:endParaRPr lang="fr-FR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6" name="Connecteur droit avec flèche 15"/>
          <p:cNvCxnSpPr>
            <a:stCxn id="23" idx="3"/>
            <a:endCxn id="24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23" idx="1"/>
            <a:endCxn id="11" idx="3"/>
          </p:cNvCxnSpPr>
          <p:nvPr/>
        </p:nvCxnSpPr>
        <p:spPr>
          <a:xfrm flipH="1" flipV="1">
            <a:off x="1375852" y="3480484"/>
            <a:ext cx="1593991" cy="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/>
          <a:lstStyle/>
          <a:p>
            <a:r>
              <a:rPr lang="fr-FR" dirty="0" smtClean="0"/>
              <a:t>Maintenant</a:t>
            </a:r>
            <a:endParaRPr lang="fr-FR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44" y="4221246"/>
            <a:ext cx="1131491" cy="1101746"/>
          </a:xfrm>
          <a:prstGeom prst="rect">
            <a:avLst/>
          </a:prstGeom>
        </p:spPr>
      </p:pic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626" y="4958637"/>
            <a:ext cx="728709" cy="72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  <a:endParaRPr lang="fr-FR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0" y="3975672"/>
            <a:ext cx="752398" cy="73261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0" y="3910739"/>
            <a:ext cx="922503" cy="88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V. CHOIX TECHNIQUES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/>
          </p:nvPr>
        </p:nvGraphicFramePr>
        <p:xfrm>
          <a:off x="628648" y="1077369"/>
          <a:ext cx="7745731" cy="4947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299"/>
                <a:gridCol w="1674962"/>
                <a:gridCol w="1424398"/>
                <a:gridCol w="1176759"/>
                <a:gridCol w="1920313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Interface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Modèle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Kira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Fibaro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Bluetooth</a:t>
                      </a:r>
                      <a:endParaRPr lang="fr-FR" sz="1800" dirty="0"/>
                    </a:p>
                  </a:txBody>
                  <a:tcPr marT="60960" marB="60960"/>
                </a:tc>
              </a:tr>
              <a:tr h="2336800">
                <a:tc>
                  <a:txBody>
                    <a:bodyPr/>
                    <a:lstStyle/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r>
                        <a:rPr lang="fr-FR" sz="2400" baseline="0" dirty="0" smtClean="0"/>
                        <a:t>   XAML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DLL</a:t>
                      </a:r>
                      <a:endParaRPr lang="fr-FR" sz="2400" dirty="0"/>
                    </a:p>
                  </a:txBody>
                  <a:tcPr marT="60960" marB="609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b="0" dirty="0" smtClean="0"/>
                        <a:t>DLL</a:t>
                      </a:r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r>
                        <a:rPr lang="fr-FR" sz="2000" b="0" dirty="0" smtClean="0"/>
                        <a:t>Requêtes</a:t>
                      </a:r>
                      <a:r>
                        <a:rPr lang="fr-FR" sz="2000" b="0" baseline="0" dirty="0" smtClean="0"/>
                        <a:t> HTTP</a:t>
                      </a:r>
                      <a:endParaRPr lang="fr-FR" sz="2000" b="0" dirty="0" smtClean="0"/>
                    </a:p>
                    <a:p>
                      <a:pPr algn="ctr"/>
                      <a:r>
                        <a:rPr lang="fr-FR" sz="2000" b="0" dirty="0" smtClean="0"/>
                        <a:t>Librairie</a:t>
                      </a:r>
                      <a:r>
                        <a:rPr lang="fr-FR" sz="2000" b="0" baseline="0" dirty="0" smtClean="0"/>
                        <a:t> : </a:t>
                      </a:r>
                      <a:r>
                        <a:rPr lang="fr-FR" sz="2000" b="0" dirty="0" err="1" smtClean="0"/>
                        <a:t>HappyHttp</a:t>
                      </a:r>
                      <a:endParaRPr lang="fr-FR" sz="2000" b="0" dirty="0" smtClean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smtClean="0"/>
                        <a:t>DLL</a:t>
                      </a:r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r>
                        <a:rPr lang="fr-FR" sz="2000" b="0" dirty="0" smtClean="0"/>
                        <a:t>Librairie :</a:t>
                      </a:r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</a:txBody>
                  <a:tcPr marT="60960" marB="60960"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04" y="3024342"/>
            <a:ext cx="1603375" cy="15345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233" y="3059002"/>
            <a:ext cx="1504795" cy="1465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89" y="3059001"/>
            <a:ext cx="1504795" cy="146523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39" y="5132144"/>
            <a:ext cx="728709" cy="72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139" y="3085566"/>
            <a:ext cx="1513107" cy="14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2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87798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III. Présentation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094704"/>
            <a:ext cx="8409708" cy="5031461"/>
          </a:xfrm>
        </p:spPr>
        <p:txBody>
          <a:bodyPr/>
          <a:lstStyle/>
          <a:p>
            <a:r>
              <a:rPr lang="fr-FR" dirty="0" smtClean="0"/>
              <a:t>Page principale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49" y="1750899"/>
            <a:ext cx="7712103" cy="433594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4100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Adaptations de l’application :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du thème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de la taille des </a:t>
            </a:r>
            <a:r>
              <a:rPr lang="fr-FR" dirty="0" smtClean="0"/>
              <a:t>icônes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des paramètres </a:t>
            </a:r>
            <a:r>
              <a:rPr lang="fr-FR" dirty="0" smtClean="0"/>
              <a:t>réseau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Ajout de pièces et d'équipements </a:t>
            </a:r>
            <a:r>
              <a:rPr lang="fr-FR" dirty="0" smtClean="0"/>
              <a:t>contrôlables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Personnalisation des icônes représentant les pièces et les équipements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287798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III. Présentation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957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DEMONSTRATION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062163"/>
            <a:ext cx="3790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3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31501"/>
            <a:ext cx="7876388" cy="732328"/>
          </a:xfrm>
        </p:spPr>
        <p:txBody>
          <a:bodyPr/>
          <a:lstStyle/>
          <a:p>
            <a:pPr algn="ctr"/>
            <a:r>
              <a:rPr lang="fr-FR" dirty="0" smtClean="0"/>
              <a:t>IV. Organisation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Corentin : communication avec la </a:t>
            </a:r>
            <a:r>
              <a:rPr lang="fr-FR" dirty="0" err="1" smtClean="0"/>
              <a:t>Kira</a:t>
            </a:r>
            <a:r>
              <a:rPr lang="fr-FR" dirty="0" smtClean="0"/>
              <a:t> et la </a:t>
            </a:r>
            <a:r>
              <a:rPr lang="fr-FR" dirty="0" err="1" smtClean="0"/>
              <a:t>Fibaro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Iman et </a:t>
            </a:r>
            <a:r>
              <a:rPr lang="fr-FR" dirty="0" err="1" smtClean="0"/>
              <a:t>Enora</a:t>
            </a:r>
            <a:r>
              <a:rPr lang="fr-FR" dirty="0" smtClean="0"/>
              <a:t> : modification de l’interface graphique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Meven</a:t>
            </a:r>
            <a:r>
              <a:rPr lang="fr-FR" dirty="0" smtClean="0"/>
              <a:t> : refonte </a:t>
            </a:r>
            <a:r>
              <a:rPr lang="fr-FR" smtClean="0"/>
              <a:t>du modèle </a:t>
            </a:r>
            <a:r>
              <a:rPr lang="fr-FR" dirty="0" smtClean="0"/>
              <a:t>en C++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Diane : communication en Bluetooth avec le fauteuil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5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29" t="-331"/>
          <a:stretch/>
        </p:blipFill>
        <p:spPr>
          <a:xfrm>
            <a:off x="3590926" y="1250931"/>
            <a:ext cx="5553074" cy="36392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54"/>
          <a:stretch/>
        </p:blipFill>
        <p:spPr>
          <a:xfrm>
            <a:off x="0" y="1250931"/>
            <a:ext cx="3590926" cy="3627245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3590926" y="1600200"/>
            <a:ext cx="0" cy="2781300"/>
          </a:xfrm>
          <a:prstGeom prst="line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re 1"/>
          <p:cNvSpPr txBox="1">
            <a:spLocks/>
          </p:cNvSpPr>
          <p:nvPr/>
        </p:nvSpPr>
        <p:spPr>
          <a:xfrm>
            <a:off x="633806" y="231501"/>
            <a:ext cx="7876388" cy="73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IV. Organisation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/>
          </p:nvPr>
        </p:nvGraphicFramePr>
        <p:xfrm>
          <a:off x="1524000" y="1397000"/>
          <a:ext cx="6096000" cy="229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Réussites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Difficultés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Entraide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Enchaînement des tâches à réaliser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Versioning</a:t>
                      </a:r>
                      <a:r>
                        <a:rPr lang="fr-FR" dirty="0" smtClean="0"/>
                        <a:t> (176 </a:t>
                      </a:r>
                      <a:r>
                        <a:rPr lang="fr-FR" dirty="0" err="1" smtClean="0"/>
                        <a:t>commits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Avoir une vue d’ensemble du projet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Répartition des tâches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Relier</a:t>
                      </a:r>
                      <a:r>
                        <a:rPr lang="fr-FR" baseline="0" dirty="0" smtClean="0"/>
                        <a:t> les différentes parties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>
            <a:off x="633806" y="231501"/>
            <a:ext cx="7876388" cy="73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IV. Gestion de projet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8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709355" y="1663016"/>
            <a:ext cx="8409708" cy="4695367"/>
          </a:xfrm>
        </p:spPr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uivis jusqu’à la fin du projet =&gt; plutôt bons</a:t>
            </a:r>
          </a:p>
          <a:p>
            <a:endParaRPr lang="fr-FR" dirty="0"/>
          </a:p>
          <a:p>
            <a:r>
              <a:rPr lang="fr-FR" dirty="0" smtClean="0"/>
              <a:t>Intégration </a:t>
            </a:r>
            <a:r>
              <a:rPr lang="fr-FR" dirty="0"/>
              <a:t>facile des </a:t>
            </a:r>
            <a:r>
              <a:rPr lang="fr-FR" dirty="0" err="1"/>
              <a:t>DLLs</a:t>
            </a:r>
            <a:r>
              <a:rPr lang="fr-FR" dirty="0"/>
              <a:t> en C#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Qt</a:t>
            </a:r>
            <a:r>
              <a:rPr lang="fr-FR" dirty="0" smtClean="0"/>
              <a:t> et </a:t>
            </a:r>
            <a:r>
              <a:rPr lang="fr-FR" dirty="0" err="1" smtClean="0"/>
              <a:t>HappyHttp</a:t>
            </a:r>
            <a:r>
              <a:rPr lang="fr-FR" dirty="0" smtClean="0"/>
              <a:t> portables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HappyHttp.h</a:t>
            </a:r>
            <a:r>
              <a:rPr lang="fr-FR" dirty="0"/>
              <a:t>		</a:t>
            </a:r>
            <a:r>
              <a:rPr lang="fr-FR" dirty="0" smtClean="0"/>
              <a:t>HappyHttp.cpp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Nouveau modèle aussi performant et portable (C++)</a:t>
            </a:r>
          </a:p>
          <a:p>
            <a:endParaRPr lang="fr-FR" dirty="0"/>
          </a:p>
          <a:p>
            <a:r>
              <a:rPr lang="fr-FR" dirty="0" smtClean="0"/>
              <a:t>Bonne segmentation du code à l’aide des </a:t>
            </a:r>
            <a:r>
              <a:rPr lang="fr-FR" dirty="0" err="1" smtClean="0"/>
              <a:t>DLLs</a:t>
            </a:r>
            <a:r>
              <a:rPr lang="fr-FR" dirty="0" smtClean="0"/>
              <a:t>,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facilite l’ajout d’équipement dans le futur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CHOIX TECHNIQUES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25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89006" y="1536174"/>
            <a:ext cx="79659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2000" dirty="0" smtClean="0"/>
              <a:t>Contexte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Architecture du projet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Présentation de l’application et démonstration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Organisation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Choix techniques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Bilan et conclusion</a:t>
            </a:r>
            <a:endParaRPr lang="fr-FR" sz="2000" dirty="0"/>
          </a:p>
          <a:p>
            <a:pPr marL="400050" indent="-400050">
              <a:buAutoNum type="romanUcPeriod"/>
            </a:pP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96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fr-FR" sz="2400" dirty="0" smtClean="0"/>
              <a:t>Points d’amélioration :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Défilement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Paramétrage plus simple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Sécurité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271463" lvl="1" indent="-271463">
              <a:buClr>
                <a:schemeClr val="tx2"/>
              </a:buClr>
              <a:buSzPct val="80000"/>
              <a:buFont typeface="Wingdings 3" panose="05040102010807070707" pitchFamily="18" charset="2"/>
              <a:buChar char=""/>
            </a:pPr>
            <a:r>
              <a:rPr lang="fr-FR" sz="2400" dirty="0">
                <a:solidFill>
                  <a:schemeClr val="tx1"/>
                </a:solidFill>
              </a:rPr>
              <a:t>Application fonctionnelle et utilisable</a:t>
            </a:r>
          </a:p>
          <a:p>
            <a:endParaRPr lang="fr-FR" sz="2400" dirty="0" smtClean="0"/>
          </a:p>
          <a:p>
            <a:pPr lvl="1"/>
            <a:endParaRPr lang="fr-FR" sz="2000" dirty="0"/>
          </a:p>
          <a:p>
            <a:pPr lvl="1"/>
            <a:endParaRPr lang="fr-FR" sz="2000" dirty="0" smtClean="0"/>
          </a:p>
          <a:p>
            <a:pPr marL="457200" lvl="1" indent="0">
              <a:buNone/>
            </a:pPr>
            <a:endParaRPr lang="fr-FR" sz="2000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VI. Bilan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51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sz="2400" dirty="0" smtClean="0"/>
          </a:p>
          <a:p>
            <a:r>
              <a:rPr lang="fr-FR" sz="2400" dirty="0" smtClean="0"/>
              <a:t>Challenge</a:t>
            </a:r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/>
              <a:t>Projet concret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0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Est-ce qu’on aurait fait une répartition différente des tâches ? (</a:t>
            </a:r>
            <a:r>
              <a:rPr lang="fr-FR" dirty="0" err="1" smtClean="0"/>
              <a:t>rép</a:t>
            </a:r>
            <a:r>
              <a:rPr lang="fr-FR" dirty="0" smtClean="0"/>
              <a:t> : pas de cours de gestion de projet, importance de la gestion de projet </a:t>
            </a:r>
            <a:r>
              <a:rPr lang="fr-FR" dirty="0" err="1" smtClean="0"/>
              <a:t>blabla</a:t>
            </a:r>
            <a:r>
              <a:rPr lang="fr-FR" dirty="0" smtClean="0"/>
              <a:t>)</a:t>
            </a:r>
          </a:p>
          <a:p>
            <a:r>
              <a:rPr lang="fr-FR" dirty="0" smtClean="0"/>
              <a:t>Pourquoi la </a:t>
            </a:r>
            <a:r>
              <a:rPr lang="fr-FR" dirty="0" err="1" smtClean="0"/>
              <a:t>bluetooth</a:t>
            </a:r>
            <a:r>
              <a:rPr lang="fr-FR" dirty="0" smtClean="0"/>
              <a:t> dll ne </a:t>
            </a:r>
            <a:r>
              <a:rPr lang="fr-FR" dirty="0" err="1" smtClean="0"/>
              <a:t>com</a:t>
            </a:r>
            <a:r>
              <a:rPr lang="fr-FR" dirty="0" smtClean="0"/>
              <a:t> pas avec le modèle</a:t>
            </a:r>
          </a:p>
          <a:p>
            <a:r>
              <a:rPr lang="fr-FR" dirty="0" smtClean="0"/>
              <a:t>Même bouton pour allumer, éteindre, état de l’appareil</a:t>
            </a:r>
          </a:p>
          <a:p>
            <a:r>
              <a:rPr lang="fr-FR" dirty="0" smtClean="0"/>
              <a:t>Retour visuel, lampe allumée, éteinte ?</a:t>
            </a:r>
          </a:p>
          <a:p>
            <a:r>
              <a:rPr lang="fr-FR" dirty="0" smtClean="0"/>
              <a:t>Différence utilisateur/admin (pas encore de </a:t>
            </a:r>
            <a:r>
              <a:rPr lang="fr-FR" dirty="0" err="1" smtClean="0"/>
              <a:t>mdp</a:t>
            </a:r>
            <a:r>
              <a:rPr lang="fr-FR" dirty="0" smtClean="0"/>
              <a:t>, double clic)</a:t>
            </a:r>
          </a:p>
          <a:p>
            <a:r>
              <a:rPr lang="fr-FR" dirty="0" smtClean="0"/>
              <a:t>Capteurs </a:t>
            </a:r>
            <a:r>
              <a:rPr lang="fr-FR" dirty="0" err="1" smtClean="0"/>
              <a:t>fibaro</a:t>
            </a:r>
            <a:r>
              <a:rPr lang="fr-FR" dirty="0" smtClean="0"/>
              <a:t>, est-ce que notre dll </a:t>
            </a:r>
            <a:r>
              <a:rPr lang="fr-FR" dirty="0" err="1" smtClean="0"/>
              <a:t>requeteHttp</a:t>
            </a:r>
            <a:r>
              <a:rPr lang="fr-FR" dirty="0" smtClean="0"/>
              <a:t> récup (dll ok, modèle réalisable, </a:t>
            </a:r>
            <a:r>
              <a:rPr lang="fr-FR" dirty="0" err="1" smtClean="0"/>
              <a:t>ihm</a:t>
            </a:r>
            <a:r>
              <a:rPr lang="fr-FR" dirty="0" smtClean="0"/>
              <a:t> compliqué)</a:t>
            </a:r>
          </a:p>
          <a:p>
            <a:r>
              <a:rPr lang="fr-FR" dirty="0" smtClean="0"/>
              <a:t>Tests clients : bah on donne à </a:t>
            </a:r>
            <a:r>
              <a:rPr lang="fr-FR" dirty="0" err="1" smtClean="0"/>
              <a:t>Ergovie</a:t>
            </a:r>
            <a:r>
              <a:rPr lang="fr-FR" dirty="0" smtClean="0"/>
              <a:t> et ils se démerdent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Ne pas oublier : les encadrants peuvent prendre cher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74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33227"/>
            <a:ext cx="7876388" cy="946131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sz="2000" dirty="0" err="1" smtClean="0"/>
              <a:t>DomotIcApp</a:t>
            </a:r>
            <a:r>
              <a:rPr lang="fr-FR" sz="2000" dirty="0" smtClean="0"/>
              <a:t> : application pour tablette Windows</a:t>
            </a:r>
          </a:p>
          <a:p>
            <a:endParaRPr lang="fr-FR" sz="2000" dirty="0" smtClean="0"/>
          </a:p>
          <a:p>
            <a:r>
              <a:rPr lang="fr-FR" sz="2000" dirty="0" smtClean="0"/>
              <a:t>Projet en lien avec l’entreprise </a:t>
            </a:r>
            <a:r>
              <a:rPr lang="fr-FR" sz="2000" dirty="0" err="1" smtClean="0"/>
              <a:t>Ergovie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Projet commencé l’an passé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609" y="695455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4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Tout (matériel) chercher le nom exact, schéma général</a:t>
            </a:r>
          </a:p>
          <a:p>
            <a:r>
              <a:rPr lang="fr-FR" dirty="0" smtClean="0"/>
              <a:t>Avant : schéma avec seulement </a:t>
            </a:r>
            <a:r>
              <a:rPr lang="fr-FR" dirty="0" err="1" smtClean="0"/>
              <a:t>ihm</a:t>
            </a:r>
            <a:endParaRPr lang="fr-FR" dirty="0" smtClean="0"/>
          </a:p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semestre : avec prototype</a:t>
            </a:r>
          </a:p>
          <a:p>
            <a:r>
              <a:rPr lang="fr-FR" dirty="0" smtClean="0"/>
              <a:t>Après : the </a:t>
            </a:r>
            <a:r>
              <a:rPr lang="fr-FR" dirty="0" err="1" smtClean="0"/>
              <a:t>big</a:t>
            </a:r>
            <a:r>
              <a:rPr lang="fr-FR" dirty="0" smtClean="0"/>
              <a:t> schéma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33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33806" y="3965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45510"/>
              </p:ext>
            </p:extLst>
          </p:nvPr>
        </p:nvGraphicFramePr>
        <p:xfrm>
          <a:off x="809222" y="2012039"/>
          <a:ext cx="3667775" cy="42839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7775"/>
              </a:tblGrid>
              <a:tr h="9153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 anchor="ctr"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 le fauteuil,</a:t>
                      </a:r>
                      <a:r>
                        <a:rPr lang="fr-FR" baseline="0" dirty="0" smtClean="0"/>
                        <a:t> pour afficher les informations du fauteuil</a:t>
                      </a:r>
                      <a:endParaRPr lang="fr-FR" dirty="0"/>
                    </a:p>
                  </a:txBody>
                  <a:tcPr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</a:t>
                      </a:r>
                      <a:r>
                        <a:rPr lang="fr-FR" baseline="0" dirty="0" smtClean="0"/>
                        <a:t> la </a:t>
                      </a:r>
                      <a:r>
                        <a:rPr lang="fr-FR" baseline="0" dirty="0" err="1" smtClean="0"/>
                        <a:t>Kira</a:t>
                      </a:r>
                      <a:r>
                        <a:rPr lang="fr-FR" baseline="0" dirty="0" smtClean="0"/>
                        <a:t>, pour contrôler les équipements infrarouge</a:t>
                      </a:r>
                      <a:endParaRPr lang="fr-FR" dirty="0"/>
                    </a:p>
                  </a:txBody>
                  <a:tcPr/>
                </a:tc>
              </a:tr>
              <a:tr h="14036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Avec la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pour contrôler les équipements via le protocole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307083"/>
              </p:ext>
            </p:extLst>
          </p:nvPr>
        </p:nvGraphicFramePr>
        <p:xfrm>
          <a:off x="4815031" y="2018394"/>
          <a:ext cx="3681269" cy="43305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1269"/>
              </a:tblGrid>
              <a:tr h="8668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IHM et Modèle</a:t>
                      </a:r>
                      <a:endParaRPr lang="fr-FR" dirty="0"/>
                    </a:p>
                  </a:txBody>
                  <a:tcPr anchor="ctr"/>
                </a:tc>
              </a:tr>
              <a:tr h="1177421">
                <a:tc>
                  <a:txBody>
                    <a:bodyPr/>
                    <a:lstStyle/>
                    <a:p>
                      <a:r>
                        <a:rPr lang="fr-FR" dirty="0" smtClean="0"/>
                        <a:t>Adapté</a:t>
                      </a:r>
                      <a:r>
                        <a:rPr lang="fr-FR" baseline="0" dirty="0" smtClean="0"/>
                        <a:t> à tous les handicaps: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Couleurs contrastés,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Peu d’icônes</a:t>
                      </a:r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r>
                        <a:rPr lang="fr-FR" dirty="0" smtClean="0"/>
                        <a:t>Simple</a:t>
                      </a:r>
                      <a:r>
                        <a:rPr lang="fr-FR" baseline="0" dirty="0" smtClean="0"/>
                        <a:t> à utiliser</a:t>
                      </a:r>
                      <a:endParaRPr lang="fr-FR" dirty="0"/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Mode de sélection alternatif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8289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Portable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35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/>
          <a:lstStyle/>
          <a:p>
            <a:r>
              <a:rPr lang="fr-FR" dirty="0" smtClean="0"/>
              <a:t>Avant le début du projet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969843" y="3107703"/>
            <a:ext cx="2194767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184634" y="3301842"/>
            <a:ext cx="18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 et Modèle</a:t>
            </a:r>
            <a:endParaRPr lang="fr-FR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064" y="3671174"/>
            <a:ext cx="1189427" cy="11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/>
          <a:lstStyle/>
          <a:p>
            <a:r>
              <a:rPr lang="fr-FR" dirty="0" smtClean="0"/>
              <a:t>En janvier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969843" y="3107703"/>
            <a:ext cx="2194767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184634" y="3301842"/>
            <a:ext cx="18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 et Modèle</a:t>
            </a:r>
            <a:endParaRPr lang="fr-FR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81" y="3680385"/>
            <a:ext cx="1189427" cy="113837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  <a:endParaRPr lang="fr-FR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64610" y="3115808"/>
            <a:ext cx="684643" cy="68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/>
          <a:lstStyle/>
          <a:p>
            <a:r>
              <a:rPr lang="fr-FR" dirty="0" smtClean="0"/>
              <a:t>Ce deuxième semestre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  <a:endParaRPr lang="fr-FR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2" name="Connecteur droit avec flèche 21"/>
          <p:cNvCxnSpPr>
            <a:stCxn id="18" idx="3"/>
            <a:endCxn id="19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0" y="3975672"/>
            <a:ext cx="752398" cy="73261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0" y="3910739"/>
            <a:ext cx="922503" cy="88290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  <a:endParaRPr lang="fr-FR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64610" y="3115808"/>
            <a:ext cx="684643" cy="68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6443</TotalTime>
  <Words>659</Words>
  <Application>Microsoft Office PowerPoint</Application>
  <PresentationFormat>Affichage à l'écran (4:3)</PresentationFormat>
  <Paragraphs>261</Paragraphs>
  <Slides>23</Slides>
  <Notes>12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Présentation PowerPoint</vt:lpstr>
      <vt:lpstr>Présentation PowerPoint</vt:lpstr>
      <vt:lpstr>I. Contexte</vt:lpstr>
      <vt:lpstr>I. contexte</vt:lpstr>
      <vt:lpstr>Présentation PowerPoint</vt:lpstr>
      <vt:lpstr>I. CONTEXTE</vt:lpstr>
      <vt:lpstr>II. realisation</vt:lpstr>
      <vt:lpstr>II. realisation</vt:lpstr>
      <vt:lpstr>II. realisation</vt:lpstr>
      <vt:lpstr>II. realisation</vt:lpstr>
      <vt:lpstr>II. realisation</vt:lpstr>
      <vt:lpstr>V. CHOIX TECHNIQUES</vt:lpstr>
      <vt:lpstr>III. Présentation</vt:lpstr>
      <vt:lpstr>Présentation PowerPoint</vt:lpstr>
      <vt:lpstr>DEMONSTRATION</vt:lpstr>
      <vt:lpstr>IV. Organisation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Meven Moser</cp:lastModifiedBy>
  <cp:revision>437</cp:revision>
  <cp:lastPrinted>2015-01-29T08:15:39Z</cp:lastPrinted>
  <dcterms:created xsi:type="dcterms:W3CDTF">2014-12-17T11:59:53Z</dcterms:created>
  <dcterms:modified xsi:type="dcterms:W3CDTF">2016-05-21T13:11:31Z</dcterms:modified>
</cp:coreProperties>
</file>