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03" r:id="rId2"/>
    <p:sldId id="287" r:id="rId3"/>
    <p:sldId id="291" r:id="rId4"/>
    <p:sldId id="304" r:id="rId5"/>
    <p:sldId id="292" r:id="rId6"/>
    <p:sldId id="293" r:id="rId7"/>
    <p:sldId id="290" r:id="rId8"/>
    <p:sldId id="300" r:id="rId9"/>
    <p:sldId id="301" r:id="rId10"/>
    <p:sldId id="285" r:id="rId11"/>
    <p:sldId id="289" r:id="rId12"/>
    <p:sldId id="296" r:id="rId13"/>
    <p:sldId id="302" r:id="rId14"/>
    <p:sldId id="286" r:id="rId15"/>
    <p:sldId id="297" r:id="rId16"/>
    <p:sldId id="305" r:id="rId17"/>
    <p:sldId id="299" r:id="rId18"/>
    <p:sldId id="306" r:id="rId19"/>
  </p:sldIdLst>
  <p:sldSz cx="9144000" cy="6858000" type="screen4x3"/>
  <p:notesSz cx="6799263" cy="9929813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08">
          <p15:clr>
            <a:srgbClr val="A4A3A4"/>
          </p15:clr>
        </p15:guide>
        <p15:guide id="3" orient="horz" pos="501">
          <p15:clr>
            <a:srgbClr val="A4A3A4"/>
          </p15:clr>
        </p15:guide>
        <p15:guide id="4" pos="2880">
          <p15:clr>
            <a:srgbClr val="A4A3A4"/>
          </p15:clr>
        </p15:guide>
        <p15:guide id="5" pos="5664">
          <p15:clr>
            <a:srgbClr val="A4A3A4"/>
          </p15:clr>
        </p15:guide>
        <p15:guide id="6" pos="3813">
          <p15:clr>
            <a:srgbClr val="A4A3A4"/>
          </p15:clr>
        </p15:guide>
        <p15:guide id="7" orient="horz" pos="2160">
          <p15:clr>
            <a:srgbClr val="A4A3A4"/>
          </p15:clr>
        </p15:guide>
        <p15:guide id="8" orient="horz" pos="144">
          <p15:clr>
            <a:srgbClr val="A4A3A4"/>
          </p15:clr>
        </p15:guide>
        <p15:guide id="9" orient="horz" pos="6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CAE4"/>
    <a:srgbClr val="A6DEDA"/>
    <a:srgbClr val="ABD3C9"/>
    <a:srgbClr val="009999"/>
    <a:srgbClr val="C0C0C0"/>
    <a:srgbClr val="ED271A"/>
    <a:srgbClr val="004D6F"/>
    <a:srgbClr val="0B72B5"/>
    <a:srgbClr val="FA2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4664" autoAdjust="0"/>
  </p:normalViewPr>
  <p:slideViewPr>
    <p:cSldViewPr snapToGrid="0" snapToObjects="1">
      <p:cViewPr varScale="1">
        <p:scale>
          <a:sx n="74" d="100"/>
          <a:sy n="74" d="100"/>
        </p:scale>
        <p:origin x="1260" y="72"/>
      </p:cViewPr>
      <p:guideLst>
        <p:guide orient="horz" pos="1620"/>
        <p:guide orient="horz" pos="108"/>
        <p:guide orient="horz" pos="501"/>
        <p:guide pos="2880"/>
        <p:guide pos="5664"/>
        <p:guide pos="3813"/>
        <p:guide orient="horz" pos="2160"/>
        <p:guide orient="horz" pos="144"/>
        <p:guide orient="horz" pos="6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860C4-84CC-4ED2-86B7-24C0345B37D5}" type="datetimeFigureOut">
              <a:rPr lang="fr-FR" smtClean="0"/>
              <a:pPr/>
              <a:t>11/12/2015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188D6-42F6-4A8E-BCA3-B5A5BCAEF4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288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2714D-4FF2-4E25-9D9C-3A52AC0061D5}" type="datetimeFigureOut">
              <a:rPr lang="fr-FR" smtClean="0"/>
              <a:pPr/>
              <a:t>11/12/2015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8679-7C28-4FFB-8A08-9AACB039AAD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153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9144001" cy="68755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grpSp>
        <p:nvGrpSpPr>
          <p:cNvPr id="10" name="Groupe 2"/>
          <p:cNvGrpSpPr>
            <a:grpSpLocks/>
          </p:cNvGrpSpPr>
          <p:nvPr userDrawn="1"/>
        </p:nvGrpSpPr>
        <p:grpSpPr bwMode="auto">
          <a:xfrm>
            <a:off x="1" y="1157817"/>
            <a:ext cx="4013947" cy="5693251"/>
            <a:chOff x="-1" y="868398"/>
            <a:chExt cx="4355976" cy="4633217"/>
          </a:xfrm>
        </p:grpSpPr>
        <p:sp>
          <p:nvSpPr>
            <p:cNvPr id="11" name="Triangle isocèle 10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/>
                <a:t> </a:t>
              </a:r>
            </a:p>
          </p:txBody>
        </p:sp>
        <p:sp>
          <p:nvSpPr>
            <p:cNvPr id="12" name="Triangle isocèle 11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3" name="Triangle isocèle 10"/>
          <p:cNvSpPr/>
          <p:nvPr userDrawn="1"/>
        </p:nvSpPr>
        <p:spPr>
          <a:xfrm rot="16200000">
            <a:off x="3745111" y="-191402"/>
            <a:ext cx="5231215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7" name="Triangle isocèle 7"/>
          <p:cNvSpPr/>
          <p:nvPr userDrawn="1"/>
        </p:nvSpPr>
        <p:spPr>
          <a:xfrm rot="16200000">
            <a:off x="6512705" y="-158279"/>
            <a:ext cx="2498807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8" name="Triangle isocèle 17"/>
          <p:cNvSpPr/>
          <p:nvPr userDrawn="1"/>
        </p:nvSpPr>
        <p:spPr>
          <a:xfrm rot="16200000">
            <a:off x="7007278" y="783599"/>
            <a:ext cx="249627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3419475" y="6202499"/>
            <a:ext cx="208915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59318"/>
            <a:ext cx="2797175" cy="80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25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362738" y="117097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buClr>
                <a:schemeClr val="bg1"/>
              </a:buCl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>
                    <a:lumMod val="85000"/>
                  </a:schemeClr>
                </a:solidFill>
                <a:latin typeface="+mj-lt"/>
              </a:defRPr>
            </a:lvl2pPr>
            <a:lvl3pPr>
              <a:defRPr sz="1400">
                <a:solidFill>
                  <a:schemeClr val="bg1">
                    <a:lumMod val="85000"/>
                  </a:schemeClr>
                </a:solidFill>
                <a:latin typeface="+mj-lt"/>
              </a:defRPr>
            </a:lvl3pPr>
            <a:lvl4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4pPr>
            <a:lvl5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12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0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5755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1"/>
          <a:stretch/>
        </p:blipFill>
        <p:spPr bwMode="auto">
          <a:xfrm>
            <a:off x="0" y="0"/>
            <a:ext cx="3924719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riangle rectangle 16"/>
          <p:cNvSpPr/>
          <p:nvPr userDrawn="1"/>
        </p:nvSpPr>
        <p:spPr>
          <a:xfrm flipH="1" flipV="1">
            <a:off x="2667438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3924719" y="1984812"/>
            <a:ext cx="4862820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9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4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45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r="45629"/>
          <a:stretch/>
        </p:blipFill>
        <p:spPr bwMode="auto">
          <a:xfrm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26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927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7"/>
          <a:stretch/>
        </p:blipFill>
        <p:spPr bwMode="auto">
          <a:xfrm flipH="1"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05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712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29515" y="2239174"/>
            <a:ext cx="7858025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7" name="Triangle rectangle 16"/>
          <p:cNvSpPr/>
          <p:nvPr userDrawn="1"/>
        </p:nvSpPr>
        <p:spPr>
          <a:xfrm>
            <a:off x="-1" y="0"/>
            <a:ext cx="1215523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riangle rectangle 17"/>
          <p:cNvSpPr/>
          <p:nvPr userDrawn="1"/>
        </p:nvSpPr>
        <p:spPr>
          <a:xfrm>
            <a:off x="0" y="0"/>
            <a:ext cx="929514" cy="685800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0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16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6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4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070902" y="0"/>
            <a:ext cx="1073098" cy="1340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4" name="Espace réservé pour une image  2"/>
          <p:cNvSpPr>
            <a:spLocks noGrp="1"/>
          </p:cNvSpPr>
          <p:nvPr>
            <p:ph type="pic" sz="quarter" idx="11"/>
          </p:nvPr>
        </p:nvSpPr>
        <p:spPr>
          <a:xfrm>
            <a:off x="6599238" y="0"/>
            <a:ext cx="2544762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5930226" cy="4695367"/>
          </a:xfrm>
        </p:spPr>
        <p:txBody>
          <a:bodyPr>
            <a:normAutofit/>
          </a:bodyPr>
          <a:lstStyle>
            <a:lvl1pPr marL="271463" indent="-271463">
              <a:defRPr sz="18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6149380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10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4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24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5247" y="1417639"/>
            <a:ext cx="7962979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324712" y="-93286"/>
            <a:ext cx="722823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8386874" y="127041"/>
            <a:ext cx="831393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3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4" y="258234"/>
            <a:ext cx="1398587" cy="40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1047749" y="6534150"/>
            <a:ext cx="1008063" cy="32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51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9" r:id="rId2"/>
    <p:sldLayoutId id="2147483667" r:id="rId3"/>
    <p:sldLayoutId id="2147483671" r:id="rId4"/>
    <p:sldLayoutId id="2147483657" r:id="rId5"/>
    <p:sldLayoutId id="2147483650" r:id="rId6"/>
    <p:sldLayoutId id="2147483668" r:id="rId7"/>
    <p:sldLayoutId id="2147483654" r:id="rId8"/>
    <p:sldLayoutId id="2147483655" r:id="rId9"/>
    <p:sldLayoutId id="214748367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b="0" i="0" kern="1200" cap="all" baseline="0">
          <a:solidFill>
            <a:schemeClr val="bg2"/>
          </a:solidFill>
          <a:latin typeface="+mj-lt"/>
          <a:ea typeface="+mj-ea"/>
          <a:cs typeface="HelveticaNeueLT Com 57 Cn" panose="020B0506030502030204" pitchFamily="34" charset="0"/>
        </a:defRPr>
      </a:lvl1pPr>
    </p:titleStyle>
    <p:bodyStyle>
      <a:lvl1pPr marL="342900" indent="-342900" algn="l" defTabSz="457200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80000"/>
        <a:buFont typeface="Wingdings 3" panose="05040102010807070707" pitchFamily="18" charset="2"/>
        <a:buChar char=""/>
        <a:defRPr sz="2000" b="0" i="0" kern="1200">
          <a:solidFill>
            <a:schemeClr val="tx1"/>
          </a:solidFill>
          <a:latin typeface="+mj-lt"/>
          <a:ea typeface="+mn-ea"/>
          <a:cs typeface="HelveticaNeueLT Com 67 MdCn" panose="020B0606030502030204" pitchFamily="34" charset="0"/>
        </a:defRPr>
      </a:lvl1pPr>
      <a:lvl2pPr marL="742950" indent="-285750" algn="l" defTabSz="457200" rtl="0" eaLnBrk="1" latinLnBrk="0" hangingPunct="1">
        <a:lnSpc>
          <a:spcPct val="90000"/>
        </a:lnSpc>
        <a:spcBef>
          <a:spcPct val="20000"/>
        </a:spcBef>
        <a:buSzPct val="100000"/>
        <a:buFontTx/>
        <a:buBlip>
          <a:blip r:embed="rId14"/>
        </a:buBlip>
        <a:defRPr sz="18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2pPr>
      <a:lvl3pPr marL="11430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16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3pPr>
      <a:lvl4pPr marL="16002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–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4pPr>
      <a:lvl5pPr marL="20574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»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7068" y="2494625"/>
            <a:ext cx="697941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ABD3C9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3175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altLang="fr-FR" sz="2800" b="1" dirty="0">
                <a:latin typeface="Arial Black" pitchFamily="34" charset="0"/>
                <a:cs typeface="Arial" charset="0"/>
              </a:rPr>
              <a:t>Home Automation Control Interface On Windows Tablet</a:t>
            </a:r>
            <a:endParaRPr lang="fr-FR" altLang="fr-FR" sz="2800" b="1" dirty="0">
              <a:solidFill>
                <a:schemeClr val="tx2"/>
              </a:solidFill>
              <a:latin typeface="Arial Black" pitchFamily="34" charset="0"/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675393"/>
              </p:ext>
            </p:extLst>
          </p:nvPr>
        </p:nvGraphicFramePr>
        <p:xfrm>
          <a:off x="3693226" y="4409043"/>
          <a:ext cx="464325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3808"/>
                <a:gridCol w="2529444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dirty="0" smtClean="0"/>
                        <a:t>Tutors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François </a:t>
                      </a:r>
                      <a:r>
                        <a:rPr lang="en-US" baseline="0" dirty="0" err="1" smtClean="0"/>
                        <a:t>Pasteau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Marie Babel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dirty="0" smtClean="0"/>
                        <a:t>Team members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Iman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Akabi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Diane </a:t>
                      </a:r>
                      <a:r>
                        <a:rPr lang="en-US" baseline="0" dirty="0" err="1" smtClean="0"/>
                        <a:t>Dewez</a:t>
                      </a:r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Enora</a:t>
                      </a:r>
                      <a:r>
                        <a:rPr lang="en-US" baseline="0" dirty="0" smtClean="0"/>
                        <a:t> Lucas</a:t>
                      </a:r>
                    </a:p>
                    <a:p>
                      <a:r>
                        <a:rPr lang="en-US" baseline="0" dirty="0" err="1" smtClean="0"/>
                        <a:t>Meven</a:t>
                      </a:r>
                      <a:r>
                        <a:rPr lang="en-US" baseline="0" dirty="0" smtClean="0"/>
                        <a:t> Moser</a:t>
                      </a:r>
                    </a:p>
                    <a:p>
                      <a:r>
                        <a:rPr lang="en-US" baseline="0" dirty="0" err="1" smtClean="0"/>
                        <a:t>Corentin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Chatellier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3883231" y="3645725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Practical study 06/01/2016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242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7753" y="201105"/>
            <a:ext cx="7886700" cy="1325563"/>
          </a:xfrm>
        </p:spPr>
        <p:txBody>
          <a:bodyPr lIns="68580" tIns="34290" rIns="68580" bIns="34290"/>
          <a:lstStyle/>
          <a:p>
            <a:r>
              <a:rPr lang="fr-FR" dirty="0" smtClean="0"/>
              <a:t>HTTP </a:t>
            </a:r>
            <a:r>
              <a:rPr lang="fr-FR" dirty="0" err="1" smtClean="0"/>
              <a:t>requests</a:t>
            </a:r>
            <a:r>
              <a:rPr lang="fr-FR" dirty="0" smtClean="0"/>
              <a:t>, </a:t>
            </a:r>
            <a:r>
              <a:rPr lang="fr-FR" dirty="0" err="1" smtClean="0"/>
              <a:t>library</a:t>
            </a:r>
            <a:r>
              <a:rPr lang="fr-FR" dirty="0" smtClean="0"/>
              <a:t> </a:t>
            </a:r>
            <a:r>
              <a:rPr lang="fr-FR" dirty="0" err="1" smtClean="0"/>
              <a:t>choice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936221"/>
              </p:ext>
            </p:extLst>
          </p:nvPr>
        </p:nvGraphicFramePr>
        <p:xfrm>
          <a:off x="358239" y="1140028"/>
          <a:ext cx="8585860" cy="49282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5319"/>
                <a:gridCol w="1714555"/>
                <a:gridCol w="1806171"/>
                <a:gridCol w="1766908"/>
                <a:gridCol w="1772907"/>
              </a:tblGrid>
              <a:tr h="11850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libcurl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http-tiny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Winhttp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HappyHttp</a:t>
                      </a:r>
                      <a:endParaRPr lang="fr-FR" dirty="0"/>
                    </a:p>
                  </a:txBody>
                  <a:tcPr/>
                </a:tc>
              </a:tr>
              <a:tr h="686571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fr-FR" sz="2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fr-FR" sz="2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r>
                        <a:rPr lang="en-US" sz="2800" b="1" dirty="0" smtClean="0"/>
                        <a:t>/</a:t>
                      </a:r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C++</a:t>
                      </a:r>
                      <a:endParaRPr lang="fr-FR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C++</a:t>
                      </a:r>
                      <a:endParaRPr lang="fr-FR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686571">
                <a:tc>
                  <a:txBody>
                    <a:bodyPr/>
                    <a:lstStyle/>
                    <a:p>
                      <a:r>
                        <a:rPr lang="en-US" dirty="0" smtClean="0"/>
                        <a:t>Multi-OS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185040">
                <a:tc>
                  <a:txBody>
                    <a:bodyPr/>
                    <a:lstStyle/>
                    <a:p>
                      <a:r>
                        <a:rPr lang="en-US" dirty="0" smtClean="0"/>
                        <a:t>Easy-to-use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1850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018" y="2989181"/>
            <a:ext cx="731739" cy="73173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746" y="2989181"/>
            <a:ext cx="774028" cy="77402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8" y="3913226"/>
            <a:ext cx="823175" cy="8231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063" y="4998696"/>
            <a:ext cx="771874" cy="77187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515" y="4998696"/>
            <a:ext cx="771874" cy="77187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609" y="3036629"/>
            <a:ext cx="726580" cy="72658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609" y="3868895"/>
            <a:ext cx="780780" cy="78078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82" y="4998696"/>
            <a:ext cx="771874" cy="77187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933" y="4015546"/>
            <a:ext cx="705978" cy="70597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933" y="3036629"/>
            <a:ext cx="687758" cy="68775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830" y="3955730"/>
            <a:ext cx="704113" cy="7041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746" y="5089368"/>
            <a:ext cx="681202" cy="6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688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40792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III. </a:t>
            </a:r>
            <a:r>
              <a:rPr lang="fr-FR" dirty="0" err="1" smtClean="0"/>
              <a:t>Pre-study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632191"/>
              </p:ext>
            </p:extLst>
          </p:nvPr>
        </p:nvGraphicFramePr>
        <p:xfrm>
          <a:off x="628648" y="1788160"/>
          <a:ext cx="7745732" cy="381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6433"/>
                <a:gridCol w="1936433"/>
                <a:gridCol w="1937386"/>
                <a:gridCol w="1935480"/>
              </a:tblGrid>
              <a:tr h="147320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Interface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Model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Communication </a:t>
                      </a:r>
                    </a:p>
                    <a:p>
                      <a:pPr algn="ctr"/>
                      <a:endParaRPr lang="fr-FR" sz="1800" dirty="0" smtClean="0"/>
                    </a:p>
                    <a:p>
                      <a:pPr algn="ctr"/>
                      <a:r>
                        <a:rPr lang="fr-FR" sz="1800" dirty="0" err="1" smtClean="0"/>
                        <a:t>with</a:t>
                      </a:r>
                      <a:r>
                        <a:rPr lang="fr-FR" sz="1800" dirty="0" smtClean="0"/>
                        <a:t> </a:t>
                      </a:r>
                      <a:r>
                        <a:rPr lang="fr-FR" sz="1800" dirty="0" err="1" smtClean="0"/>
                        <a:t>Kira</a:t>
                      </a:r>
                      <a:endParaRPr lang="fr-FR" sz="18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Communication </a:t>
                      </a:r>
                    </a:p>
                    <a:p>
                      <a:pPr algn="ctr"/>
                      <a:endParaRPr lang="fr-FR" sz="1800" dirty="0" smtClean="0"/>
                    </a:p>
                    <a:p>
                      <a:pPr algn="ctr"/>
                      <a:r>
                        <a:rPr lang="fr-FR" sz="1800" dirty="0" err="1" smtClean="0"/>
                        <a:t>with</a:t>
                      </a:r>
                      <a:r>
                        <a:rPr lang="fr-FR" sz="1800" dirty="0" smtClean="0"/>
                        <a:t> </a:t>
                      </a:r>
                      <a:r>
                        <a:rPr lang="fr-FR" sz="1800" dirty="0" err="1" smtClean="0"/>
                        <a:t>Fibaro</a:t>
                      </a:r>
                      <a:endParaRPr lang="fr-FR" sz="1800" dirty="0"/>
                    </a:p>
                  </a:txBody>
                  <a:tcPr marT="60960" marB="60960"/>
                </a:tc>
              </a:tr>
              <a:tr h="2336800">
                <a:tc>
                  <a:txBody>
                    <a:bodyPr/>
                    <a:lstStyle/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r>
                        <a:rPr lang="fr-FR" sz="2400" dirty="0" smtClean="0"/>
                        <a:t>WPF,</a:t>
                      </a:r>
                      <a:r>
                        <a:rPr lang="fr-FR" sz="2400" baseline="0" dirty="0" smtClean="0"/>
                        <a:t> </a:t>
                      </a:r>
                      <a:r>
                        <a:rPr lang="fr-FR" sz="2400" baseline="0" dirty="0" err="1" smtClean="0"/>
                        <a:t>XaML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fr-FR" sz="2400" dirty="0"/>
                    </a:p>
                  </a:txBody>
                  <a:tcPr marT="60960" marB="60960"/>
                </a:tc>
                <a:tc gridSpan="2">
                  <a:txBody>
                    <a:bodyPr/>
                    <a:lstStyle/>
                    <a:p>
                      <a:pPr algn="ctr"/>
                      <a:endParaRPr lang="fr-FR" sz="2400" dirty="0" smtClean="0"/>
                    </a:p>
                    <a:p>
                      <a:pPr algn="ctr"/>
                      <a:endParaRPr lang="fr-FR" sz="2400" dirty="0" smtClean="0"/>
                    </a:p>
                    <a:p>
                      <a:pPr algn="ctr"/>
                      <a:r>
                        <a:rPr lang="fr-FR" sz="2400" b="1" dirty="0" err="1" smtClean="0"/>
                        <a:t>HappyHttp</a:t>
                      </a:r>
                      <a:r>
                        <a:rPr lang="fr-FR" sz="2400" dirty="0" smtClean="0"/>
                        <a:t> : C++</a:t>
                      </a:r>
                      <a:r>
                        <a:rPr lang="fr-FR" sz="2400" baseline="0" dirty="0" smtClean="0"/>
                        <a:t> </a:t>
                      </a:r>
                      <a:r>
                        <a:rPr lang="fr-FR" sz="2400" baseline="0" dirty="0" err="1" smtClean="0"/>
                        <a:t>library</a:t>
                      </a:r>
                      <a:endParaRPr lang="fr-FR" sz="2400" dirty="0" smtClean="0"/>
                    </a:p>
                  </a:txBody>
                  <a:tcPr marT="60960" marB="60960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15" y="3352816"/>
            <a:ext cx="1603375" cy="153455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264" y="3422133"/>
            <a:ext cx="1504795" cy="146523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760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Tools </a:t>
            </a:r>
            <a:r>
              <a:rPr lang="fr-FR" dirty="0" err="1" smtClean="0"/>
              <a:t>used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</a:p>
          <a:p>
            <a:pPr marL="0" indent="0">
              <a:buNone/>
            </a:pPr>
            <a:r>
              <a:rPr lang="fr-FR" dirty="0"/>
              <a:t>	</a:t>
            </a:r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/>
              <a:t>	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28650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III. Pre-study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544" y="1260938"/>
            <a:ext cx="3103808" cy="232785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976044" y="215288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 code :	Visual Studio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863662" y="5035177"/>
            <a:ext cx="236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</a:t>
            </a:r>
            <a:r>
              <a:rPr lang="fr-FR" dirty="0" smtClean="0"/>
              <a:t>or </a:t>
            </a:r>
            <a:r>
              <a:rPr lang="en-GB" dirty="0" smtClean="0"/>
              <a:t>versioning : Git</a:t>
            </a:r>
            <a:endParaRPr lang="en-GB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076" y="3724680"/>
            <a:ext cx="2175725" cy="217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8453" y="384156"/>
            <a:ext cx="6567094" cy="844569"/>
          </a:xfrm>
        </p:spPr>
        <p:txBody>
          <a:bodyPr/>
          <a:lstStyle/>
          <a:p>
            <a:pPr algn="ctr"/>
            <a:r>
              <a:rPr lang="en-US" dirty="0" smtClean="0"/>
              <a:t>IV. What we have done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382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303" y="150829"/>
            <a:ext cx="7876388" cy="1143000"/>
          </a:xfrm>
        </p:spPr>
        <p:txBody>
          <a:bodyPr lIns="68580" tIns="34290" rIns="68580" bIns="34290"/>
          <a:lstStyle/>
          <a:p>
            <a:r>
              <a:rPr lang="fr-FR" dirty="0"/>
              <a:t> </a:t>
            </a:r>
            <a:r>
              <a:rPr lang="fr-FR" dirty="0" err="1" smtClean="0"/>
              <a:t>Queries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Kira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39182">
            <a:off x="6429400" y="1575133"/>
            <a:ext cx="1207416" cy="145663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3659" y="1772856"/>
            <a:ext cx="1536361" cy="136681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7392" y="4072825"/>
            <a:ext cx="1891431" cy="197378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27312" y="1598610"/>
            <a:ext cx="1650037" cy="146004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302371" y="3183118"/>
            <a:ext cx="1127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Windows </a:t>
            </a:r>
            <a:r>
              <a:rPr lang="fr-FR" sz="1500" dirty="0" smtClean="0"/>
              <a:t>8</a:t>
            </a:r>
            <a:endParaRPr lang="fr-FR" sz="1500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2684138" y="2212055"/>
            <a:ext cx="639053" cy="48207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16200000">
            <a:off x="6689815" y="3475837"/>
            <a:ext cx="778640" cy="587374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6693393" y="286329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Kira</a:t>
            </a:r>
            <a:r>
              <a:rPr lang="fr-FR" dirty="0" smtClean="0"/>
              <a:t> 128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4074624" y="3139670"/>
            <a:ext cx="7633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Router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800724" y="3072801"/>
            <a:ext cx="5052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Wifi</a:t>
            </a:r>
            <a:endParaRPr lang="fr-FR" sz="1500" dirty="0"/>
          </a:p>
        </p:txBody>
      </p:sp>
      <p:cxnSp>
        <p:nvCxnSpPr>
          <p:cNvPr id="24" name="Connecteur droit 23"/>
          <p:cNvCxnSpPr>
            <a:stCxn id="10" idx="3"/>
          </p:cNvCxnSpPr>
          <p:nvPr/>
        </p:nvCxnSpPr>
        <p:spPr>
          <a:xfrm>
            <a:off x="5177349" y="2328633"/>
            <a:ext cx="1211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5424456" y="2512317"/>
            <a:ext cx="5068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rj45</a:t>
            </a:r>
            <a:endParaRPr lang="fr-FR" sz="1500" dirty="0"/>
          </a:p>
        </p:txBody>
      </p:sp>
      <p:sp>
        <p:nvSpPr>
          <p:cNvPr id="31" name="ZoneTexte 30"/>
          <p:cNvSpPr txBox="1"/>
          <p:nvPr/>
        </p:nvSpPr>
        <p:spPr>
          <a:xfrm>
            <a:off x="7526215" y="3503687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IR</a:t>
            </a:r>
            <a:endParaRPr lang="fr-FR" sz="1500" dirty="0"/>
          </a:p>
        </p:txBody>
      </p:sp>
      <p:sp>
        <p:nvSpPr>
          <p:cNvPr id="32" name="ZoneTexte 31"/>
          <p:cNvSpPr txBox="1"/>
          <p:nvPr/>
        </p:nvSpPr>
        <p:spPr>
          <a:xfrm>
            <a:off x="6901413" y="5994219"/>
            <a:ext cx="4299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TV</a:t>
            </a:r>
            <a:endParaRPr lang="fr-FR" sz="15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074623" y="1078386"/>
            <a:ext cx="5068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192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48224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7068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V. </a:t>
            </a:r>
            <a:r>
              <a:rPr lang="en-US" dirty="0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Communication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wheelchair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17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3" y="2035866"/>
            <a:ext cx="7019933" cy="409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4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82524" y="287798"/>
            <a:ext cx="3178952" cy="1143000"/>
          </a:xfrm>
        </p:spPr>
        <p:txBody>
          <a:bodyPr/>
          <a:lstStyle/>
          <a:p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Communication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Fibaro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8" y="1898376"/>
            <a:ext cx="7506203" cy="437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learn</a:t>
            </a:r>
            <a:r>
              <a:rPr lang="fr-FR" dirty="0" smtClean="0"/>
              <a:t> / have </a:t>
            </a:r>
            <a:r>
              <a:rPr lang="fr-FR" dirty="0" err="1" smtClean="0"/>
              <a:t>learnt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C</a:t>
            </a:r>
            <a:r>
              <a:rPr lang="fr-FR" dirty="0" smtClean="0"/>
              <a:t>++</a:t>
            </a:r>
          </a:p>
          <a:p>
            <a:pPr marL="0" indent="0">
              <a:buNone/>
            </a:pPr>
            <a:r>
              <a:rPr lang="fr-FR" dirty="0" smtClean="0"/>
              <a:t>	C#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 smtClean="0"/>
              <a:t>XaML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versioning</a:t>
            </a:r>
            <a:endParaRPr lang="fr-FR" dirty="0" smtClean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V. </a:t>
            </a:r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973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3856" y="2967335"/>
            <a:ext cx="4256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Questions ?</a:t>
            </a:r>
            <a:endParaRPr lang="fr-F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808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478763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Contents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529444" y="1632585"/>
            <a:ext cx="5719994" cy="43513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AutoNum type="romanUcPeriod"/>
            </a:pPr>
            <a:r>
              <a:rPr lang="fr-FR" sz="3000" dirty="0" err="1" smtClean="0"/>
              <a:t>Context</a:t>
            </a:r>
            <a:endParaRPr lang="fr-FR" sz="3000" dirty="0"/>
          </a:p>
          <a:p>
            <a:pPr marL="514350" indent="-514350">
              <a:buAutoNum type="romanUcPeriod"/>
            </a:pPr>
            <a:r>
              <a:rPr lang="fr-FR" sz="3000" dirty="0" err="1" smtClean="0"/>
              <a:t>Specifications</a:t>
            </a:r>
            <a:endParaRPr lang="fr-FR" sz="3000" dirty="0" smtClean="0"/>
          </a:p>
          <a:p>
            <a:pPr marL="514350" indent="-514350">
              <a:buAutoNum type="romanUcPeriod"/>
            </a:pPr>
            <a:r>
              <a:rPr lang="fr-FR" sz="3000" dirty="0" err="1" smtClean="0"/>
              <a:t>Pre-study</a:t>
            </a:r>
            <a:endParaRPr lang="fr-FR" sz="3000" dirty="0" smtClean="0"/>
          </a:p>
          <a:p>
            <a:pPr marL="514350" indent="-514350">
              <a:buAutoNum type="romanUcPeriod"/>
            </a:pPr>
            <a:r>
              <a:rPr lang="en-US" sz="3000" dirty="0" smtClean="0"/>
              <a:t>What we have done</a:t>
            </a:r>
            <a:endParaRPr lang="fr-FR" sz="3000" dirty="0"/>
          </a:p>
          <a:p>
            <a:pPr marL="514350" indent="-514350">
              <a:buAutoNum type="romanUcPeriod"/>
            </a:pPr>
            <a:r>
              <a:rPr lang="fr-FR" sz="3000" dirty="0" err="1" smtClean="0"/>
              <a:t>What’s</a:t>
            </a:r>
            <a:r>
              <a:rPr lang="fr-FR" sz="3000" dirty="0" smtClean="0"/>
              <a:t> </a:t>
            </a:r>
            <a:r>
              <a:rPr lang="fr-FR" sz="3000" dirty="0" err="1" smtClean="0"/>
              <a:t>next</a:t>
            </a:r>
            <a:endParaRPr lang="fr-FR" sz="3000" dirty="0"/>
          </a:p>
          <a:p>
            <a:pPr marL="514350" indent="-514350">
              <a:buAutoNum type="romanUcPeriod"/>
            </a:pPr>
            <a:r>
              <a:rPr lang="fr-FR" sz="3000" dirty="0" smtClean="0"/>
              <a:t>Conclusion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682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304800"/>
            <a:ext cx="7876388" cy="946131"/>
          </a:xfrm>
        </p:spPr>
        <p:txBody>
          <a:bodyPr/>
          <a:lstStyle/>
          <a:p>
            <a:pPr algn="ctr"/>
            <a:r>
              <a:rPr lang="fr-FR" dirty="0" smtClean="0"/>
              <a:t>I. Context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7365768" cy="4695367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sz="2000" dirty="0" err="1" smtClean="0"/>
              <a:t>sells</a:t>
            </a:r>
            <a:r>
              <a:rPr lang="fr-FR" sz="2000" dirty="0" smtClean="0"/>
              <a:t> </a:t>
            </a:r>
            <a:r>
              <a:rPr lang="fr-FR" sz="2000" dirty="0"/>
              <a:t>and </a:t>
            </a:r>
            <a:r>
              <a:rPr lang="fr-FR" sz="2000" dirty="0" err="1"/>
              <a:t>repairs</a:t>
            </a:r>
            <a:r>
              <a:rPr lang="fr-FR" sz="2000" dirty="0"/>
              <a:t> </a:t>
            </a:r>
            <a:r>
              <a:rPr lang="fr-FR" sz="2000" dirty="0" err="1" smtClean="0"/>
              <a:t>wheelchairs</a:t>
            </a:r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  <a:p>
            <a:r>
              <a:rPr lang="fr-FR" sz="2000" dirty="0" err="1" smtClean="0"/>
              <a:t>develop</a:t>
            </a:r>
            <a:r>
              <a:rPr lang="fr-FR" sz="2000" dirty="0" smtClean="0"/>
              <a:t> home automation solutions</a:t>
            </a:r>
            <a:endParaRPr lang="fr-FR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99" y="1430798"/>
            <a:ext cx="2414649" cy="1780804"/>
          </a:xfrm>
          <a:prstGeom prst="rect">
            <a:avLst/>
          </a:prstGeom>
        </p:spPr>
      </p:pic>
      <p:pic>
        <p:nvPicPr>
          <p:cNvPr id="1026" name="Picture 2" descr="Z:\home\maki\Desktop\5c6e7e9a-24bf-4b1e-9e34-0cd8061ae5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880" y="2083941"/>
            <a:ext cx="2926341" cy="325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32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00699" y="262477"/>
            <a:ext cx="5342603" cy="775304"/>
          </a:xfrm>
        </p:spPr>
        <p:txBody>
          <a:bodyPr/>
          <a:lstStyle/>
          <a:p>
            <a:pPr algn="ctr"/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Dessins </a:t>
            </a:r>
            <a:r>
              <a:rPr lang="fr-FR" dirty="0" err="1" smtClean="0"/>
              <a:t>Enora</a:t>
            </a:r>
            <a:r>
              <a:rPr lang="fr-FR" dirty="0" smtClean="0"/>
              <a:t> (diapo à peut-être fusionner avec la suivante)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618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633806" y="1430798"/>
            <a:ext cx="7694854" cy="4695367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did we choose this subject </a:t>
            </a:r>
            <a:r>
              <a:rPr lang="en-US" dirty="0" smtClean="0"/>
              <a:t>?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is the aim?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Need</a:t>
            </a:r>
            <a:r>
              <a:rPr lang="fr-FR" dirty="0" smtClean="0"/>
              <a:t> </a:t>
            </a:r>
            <a:r>
              <a:rPr lang="fr-FR" dirty="0"/>
              <a:t>of a simple interface for </a:t>
            </a:r>
            <a:r>
              <a:rPr lang="fr-FR" dirty="0" err="1"/>
              <a:t>disabled</a:t>
            </a:r>
            <a:r>
              <a:rPr lang="fr-FR" dirty="0"/>
              <a:t> people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Existing</a:t>
            </a:r>
            <a:r>
              <a:rPr lang="fr-FR" dirty="0" smtClean="0"/>
              <a:t> </a:t>
            </a:r>
            <a:r>
              <a:rPr lang="fr-FR" dirty="0"/>
              <a:t>solutions but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complex</a:t>
            </a:r>
            <a:r>
              <a:rPr lang="fr-FR" dirty="0"/>
              <a:t> and </a:t>
            </a:r>
            <a:r>
              <a:rPr lang="fr-FR" dirty="0" err="1"/>
              <a:t>inadapted</a:t>
            </a:r>
            <a:endParaRPr lang="fr-FR" dirty="0"/>
          </a:p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33806" y="304800"/>
            <a:ext cx="7876388" cy="94613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I. Context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004490" y="1846873"/>
            <a:ext cx="42759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HUMAN VALUES</a:t>
            </a:r>
            <a:endParaRPr lang="fr-F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74692" y="2651913"/>
            <a:ext cx="65894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CHALLENGING</a:t>
            </a:r>
            <a:endParaRPr lang="fr-FR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45672" y="2970834"/>
            <a:ext cx="10967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GUI</a:t>
            </a:r>
            <a:endParaRPr lang="fr-F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657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has been </a:t>
            </a:r>
            <a:r>
              <a:rPr lang="fr-FR" dirty="0" err="1" smtClean="0"/>
              <a:t>done</a:t>
            </a:r>
            <a:r>
              <a:rPr lang="fr-FR" dirty="0" smtClean="0"/>
              <a:t> by the </a:t>
            </a:r>
            <a:r>
              <a:rPr lang="fr-FR" dirty="0" err="1" smtClean="0"/>
              <a:t>previous</a:t>
            </a:r>
            <a:r>
              <a:rPr lang="fr-FR" dirty="0" smtClean="0"/>
              <a:t> team ?</a:t>
            </a:r>
          </a:p>
          <a:p>
            <a:endParaRPr lang="en-US" dirty="0"/>
          </a:p>
          <a:p>
            <a:pPr marL="0" indent="0">
              <a:buNone/>
            </a:pPr>
            <a:endParaRPr lang="fr-FR" dirty="0" smtClean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33806" y="304800"/>
            <a:ext cx="7876388" cy="94613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I. Context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6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8" y="2035065"/>
            <a:ext cx="7495504" cy="397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1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33806" y="203200"/>
            <a:ext cx="7876388" cy="1047731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Specifications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552152"/>
              </p:ext>
            </p:extLst>
          </p:nvPr>
        </p:nvGraphicFramePr>
        <p:xfrm>
          <a:off x="1524000" y="1397000"/>
          <a:ext cx="6096000" cy="2565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GUI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Communication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Adapted</a:t>
                      </a:r>
                      <a:r>
                        <a:rPr lang="fr-FR" dirty="0" smtClean="0"/>
                        <a:t> to </a:t>
                      </a:r>
                      <a:r>
                        <a:rPr lang="fr-FR" dirty="0" err="1" smtClean="0"/>
                        <a:t>any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disabled</a:t>
                      </a:r>
                      <a:r>
                        <a:rPr lang="fr-FR" dirty="0" smtClean="0"/>
                        <a:t> user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With</a:t>
                      </a:r>
                      <a:r>
                        <a:rPr lang="fr-FR" baseline="0" dirty="0" smtClean="0"/>
                        <a:t> the </a:t>
                      </a:r>
                      <a:r>
                        <a:rPr lang="fr-FR" baseline="0" dirty="0" err="1" smtClean="0"/>
                        <a:t>wheelchair</a:t>
                      </a:r>
                      <a:r>
                        <a:rPr lang="fr-FR" baseline="0" dirty="0" smtClean="0"/>
                        <a:t> for a feedback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Simple to use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Kira</a:t>
                      </a:r>
                      <a:r>
                        <a:rPr lang="fr-FR" dirty="0" smtClean="0"/>
                        <a:t> to control </a:t>
                      </a:r>
                      <a:r>
                        <a:rPr lang="fr-FR" dirty="0" err="1" smtClean="0"/>
                        <a:t>appliances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with</a:t>
                      </a:r>
                      <a:r>
                        <a:rPr lang="fr-FR" baseline="0" dirty="0" smtClean="0"/>
                        <a:t> IR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Portable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Fibaro</a:t>
                      </a:r>
                      <a:r>
                        <a:rPr lang="fr-FR" baseline="0" dirty="0" smtClean="0"/>
                        <a:t> Home Center to control </a:t>
                      </a:r>
                      <a:r>
                        <a:rPr lang="fr-FR" baseline="0" dirty="0" err="1" smtClean="0"/>
                        <a:t>appliances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with</a:t>
                      </a:r>
                      <a:r>
                        <a:rPr lang="fr-FR" baseline="0" dirty="0" smtClean="0"/>
                        <a:t> z-</a:t>
                      </a:r>
                      <a:r>
                        <a:rPr lang="fr-FR" baseline="0" dirty="0" err="1" smtClean="0"/>
                        <a:t>wave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25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628650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III. </a:t>
            </a:r>
            <a:r>
              <a:rPr lang="fr-FR" dirty="0" err="1" smtClean="0"/>
              <a:t>Pre-study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8097"/>
            <a:ext cx="9144000" cy="532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3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choices</a:t>
            </a:r>
            <a:r>
              <a:rPr lang="fr-FR" dirty="0" smtClean="0"/>
              <a:t> (peut-être pas à détailler parce que c’est chiant, en gros on a choisi de continuer avec ce qu’ils ont commencé parce que c’est plutôt adapté et simple)</a:t>
            </a:r>
          </a:p>
          <a:p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28650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III. </a:t>
            </a:r>
            <a:r>
              <a:rPr lang="fr-FR" dirty="0" err="1" smtClean="0"/>
              <a:t>Pre-study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11</a:t>
            </a:r>
            <a:endParaRPr lang="fr-FR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115741"/>
              </p:ext>
            </p:extLst>
          </p:nvPr>
        </p:nvGraphicFramePr>
        <p:xfrm>
          <a:off x="1524000" y="2331863"/>
          <a:ext cx="6705600" cy="347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7600"/>
                <a:gridCol w="1117600"/>
                <a:gridCol w="1117600"/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WPF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Qt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GTKmm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wxWindows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Fltk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Multi-OS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Mostly</a:t>
                      </a:r>
                      <a:r>
                        <a:rPr lang="fr-FR" baseline="0" dirty="0" smtClean="0"/>
                        <a:t> on Linux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Yes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Adapted</a:t>
                      </a:r>
                      <a:r>
                        <a:rPr lang="fr-FR" dirty="0" smtClean="0"/>
                        <a:t> to tactile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Yes</a:t>
                      </a:r>
                      <a:r>
                        <a:rPr lang="fr-FR" dirty="0" smtClean="0"/>
                        <a:t> (but lots of </a:t>
                      </a:r>
                      <a:r>
                        <a:rPr lang="fr-FR" dirty="0" err="1" smtClean="0"/>
                        <a:t>libraries</a:t>
                      </a:r>
                      <a:r>
                        <a:rPr lang="fr-FR" dirty="0" smtClean="0"/>
                        <a:t> to </a:t>
                      </a:r>
                      <a:r>
                        <a:rPr lang="fr-FR" dirty="0" err="1" smtClean="0"/>
                        <a:t>install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35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INSA">
      <a:dk1>
        <a:srgbClr val="000000"/>
      </a:dk1>
      <a:lt1>
        <a:sysClr val="window" lastClr="FFFFFF"/>
      </a:lt1>
      <a:dk2>
        <a:srgbClr val="4F4D50"/>
      </a:dk2>
      <a:lt2>
        <a:srgbClr val="E42618"/>
      </a:lt2>
      <a:accent1>
        <a:srgbClr val="8A0066"/>
      </a:accent1>
      <a:accent2>
        <a:srgbClr val="E2007A"/>
      </a:accent2>
      <a:accent3>
        <a:srgbClr val="EB6E08"/>
      </a:accent3>
      <a:accent4>
        <a:srgbClr val="F0B600"/>
      </a:accent4>
      <a:accent5>
        <a:srgbClr val="F39200"/>
      </a:accent5>
      <a:accent6>
        <a:srgbClr val="CDCD00"/>
      </a:accent6>
      <a:hlink>
        <a:srgbClr val="959397"/>
      </a:hlink>
      <a:folHlink>
        <a:srgbClr val="4F4D5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5295</TotalTime>
  <Words>296</Words>
  <Application>Microsoft Office PowerPoint</Application>
  <PresentationFormat>Affichage à l'écran (4:3)</PresentationFormat>
  <Paragraphs>162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Arial</vt:lpstr>
      <vt:lpstr>Arial Black</vt:lpstr>
      <vt:lpstr>Calibri</vt:lpstr>
      <vt:lpstr>FrankRuehl</vt:lpstr>
      <vt:lpstr>HelveticaNeueLT Com 57 Cn</vt:lpstr>
      <vt:lpstr>HelveticaNeueLT Com 67 MdCn</vt:lpstr>
      <vt:lpstr>Wingdings 3</vt:lpstr>
      <vt:lpstr>Thème Office</vt:lpstr>
      <vt:lpstr>Présentation PowerPoint</vt:lpstr>
      <vt:lpstr>Contents</vt:lpstr>
      <vt:lpstr>I. Context</vt:lpstr>
      <vt:lpstr>context</vt:lpstr>
      <vt:lpstr>Présentation PowerPoint</vt:lpstr>
      <vt:lpstr>Présentation PowerPoint</vt:lpstr>
      <vt:lpstr>II. Specifications</vt:lpstr>
      <vt:lpstr>Présentation PowerPoint</vt:lpstr>
      <vt:lpstr>Présentation PowerPoint</vt:lpstr>
      <vt:lpstr>HTTP requests, library choice</vt:lpstr>
      <vt:lpstr>III. Pre-study</vt:lpstr>
      <vt:lpstr>Présentation PowerPoint</vt:lpstr>
      <vt:lpstr>IV. What we have done</vt:lpstr>
      <vt:lpstr> Queries with Kira</vt:lpstr>
      <vt:lpstr>V. What’s next</vt:lpstr>
      <vt:lpstr>What’s next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Laura Pasquier</dc:creator>
  <cp:lastModifiedBy>Diane Dewez</cp:lastModifiedBy>
  <cp:revision>364</cp:revision>
  <cp:lastPrinted>2015-01-29T08:15:39Z</cp:lastPrinted>
  <dcterms:created xsi:type="dcterms:W3CDTF">2014-12-17T11:59:53Z</dcterms:created>
  <dcterms:modified xsi:type="dcterms:W3CDTF">2015-12-11T19:24:39Z</dcterms:modified>
</cp:coreProperties>
</file>