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03" r:id="rId2"/>
    <p:sldId id="322" r:id="rId3"/>
    <p:sldId id="307" r:id="rId4"/>
    <p:sldId id="308" r:id="rId5"/>
    <p:sldId id="309" r:id="rId6"/>
    <p:sldId id="323" r:id="rId7"/>
    <p:sldId id="326" r:id="rId8"/>
    <p:sldId id="327" r:id="rId9"/>
    <p:sldId id="328" r:id="rId10"/>
    <p:sldId id="311" r:id="rId11"/>
    <p:sldId id="319" r:id="rId12"/>
    <p:sldId id="312" r:id="rId13"/>
    <p:sldId id="329" r:id="rId14"/>
    <p:sldId id="313" r:id="rId15"/>
    <p:sldId id="314" r:id="rId16"/>
    <p:sldId id="315" r:id="rId17"/>
    <p:sldId id="316" r:id="rId18"/>
    <p:sldId id="317" r:id="rId19"/>
    <p:sldId id="320" r:id="rId20"/>
    <p:sldId id="321" r:id="rId21"/>
    <p:sldId id="306" r:id="rId22"/>
    <p:sldId id="330" r:id="rId23"/>
    <p:sldId id="331" r:id="rId24"/>
  </p:sldIdLst>
  <p:sldSz cx="9144000" cy="6858000" type="screen4x3"/>
  <p:notesSz cx="6799263" cy="9929813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orient="horz" pos="108">
          <p15:clr>
            <a:srgbClr val="A4A3A4"/>
          </p15:clr>
        </p15:guide>
        <p15:guide id="3" orient="horz" pos="501">
          <p15:clr>
            <a:srgbClr val="A4A3A4"/>
          </p15:clr>
        </p15:guide>
        <p15:guide id="4" pos="2880">
          <p15:clr>
            <a:srgbClr val="A4A3A4"/>
          </p15:clr>
        </p15:guide>
        <p15:guide id="5" pos="5664">
          <p15:clr>
            <a:srgbClr val="A4A3A4"/>
          </p15:clr>
        </p15:guide>
        <p15:guide id="6" pos="3813">
          <p15:clr>
            <a:srgbClr val="A4A3A4"/>
          </p15:clr>
        </p15:guide>
        <p15:guide id="7" orient="horz" pos="2160">
          <p15:clr>
            <a:srgbClr val="A4A3A4"/>
          </p15:clr>
        </p15:guide>
        <p15:guide id="8" orient="horz" pos="144">
          <p15:clr>
            <a:srgbClr val="A4A3A4"/>
          </p15:clr>
        </p15:guide>
        <p15:guide id="9" orient="horz" pos="6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71A"/>
    <a:srgbClr val="FA291C"/>
    <a:srgbClr val="A0CAE4"/>
    <a:srgbClr val="A6DEDA"/>
    <a:srgbClr val="ABD3C9"/>
    <a:srgbClr val="009999"/>
    <a:srgbClr val="C0C0C0"/>
    <a:srgbClr val="004D6F"/>
    <a:srgbClr val="0B72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75404" autoAdjust="0"/>
  </p:normalViewPr>
  <p:slideViewPr>
    <p:cSldViewPr snapToGrid="0" snapToObjects="1">
      <p:cViewPr varScale="1">
        <p:scale>
          <a:sx n="55" d="100"/>
          <a:sy n="55" d="100"/>
        </p:scale>
        <p:origin x="-1560" y="-90"/>
      </p:cViewPr>
      <p:guideLst>
        <p:guide orient="horz" pos="1620"/>
        <p:guide orient="horz" pos="108"/>
        <p:guide orient="horz" pos="501"/>
        <p:guide orient="horz" pos="2160"/>
        <p:guide orient="horz" pos="144"/>
        <p:guide orient="horz" pos="668"/>
        <p:guide pos="2880"/>
        <p:guide pos="5664"/>
        <p:guide pos="38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860C4-84CC-4ED2-86B7-24C0345B37D5}" type="datetimeFigureOut">
              <a:rPr lang="fr-FR" smtClean="0"/>
              <a:pPr/>
              <a:t>23/05/2016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188D6-42F6-4A8E-BCA3-B5A5BCAEF4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288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2714D-4FF2-4E25-9D9C-3A52AC0061D5}" type="datetimeFigureOut">
              <a:rPr lang="fr-FR" smtClean="0"/>
              <a:pPr/>
              <a:t>23/05/2016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8679-7C28-4FFB-8A08-9AACB039AAD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153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837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Corentin : communication avec la </a:t>
            </a:r>
            <a:r>
              <a:rPr lang="fr-FR" dirty="0" err="1" smtClean="0"/>
              <a:t>Kira</a:t>
            </a:r>
            <a:r>
              <a:rPr lang="fr-FR" dirty="0" smtClean="0"/>
              <a:t> et la </a:t>
            </a:r>
            <a:r>
              <a:rPr lang="fr-FR" dirty="0" err="1" smtClean="0"/>
              <a:t>Fibaro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Iman et </a:t>
            </a:r>
            <a:r>
              <a:rPr lang="fr-FR" dirty="0" err="1" smtClean="0"/>
              <a:t>Enora</a:t>
            </a:r>
            <a:r>
              <a:rPr lang="fr-FR" dirty="0" smtClean="0"/>
              <a:t> : modification de l’interface graphique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Meven : refonte du modèle en C++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Diane : communication en Bluetooth avec le fauteuil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372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621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Strengths</a:t>
            </a:r>
            <a:r>
              <a:rPr lang="fr-FR" dirty="0" smtClean="0"/>
              <a:t>,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Weaknesses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Opportunities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Threats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10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900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836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masquer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467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181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Suivis jusqu’à la fin du projet =&gt; plutôt bons</a:t>
            </a:r>
          </a:p>
          <a:p>
            <a:endParaRPr lang="fr-FR" dirty="0" smtClean="0"/>
          </a:p>
          <a:p>
            <a:r>
              <a:rPr lang="fr-FR" dirty="0" smtClean="0"/>
              <a:t>Intégration facile des </a:t>
            </a:r>
            <a:r>
              <a:rPr lang="fr-FR" dirty="0" err="1" smtClean="0"/>
              <a:t>DLLs</a:t>
            </a:r>
            <a:r>
              <a:rPr lang="fr-FR" dirty="0" smtClean="0"/>
              <a:t> en C#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Qt</a:t>
            </a:r>
            <a:r>
              <a:rPr lang="fr-FR" dirty="0" smtClean="0"/>
              <a:t> et </a:t>
            </a:r>
            <a:r>
              <a:rPr lang="fr-FR" dirty="0" err="1" smtClean="0"/>
              <a:t>HappyHttp</a:t>
            </a:r>
            <a:r>
              <a:rPr lang="fr-FR" dirty="0" smtClean="0"/>
              <a:t> portables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HappyHttp.h</a:t>
            </a:r>
            <a:r>
              <a:rPr lang="fr-FR" dirty="0" smtClean="0"/>
              <a:t>		HappyHttp.cpp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Nouveau modèle aussi performant et portable (C++)</a:t>
            </a:r>
          </a:p>
          <a:p>
            <a:endParaRPr lang="fr-FR" dirty="0" smtClean="0"/>
          </a:p>
          <a:p>
            <a:r>
              <a:rPr lang="fr-FR" dirty="0" smtClean="0"/>
              <a:t>Bonne segmentation du code à l’aide des </a:t>
            </a:r>
            <a:r>
              <a:rPr lang="fr-FR" dirty="0" err="1" smtClean="0"/>
              <a:t>DLLs</a:t>
            </a:r>
            <a:r>
              <a:rPr lang="fr-FR" dirty="0" smtClean="0"/>
              <a:t>, </a:t>
            </a:r>
          </a:p>
          <a:p>
            <a:pPr marL="0" indent="0">
              <a:buNone/>
            </a:pPr>
            <a:r>
              <a:rPr lang="fr-FR" dirty="0" smtClean="0"/>
              <a:t>	facilite l’ajout d’équipement dans le futur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129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2 photos, partie utilisateur et partie admin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176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2 photos, partie utilisateur et partie admin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176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849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68679-7C28-4FFB-8A08-9AACB039AAD4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12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9144001" cy="68755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grpSp>
        <p:nvGrpSpPr>
          <p:cNvPr id="10" name="Groupe 2"/>
          <p:cNvGrpSpPr>
            <a:grpSpLocks/>
          </p:cNvGrpSpPr>
          <p:nvPr userDrawn="1"/>
        </p:nvGrpSpPr>
        <p:grpSpPr bwMode="auto">
          <a:xfrm>
            <a:off x="1" y="1157817"/>
            <a:ext cx="4013947" cy="5693251"/>
            <a:chOff x="-1" y="868398"/>
            <a:chExt cx="4355976" cy="4633217"/>
          </a:xfrm>
        </p:grpSpPr>
        <p:sp>
          <p:nvSpPr>
            <p:cNvPr id="11" name="Triangle isocèle 10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dirty="0"/>
                <a:t> </a:t>
              </a:r>
            </a:p>
          </p:txBody>
        </p:sp>
        <p:sp>
          <p:nvSpPr>
            <p:cNvPr id="12" name="Triangle isocèle 11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13" name="Triangle isocèle 10"/>
          <p:cNvSpPr/>
          <p:nvPr userDrawn="1"/>
        </p:nvSpPr>
        <p:spPr>
          <a:xfrm rot="16200000">
            <a:off x="3745111" y="-191402"/>
            <a:ext cx="5231215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7" name="Triangle isocèle 7"/>
          <p:cNvSpPr/>
          <p:nvPr userDrawn="1"/>
        </p:nvSpPr>
        <p:spPr>
          <a:xfrm rot="16200000">
            <a:off x="6512705" y="-158279"/>
            <a:ext cx="2498807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18" name="Triangle isocèle 17"/>
          <p:cNvSpPr/>
          <p:nvPr userDrawn="1"/>
        </p:nvSpPr>
        <p:spPr>
          <a:xfrm rot="16200000">
            <a:off x="7007278" y="783599"/>
            <a:ext cx="249627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3419475" y="6202499"/>
            <a:ext cx="208915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59318"/>
            <a:ext cx="2797175" cy="80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25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362738" y="117097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buClr>
                <a:schemeClr val="bg1"/>
              </a:buCl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>
                    <a:lumMod val="85000"/>
                  </a:schemeClr>
                </a:solidFill>
                <a:latin typeface="+mj-lt"/>
              </a:defRPr>
            </a:lvl2pPr>
            <a:lvl3pPr>
              <a:defRPr sz="1400">
                <a:solidFill>
                  <a:schemeClr val="bg1">
                    <a:lumMod val="85000"/>
                  </a:schemeClr>
                </a:solidFill>
                <a:latin typeface="+mj-lt"/>
              </a:defRPr>
            </a:lvl3pPr>
            <a:lvl4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4pPr>
            <a:lvl5pPr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12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0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5755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1"/>
          <a:stretch/>
        </p:blipFill>
        <p:spPr bwMode="auto">
          <a:xfrm>
            <a:off x="0" y="0"/>
            <a:ext cx="3924719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riangle rectangle 16"/>
          <p:cNvSpPr/>
          <p:nvPr userDrawn="1"/>
        </p:nvSpPr>
        <p:spPr>
          <a:xfrm flipH="1" flipV="1">
            <a:off x="2667438" y="0"/>
            <a:ext cx="1257281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7" name="Triangle rectangle 6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184258" y="0"/>
            <a:ext cx="959742" cy="1420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3924719" y="1984812"/>
            <a:ext cx="4862820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9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4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45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r="45629"/>
          <a:stretch/>
        </p:blipFill>
        <p:spPr bwMode="auto">
          <a:xfrm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26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927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2051" name="Picture 3" descr="C:\Users\Laura\Desktop\insa\crea\hom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7"/>
          <a:stretch/>
        </p:blipFill>
        <p:spPr bwMode="auto">
          <a:xfrm flipH="1">
            <a:off x="1" y="0"/>
            <a:ext cx="3073381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riangle rectangle 13"/>
          <p:cNvSpPr/>
          <p:nvPr userDrawn="1"/>
        </p:nvSpPr>
        <p:spPr>
          <a:xfrm flipH="1" flipV="1">
            <a:off x="1816101" y="0"/>
            <a:ext cx="1257281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75675" y="2141505"/>
            <a:ext cx="5811864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5" name="Triangle rectangle 14"/>
          <p:cNvSpPr/>
          <p:nvPr userDrawn="1"/>
        </p:nvSpPr>
        <p:spPr>
          <a:xfrm>
            <a:off x="1" y="0"/>
            <a:ext cx="1257281" cy="68580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1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22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712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part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29515" y="2239174"/>
            <a:ext cx="7858025" cy="147002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7" name="Triangle rectangle 16"/>
          <p:cNvSpPr/>
          <p:nvPr userDrawn="1"/>
        </p:nvSpPr>
        <p:spPr>
          <a:xfrm>
            <a:off x="-1" y="0"/>
            <a:ext cx="1215523" cy="685800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sp>
        <p:nvSpPr>
          <p:cNvPr id="18" name="Triangle rectangle 17"/>
          <p:cNvSpPr/>
          <p:nvPr userDrawn="1"/>
        </p:nvSpPr>
        <p:spPr>
          <a:xfrm>
            <a:off x="0" y="0"/>
            <a:ext cx="929514" cy="685800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pic>
        <p:nvPicPr>
          <p:cNvPr id="10" name="Picture 2" descr="C:\Users\Laura\Desktop\insa\charte graphique + font + photos\OUTILS COM\LOGO\Logo GroupeINSA GrisRouge\GrINSA GrisRouge rvb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0" b="36658"/>
          <a:stretch/>
        </p:blipFill>
        <p:spPr bwMode="auto">
          <a:xfrm>
            <a:off x="7995333" y="224110"/>
            <a:ext cx="1265612" cy="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1" y="5477435"/>
            <a:ext cx="9144001" cy="7046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99414" y="5692349"/>
            <a:ext cx="504408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CENTRE VAL DE LOIRE  | </a:t>
            </a:r>
            <a:r>
              <a:rPr lang="fr-FR" sz="900" b="0" i="0" baseline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LYON  |  RENNES  |  ROUEN  |  STRASBOURG  |  TOULOUSE</a:t>
            </a:r>
            <a:r>
              <a:rPr lang="fr-FR" sz="900" b="0" i="0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 </a:t>
            </a:r>
            <a:endParaRPr lang="fr-FR" sz="900" b="0" i="0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1" y="6182094"/>
            <a:ext cx="9144001" cy="693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+mj-lt"/>
              <a:cs typeface="FrankRuehl" panose="020E0503060101010101" pitchFamily="34" charset="-79"/>
            </a:endParaRPr>
          </a:p>
        </p:txBody>
      </p:sp>
      <p:pic>
        <p:nvPicPr>
          <p:cNvPr id="16" name="Picture 2" descr="E:\Users\Laura\Documents\auto-entrepreneur\Net Helium\insa\crea\2014_MENESRlogo_horizontalN-G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4" y="6308014"/>
            <a:ext cx="1723836" cy="4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 userDrawn="1"/>
        </p:nvSpPr>
        <p:spPr>
          <a:xfrm>
            <a:off x="7413441" y="5692348"/>
            <a:ext cx="164743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900" b="0" i="1" dirty="0" smtClean="0">
                <a:solidFill>
                  <a:schemeClr val="bg1"/>
                </a:solidFill>
                <a:effectLst/>
                <a:latin typeface="+mj-lt"/>
                <a:cs typeface="FrankRuehl" panose="020E0503060101010101" pitchFamily="34" charset="-79"/>
              </a:rPr>
              <a:t>EURO-MÉDITERRANÉE</a:t>
            </a:r>
            <a:endParaRPr lang="fr-FR" sz="900" b="0" i="1" dirty="0">
              <a:solidFill>
                <a:schemeClr val="bg1"/>
              </a:solidFill>
              <a:effectLst/>
              <a:latin typeface="+mj-lt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69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8409708" cy="4695367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4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070902" y="0"/>
            <a:ext cx="1073098" cy="1340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4" name="Espace réservé pour une image  2"/>
          <p:cNvSpPr>
            <a:spLocks noGrp="1"/>
          </p:cNvSpPr>
          <p:nvPr>
            <p:ph type="pic" sz="quarter" idx="11"/>
          </p:nvPr>
        </p:nvSpPr>
        <p:spPr>
          <a:xfrm>
            <a:off x="6599238" y="0"/>
            <a:ext cx="2544762" cy="685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5930226" cy="4695367"/>
          </a:xfrm>
        </p:spPr>
        <p:txBody>
          <a:bodyPr>
            <a:normAutofit/>
          </a:bodyPr>
          <a:lstStyle>
            <a:lvl1pPr marL="271463" indent="-271463">
              <a:defRPr sz="18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6149380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>
                <a:latin typeface="+mj-lt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10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738" y="10793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700" b="1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4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24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5247" y="1417639"/>
            <a:ext cx="7962979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8324712" y="-93286"/>
            <a:ext cx="722823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8386874" y="127041"/>
            <a:ext cx="831393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 </a:t>
            </a:r>
          </a:p>
        </p:txBody>
      </p:sp>
      <p:pic>
        <p:nvPicPr>
          <p:cNvPr id="13" name="Picture 2" descr="S:\serv_com\01_CHARTE-INSA-Rennes\2014\01_LOGOS-ECOLES\LOGO-INSA-RENNES\Formats-PNG-JPG\Logo_INSARennes-quadri.jp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4" y="258234"/>
            <a:ext cx="1398587" cy="40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5"/>
          <a:stretch>
            <a:fillRect/>
          </a:stretch>
        </p:blipFill>
        <p:spPr bwMode="auto">
          <a:xfrm>
            <a:off x="1047749" y="6534150"/>
            <a:ext cx="1008063" cy="32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51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9" r:id="rId2"/>
    <p:sldLayoutId id="2147483667" r:id="rId3"/>
    <p:sldLayoutId id="2147483671" r:id="rId4"/>
    <p:sldLayoutId id="2147483657" r:id="rId5"/>
    <p:sldLayoutId id="2147483650" r:id="rId6"/>
    <p:sldLayoutId id="2147483668" r:id="rId7"/>
    <p:sldLayoutId id="2147483654" r:id="rId8"/>
    <p:sldLayoutId id="2147483655" r:id="rId9"/>
    <p:sldLayoutId id="214748367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b="0" i="0" kern="1200" cap="all" baseline="0">
          <a:solidFill>
            <a:schemeClr val="bg2"/>
          </a:solidFill>
          <a:latin typeface="+mj-lt"/>
          <a:ea typeface="+mj-ea"/>
          <a:cs typeface="HelveticaNeueLT Com 57 Cn" panose="020B0506030502030204" pitchFamily="34" charset="0"/>
        </a:defRPr>
      </a:lvl1pPr>
    </p:titleStyle>
    <p:bodyStyle>
      <a:lvl1pPr marL="342900" indent="-342900" algn="l" defTabSz="457200" rtl="0" eaLnBrk="1" latinLnBrk="0" hangingPunct="1">
        <a:lnSpc>
          <a:spcPct val="90000"/>
        </a:lnSpc>
        <a:spcBef>
          <a:spcPct val="20000"/>
        </a:spcBef>
        <a:buClr>
          <a:schemeClr val="tx2"/>
        </a:buClr>
        <a:buSzPct val="80000"/>
        <a:buFont typeface="Wingdings 3" panose="05040102010807070707" pitchFamily="18" charset="2"/>
        <a:buChar char=""/>
        <a:defRPr sz="2000" b="0" i="0" kern="1200">
          <a:solidFill>
            <a:schemeClr val="tx1"/>
          </a:solidFill>
          <a:latin typeface="+mj-lt"/>
          <a:ea typeface="+mn-ea"/>
          <a:cs typeface="HelveticaNeueLT Com 67 MdCn" panose="020B0606030502030204" pitchFamily="34" charset="0"/>
        </a:defRPr>
      </a:lvl1pPr>
      <a:lvl2pPr marL="742950" indent="-285750" algn="l" defTabSz="457200" rtl="0" eaLnBrk="1" latinLnBrk="0" hangingPunct="1">
        <a:lnSpc>
          <a:spcPct val="90000"/>
        </a:lnSpc>
        <a:spcBef>
          <a:spcPct val="20000"/>
        </a:spcBef>
        <a:buSzPct val="100000"/>
        <a:buFontTx/>
        <a:buBlip>
          <a:blip r:embed="rId14"/>
        </a:buBlip>
        <a:defRPr sz="18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2pPr>
      <a:lvl3pPr marL="11430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16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3pPr>
      <a:lvl4pPr marL="16002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–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4pPr>
      <a:lvl5pPr marL="2057400" indent="-228600" algn="l" defTabSz="457200" rtl="0" eaLnBrk="1" latinLnBrk="0" hangingPunct="1">
        <a:lnSpc>
          <a:spcPct val="90000"/>
        </a:lnSpc>
        <a:spcBef>
          <a:spcPct val="20000"/>
        </a:spcBef>
        <a:buFont typeface="Arial"/>
        <a:buChar char="»"/>
        <a:defRPr sz="1400" b="0" i="0" kern="1200">
          <a:solidFill>
            <a:schemeClr val="tx2"/>
          </a:solidFill>
          <a:latin typeface="+mj-lt"/>
          <a:ea typeface="+mn-ea"/>
          <a:cs typeface="HelveticaNeueLT Com 57 Cn" panose="020B0506030502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21.jpeg"/><Relationship Id="rId18" Type="http://schemas.openxmlformats.org/officeDocument/2006/relationships/image" Target="../media/image27.pn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jpeg"/><Relationship Id="rId1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21.jpeg"/><Relationship Id="rId18" Type="http://schemas.openxmlformats.org/officeDocument/2006/relationships/image" Target="../media/image27.pn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jpeg"/><Relationship Id="rId1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21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6.png"/><Relationship Id="rId3" Type="http://schemas.openxmlformats.org/officeDocument/2006/relationships/image" Target="../media/image12.jpeg"/><Relationship Id="rId7" Type="http://schemas.openxmlformats.org/officeDocument/2006/relationships/image" Target="../media/image16.jpg"/><Relationship Id="rId12" Type="http://schemas.openxmlformats.org/officeDocument/2006/relationships/image" Target="../media/image21.jpeg"/><Relationship Id="rId17" Type="http://schemas.openxmlformats.org/officeDocument/2006/relationships/image" Target="../media/image27.png"/><Relationship Id="rId2" Type="http://schemas.openxmlformats.org/officeDocument/2006/relationships/image" Target="../media/image11.jpe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11" Type="http://schemas.openxmlformats.org/officeDocument/2006/relationships/image" Target="../media/image20.png"/><Relationship Id="rId5" Type="http://schemas.openxmlformats.org/officeDocument/2006/relationships/image" Target="../media/image14.jpeg"/><Relationship Id="rId15" Type="http://schemas.openxmlformats.org/officeDocument/2006/relationships/image" Target="../media/image24.pn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21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2.png"/><Relationship Id="rId7" Type="http://schemas.openxmlformats.org/officeDocument/2006/relationships/image" Target="../media/image15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1.jpe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jpeg"/><Relationship Id="rId7" Type="http://schemas.openxmlformats.org/officeDocument/2006/relationships/image" Target="../media/image18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10" Type="http://schemas.openxmlformats.org/officeDocument/2006/relationships/image" Target="../media/image23.png"/><Relationship Id="rId4" Type="http://schemas.openxmlformats.org/officeDocument/2006/relationships/image" Target="../media/image13.jpe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1.jpeg"/><Relationship Id="rId3" Type="http://schemas.openxmlformats.org/officeDocument/2006/relationships/image" Target="../media/image11.jpeg"/><Relationship Id="rId7" Type="http://schemas.openxmlformats.org/officeDocument/2006/relationships/image" Target="../media/image18.png"/><Relationship Id="rId12" Type="http://schemas.openxmlformats.org/officeDocument/2006/relationships/image" Target="../media/image19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11" Type="http://schemas.openxmlformats.org/officeDocument/2006/relationships/image" Target="../media/image12.jpeg"/><Relationship Id="rId5" Type="http://schemas.openxmlformats.org/officeDocument/2006/relationships/image" Target="../media/image14.jpeg"/><Relationship Id="rId10" Type="http://schemas.openxmlformats.org/officeDocument/2006/relationships/image" Target="../media/image25.png"/><Relationship Id="rId4" Type="http://schemas.openxmlformats.org/officeDocument/2006/relationships/image" Target="../media/image13.jpe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43035"/>
              </p:ext>
            </p:extLst>
          </p:nvPr>
        </p:nvGraphicFramePr>
        <p:xfrm>
          <a:off x="4052280" y="4400067"/>
          <a:ext cx="464325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3808"/>
                <a:gridCol w="2529444"/>
              </a:tblGrid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dirty="0" err="1" smtClean="0">
                          <a:solidFill>
                            <a:srgbClr val="ED271A"/>
                          </a:solidFill>
                        </a:rPr>
                        <a:t>Encadrants</a:t>
                      </a:r>
                      <a:endParaRPr lang="en-US" baseline="0" dirty="0" smtClean="0"/>
                    </a:p>
                    <a:p>
                      <a:pPr algn="ctr"/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François </a:t>
                      </a:r>
                      <a:r>
                        <a:rPr lang="en-US" baseline="0" dirty="0" err="1" smtClean="0"/>
                        <a:t>Pasteau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Daniel </a:t>
                      </a:r>
                      <a:r>
                        <a:rPr lang="en-US" baseline="0" dirty="0" err="1" smtClean="0"/>
                        <a:t>Guillard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Marie Babel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dirty="0" err="1" smtClean="0">
                          <a:solidFill>
                            <a:srgbClr val="ED271A"/>
                          </a:solidFill>
                        </a:rPr>
                        <a:t>Equipe</a:t>
                      </a:r>
                      <a:endParaRPr lang="en-US" baseline="0" dirty="0" smtClean="0">
                        <a:solidFill>
                          <a:srgbClr val="ED271A"/>
                        </a:solidFill>
                      </a:endParaRPr>
                    </a:p>
                    <a:p>
                      <a:pPr algn="ctr"/>
                      <a:endParaRPr lang="en-US" baseline="0" dirty="0" smtClean="0"/>
                    </a:p>
                    <a:p>
                      <a:pPr algn="ctr"/>
                      <a:r>
                        <a:rPr lang="en-US" baseline="0" dirty="0" err="1" smtClean="0"/>
                        <a:t>Iman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Akabi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Diane </a:t>
                      </a:r>
                      <a:r>
                        <a:rPr lang="en-US" baseline="0" dirty="0" err="1" smtClean="0"/>
                        <a:t>Dewez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err="1" smtClean="0"/>
                        <a:t>Enora</a:t>
                      </a:r>
                      <a:r>
                        <a:rPr lang="en-US" baseline="0" dirty="0" smtClean="0"/>
                        <a:t> Lucas</a:t>
                      </a:r>
                    </a:p>
                    <a:p>
                      <a:pPr algn="ctr"/>
                      <a:r>
                        <a:rPr lang="en-US" baseline="0" dirty="0" err="1" smtClean="0"/>
                        <a:t>Meven</a:t>
                      </a:r>
                      <a:r>
                        <a:rPr lang="en-US" baseline="0" dirty="0" smtClean="0"/>
                        <a:t> Moser</a:t>
                      </a:r>
                    </a:p>
                    <a:p>
                      <a:pPr algn="ctr"/>
                      <a:r>
                        <a:rPr lang="en-US" baseline="0" dirty="0" err="1" smtClean="0"/>
                        <a:t>Corentin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Chatellier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25117" y="2047086"/>
            <a:ext cx="897713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Interface de contrôle domotique</a:t>
            </a:r>
          </a:p>
          <a:p>
            <a:pPr algn="ctr"/>
            <a:r>
              <a:rPr lang="fr-FR" sz="4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sur tablette Windows</a:t>
            </a:r>
            <a:endParaRPr lang="fr-FR" sz="4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Triangle rectangle 4"/>
          <p:cNvSpPr/>
          <p:nvPr/>
        </p:nvSpPr>
        <p:spPr>
          <a:xfrm>
            <a:off x="1" y="3953814"/>
            <a:ext cx="3979572" cy="2904186"/>
          </a:xfrm>
          <a:prstGeom prst="rt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38027" y="6320720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Etude </a:t>
            </a:r>
            <a:r>
              <a:rPr lang="en-US" b="1" dirty="0" err="1" smtClean="0">
                <a:solidFill>
                  <a:schemeClr val="bg1"/>
                </a:solidFill>
              </a:rPr>
              <a:t>pratique</a:t>
            </a:r>
            <a:r>
              <a:rPr lang="en-US" b="1" dirty="0" smtClean="0">
                <a:solidFill>
                  <a:schemeClr val="bg1"/>
                </a:solidFill>
              </a:rPr>
              <a:t> 24/05/2016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42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992917"/>
            <a:ext cx="8409708" cy="541594"/>
          </a:xfrm>
        </p:spPr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Maintenant</a:t>
            </a:r>
            <a:endParaRPr lang="fr-FR" dirty="0"/>
          </a:p>
        </p:txBody>
      </p: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633806" y="10793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realisation</a:t>
            </a:r>
            <a:endParaRPr lang="fr-FR" dirty="0"/>
          </a:p>
        </p:txBody>
      </p:sp>
      <p:grpSp>
        <p:nvGrpSpPr>
          <p:cNvPr id="5" name="Groupe 4"/>
          <p:cNvGrpSpPr/>
          <p:nvPr/>
        </p:nvGrpSpPr>
        <p:grpSpPr>
          <a:xfrm>
            <a:off x="139158" y="1104253"/>
            <a:ext cx="8852442" cy="5561104"/>
            <a:chOff x="139158" y="1104253"/>
            <a:chExt cx="8852442" cy="5561104"/>
          </a:xfrm>
        </p:grpSpPr>
        <p:sp>
          <p:nvSpPr>
            <p:cNvPr id="7" name="ZoneTexte 6"/>
            <p:cNvSpPr txBox="1"/>
            <p:nvPr/>
          </p:nvSpPr>
          <p:spPr>
            <a:xfrm>
              <a:off x="8496300" y="6296025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7</a:t>
              </a:r>
            </a:p>
          </p:txBody>
        </p:sp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3061" y="1429364"/>
              <a:ext cx="679366" cy="510883"/>
            </a:xfrm>
            <a:prstGeom prst="rect">
              <a:avLst/>
            </a:prstGeom>
          </p:spPr>
        </p:pic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0113" y="4708770"/>
              <a:ext cx="875600" cy="875600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07672" y="1477671"/>
              <a:ext cx="402652" cy="402652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0537" y="1345601"/>
              <a:ext cx="794871" cy="678410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0113" y="2955379"/>
              <a:ext cx="884715" cy="782731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061" y="1667920"/>
              <a:ext cx="1418468" cy="1268691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061" y="2851916"/>
              <a:ext cx="1131791" cy="1257135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4313" y="2249583"/>
              <a:ext cx="609960" cy="609960"/>
            </a:xfrm>
            <a:prstGeom prst="rect">
              <a:avLst/>
            </a:prstGeom>
          </p:spPr>
        </p:pic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5659" y="4913125"/>
              <a:ext cx="646679" cy="409867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924312" y="4037833"/>
              <a:ext cx="609960" cy="609960"/>
            </a:xfrm>
            <a:prstGeom prst="rect">
              <a:avLst/>
            </a:prstGeom>
          </p:spPr>
        </p:pic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496" y="3558144"/>
              <a:ext cx="920615" cy="226061"/>
            </a:xfrm>
            <a:prstGeom prst="rect">
              <a:avLst/>
            </a:prstGeom>
          </p:spPr>
        </p:pic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6150" y="4823774"/>
              <a:ext cx="613499" cy="613499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5607347" y="1104253"/>
              <a:ext cx="3263885" cy="448498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9158" y="2472104"/>
              <a:ext cx="2688492" cy="2011069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69843" y="3107703"/>
              <a:ext cx="967141" cy="752807"/>
            </a:xfrm>
            <a:prstGeom prst="rect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97469" y="3112697"/>
              <a:ext cx="967141" cy="752807"/>
            </a:xfrm>
            <a:prstGeom prst="rect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3105628" y="3290277"/>
              <a:ext cx="695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IHM</a:t>
              </a: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4213274" y="3163764"/>
              <a:ext cx="9355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Modèle</a:t>
              </a:r>
            </a:p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DLL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945744" y="2523558"/>
              <a:ext cx="1881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Bluetooth_com</a:t>
              </a:r>
            </a:p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DLL</a:t>
              </a:r>
            </a:p>
          </p:txBody>
        </p:sp>
        <p:cxnSp>
          <p:nvCxnSpPr>
            <p:cNvPr id="16" name="Connecteur droit avec flèche 15"/>
            <p:cNvCxnSpPr>
              <a:stCxn id="23" idx="3"/>
              <a:endCxn id="24" idx="1"/>
            </p:cNvCxnSpPr>
            <p:nvPr/>
          </p:nvCxnSpPr>
          <p:spPr>
            <a:xfrm>
              <a:off x="3936984" y="3484107"/>
              <a:ext cx="260485" cy="499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/>
            <p:cNvCxnSpPr>
              <a:stCxn id="23" idx="1"/>
              <a:endCxn id="11" idx="3"/>
            </p:cNvCxnSpPr>
            <p:nvPr/>
          </p:nvCxnSpPr>
          <p:spPr>
            <a:xfrm flipH="1" flipV="1">
              <a:off x="1375852" y="3480484"/>
              <a:ext cx="1593991" cy="36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840" y="4363507"/>
              <a:ext cx="851211" cy="828834"/>
            </a:xfrm>
            <a:prstGeom prst="rect">
              <a:avLst/>
            </a:prstGeom>
          </p:spPr>
        </p:pic>
        <p:pic>
          <p:nvPicPr>
            <p:cNvPr id="41" name="Image 40"/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5922" y="3029753"/>
              <a:ext cx="914419" cy="890380"/>
            </a:xfrm>
            <a:prstGeom prst="rect">
              <a:avLst/>
            </a:prstGeom>
          </p:spPr>
        </p:pic>
        <p:sp>
          <p:nvSpPr>
            <p:cNvPr id="43" name="ZoneTexte 42"/>
            <p:cNvSpPr txBox="1"/>
            <p:nvPr/>
          </p:nvSpPr>
          <p:spPr>
            <a:xfrm>
              <a:off x="7012180" y="2213212"/>
              <a:ext cx="1881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RequeteHttp</a:t>
              </a:r>
            </a:p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DLL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315779" y="4142516"/>
              <a:ext cx="12747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dirty="0" err="1"/>
                <a:t>HappyHttp</a:t>
              </a:r>
              <a:endParaRPr lang="fr-FR" dirty="0"/>
            </a:p>
          </p:txBody>
        </p:sp>
        <p:pic>
          <p:nvPicPr>
            <p:cNvPr id="45" name="Image 44"/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4840" y="3975672"/>
              <a:ext cx="752398" cy="732618"/>
            </a:xfrm>
            <a:prstGeom prst="rect">
              <a:avLst/>
            </a:prstGeom>
          </p:spPr>
        </p:pic>
        <p:pic>
          <p:nvPicPr>
            <p:cNvPr id="46" name="Image 45"/>
            <p:cNvPicPr>
              <a:picLocks noChangeAspect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2160" y="3910739"/>
              <a:ext cx="922503" cy="882906"/>
            </a:xfrm>
            <a:prstGeom prst="rect">
              <a:avLst/>
            </a:prstGeom>
          </p:spPr>
        </p:pic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1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495" y="4300297"/>
              <a:ext cx="721023" cy="940465"/>
            </a:xfrm>
            <a:prstGeom prst="rect">
              <a:avLst/>
            </a:prstGeom>
          </p:spPr>
        </p:pic>
        <p:cxnSp>
          <p:nvCxnSpPr>
            <p:cNvPr id="47" name="Connecteur droit avec flèche 46"/>
            <p:cNvCxnSpPr/>
            <p:nvPr/>
          </p:nvCxnSpPr>
          <p:spPr>
            <a:xfrm>
              <a:off x="5164610" y="3484107"/>
              <a:ext cx="442737" cy="24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26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367146" y="1383792"/>
            <a:ext cx="8409708" cy="4695367"/>
          </a:xfrm>
        </p:spPr>
        <p:txBody>
          <a:bodyPr/>
          <a:lstStyle/>
          <a:p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33806" y="240792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III. CHOIX Techniques : bilan</a:t>
            </a: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139158" y="1104253"/>
            <a:ext cx="8852442" cy="5561104"/>
            <a:chOff x="139158" y="1104253"/>
            <a:chExt cx="8852442" cy="5561104"/>
          </a:xfrm>
        </p:grpSpPr>
        <p:sp>
          <p:nvSpPr>
            <p:cNvPr id="8" name="ZoneTexte 7"/>
            <p:cNvSpPr txBox="1"/>
            <p:nvPr/>
          </p:nvSpPr>
          <p:spPr>
            <a:xfrm>
              <a:off x="8496300" y="6296025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7</a:t>
              </a:r>
            </a:p>
          </p:txBody>
        </p:sp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3061" y="1429364"/>
              <a:ext cx="679366" cy="510883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0113" y="4708770"/>
              <a:ext cx="875600" cy="875600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07672" y="1477671"/>
              <a:ext cx="402652" cy="402652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0537" y="1345601"/>
              <a:ext cx="794871" cy="678410"/>
            </a:xfrm>
            <a:prstGeom prst="rect">
              <a:avLst/>
            </a:prstGeom>
          </p:spPr>
        </p:pic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0113" y="2955379"/>
              <a:ext cx="884715" cy="782731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061" y="1667920"/>
              <a:ext cx="1418468" cy="1268691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061" y="2851916"/>
              <a:ext cx="1131791" cy="1257135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4313" y="2249583"/>
              <a:ext cx="609960" cy="609960"/>
            </a:xfrm>
            <a:prstGeom prst="rect">
              <a:avLst/>
            </a:prstGeom>
          </p:spPr>
        </p:pic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5659" y="4913125"/>
              <a:ext cx="646679" cy="409867"/>
            </a:xfrm>
            <a:prstGeom prst="rect">
              <a:avLst/>
            </a:prstGeom>
          </p:spPr>
        </p:pic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924312" y="4037833"/>
              <a:ext cx="609960" cy="609960"/>
            </a:xfrm>
            <a:prstGeom prst="rect">
              <a:avLst/>
            </a:prstGeom>
          </p:spPr>
        </p:pic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496" y="3558144"/>
              <a:ext cx="920615" cy="226061"/>
            </a:xfrm>
            <a:prstGeom prst="rect">
              <a:avLst/>
            </a:prstGeom>
          </p:spPr>
        </p:pic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6150" y="4823774"/>
              <a:ext cx="613499" cy="613499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5607347" y="1104253"/>
              <a:ext cx="3263885" cy="448498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9158" y="2472104"/>
              <a:ext cx="2688492" cy="2011069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69843" y="3107703"/>
              <a:ext cx="967141" cy="752807"/>
            </a:xfrm>
            <a:prstGeom prst="rect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97469" y="3112697"/>
              <a:ext cx="967141" cy="752807"/>
            </a:xfrm>
            <a:prstGeom prst="rect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3105628" y="3290277"/>
              <a:ext cx="695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IHM</a:t>
              </a: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4213274" y="3163764"/>
              <a:ext cx="9355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Modèle</a:t>
              </a:r>
            </a:p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DLL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945744" y="2523558"/>
              <a:ext cx="1881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Bluetooth_com</a:t>
              </a:r>
            </a:p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DLL</a:t>
              </a:r>
            </a:p>
          </p:txBody>
        </p:sp>
        <p:cxnSp>
          <p:nvCxnSpPr>
            <p:cNvPr id="28" name="Connecteur droit avec flèche 27"/>
            <p:cNvCxnSpPr>
              <a:stCxn id="23" idx="3"/>
              <a:endCxn id="24" idx="1"/>
            </p:cNvCxnSpPr>
            <p:nvPr/>
          </p:nvCxnSpPr>
          <p:spPr>
            <a:xfrm>
              <a:off x="3936984" y="3484107"/>
              <a:ext cx="260485" cy="499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>
              <a:stCxn id="23" idx="1"/>
              <a:endCxn id="15" idx="3"/>
            </p:cNvCxnSpPr>
            <p:nvPr/>
          </p:nvCxnSpPr>
          <p:spPr>
            <a:xfrm flipH="1" flipV="1">
              <a:off x="1375852" y="3480484"/>
              <a:ext cx="1593991" cy="36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840" y="4363507"/>
              <a:ext cx="851211" cy="828834"/>
            </a:xfrm>
            <a:prstGeom prst="rect">
              <a:avLst/>
            </a:prstGeom>
          </p:spPr>
        </p:pic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5922" y="3029753"/>
              <a:ext cx="914419" cy="890380"/>
            </a:xfrm>
            <a:prstGeom prst="rect">
              <a:avLst/>
            </a:prstGeom>
          </p:spPr>
        </p:pic>
        <p:sp>
          <p:nvSpPr>
            <p:cNvPr id="32" name="ZoneTexte 31"/>
            <p:cNvSpPr txBox="1"/>
            <p:nvPr/>
          </p:nvSpPr>
          <p:spPr>
            <a:xfrm>
              <a:off x="7012180" y="2213212"/>
              <a:ext cx="1881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RequeteHttp</a:t>
              </a:r>
            </a:p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DLL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315779" y="4142516"/>
              <a:ext cx="12747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dirty="0" err="1"/>
                <a:t>HappyHttp</a:t>
              </a:r>
              <a:endParaRPr lang="fr-FR" dirty="0"/>
            </a:p>
          </p:txBody>
        </p:sp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4840" y="3975672"/>
              <a:ext cx="752398" cy="732618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2160" y="3910739"/>
              <a:ext cx="922503" cy="882906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1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495" y="4300297"/>
              <a:ext cx="721023" cy="940465"/>
            </a:xfrm>
            <a:prstGeom prst="rect">
              <a:avLst/>
            </a:prstGeom>
          </p:spPr>
        </p:pic>
        <p:cxnSp>
          <p:nvCxnSpPr>
            <p:cNvPr id="37" name="Connecteur droit avec flèche 36"/>
            <p:cNvCxnSpPr/>
            <p:nvPr/>
          </p:nvCxnSpPr>
          <p:spPr>
            <a:xfrm>
              <a:off x="5164610" y="3484107"/>
              <a:ext cx="442737" cy="24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725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87798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IV. L’application finale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1094704"/>
            <a:ext cx="8409708" cy="5031461"/>
          </a:xfrm>
        </p:spPr>
        <p:txBody>
          <a:bodyPr/>
          <a:lstStyle/>
          <a:p>
            <a:r>
              <a:rPr lang="fr-FR" dirty="0" smtClean="0"/>
              <a:t>Partie utilisateur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49" y="1750899"/>
            <a:ext cx="7712103" cy="433594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4100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87798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IV. L’application finale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1094704"/>
            <a:ext cx="8409708" cy="5031461"/>
          </a:xfrm>
        </p:spPr>
        <p:txBody>
          <a:bodyPr/>
          <a:lstStyle/>
          <a:p>
            <a:r>
              <a:rPr lang="fr-FR" dirty="0" smtClean="0"/>
              <a:t>Partie administrateur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571625"/>
            <a:ext cx="842962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307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Adaptations de l’application :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Modification du thème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Modification de la taille des </a:t>
            </a:r>
            <a:r>
              <a:rPr lang="fr-FR" dirty="0" smtClean="0"/>
              <a:t>icônes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Modification des paramètres </a:t>
            </a:r>
            <a:r>
              <a:rPr lang="fr-FR" dirty="0" smtClean="0"/>
              <a:t>réseau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Ajout de pièces et d'équipements </a:t>
            </a:r>
            <a:r>
              <a:rPr lang="fr-FR" dirty="0" smtClean="0"/>
              <a:t>contrôlables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Personnalisation des icônes représentant les pièces et les équipements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33806" y="287798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/>
              <a:t>IV. L’application finale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9573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40792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DEMONSTRATION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2062163"/>
            <a:ext cx="37909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38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31501"/>
            <a:ext cx="7876388" cy="732328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V</a:t>
            </a:r>
            <a:r>
              <a:rPr lang="fr-FR" dirty="0"/>
              <a:t>. Gestion de </a:t>
            </a:r>
            <a:r>
              <a:rPr lang="fr-FR" dirty="0" smtClean="0"/>
              <a:t>projet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11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4708770"/>
            <a:ext cx="875600" cy="8756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61" y="1667920"/>
            <a:ext cx="1418468" cy="126869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61" y="2851916"/>
            <a:ext cx="1131791" cy="125713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659" y="4913125"/>
            <a:ext cx="646679" cy="409867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24312" y="4037833"/>
            <a:ext cx="609960" cy="60996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496" y="3558144"/>
            <a:ext cx="920615" cy="22606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50" y="4823774"/>
            <a:ext cx="613499" cy="61349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607347" y="1104253"/>
            <a:ext cx="3263885" cy="44849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139158" y="2472104"/>
            <a:ext cx="2688492" cy="20110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969843" y="3107703"/>
            <a:ext cx="967141" cy="75280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4197469" y="3112697"/>
            <a:ext cx="967141" cy="75280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3105628" y="3290277"/>
            <a:ext cx="69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IHM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4213274" y="3163764"/>
            <a:ext cx="93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Modèle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945744" y="2523558"/>
            <a:ext cx="188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Bluetooth_com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cxnSp>
        <p:nvCxnSpPr>
          <p:cNvPr id="24" name="Connecteur droit avec flèche 23"/>
          <p:cNvCxnSpPr>
            <a:stCxn id="19" idx="3"/>
            <a:endCxn id="20" idx="1"/>
          </p:cNvCxnSpPr>
          <p:nvPr/>
        </p:nvCxnSpPr>
        <p:spPr>
          <a:xfrm>
            <a:off x="3936984" y="3484107"/>
            <a:ext cx="260485" cy="4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9" idx="1"/>
            <a:endCxn id="11" idx="3"/>
          </p:cNvCxnSpPr>
          <p:nvPr/>
        </p:nvCxnSpPr>
        <p:spPr>
          <a:xfrm flipH="1" flipV="1">
            <a:off x="1375852" y="3480484"/>
            <a:ext cx="1593991" cy="3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7012180" y="2213212"/>
            <a:ext cx="188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RequeteHttp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424785" y="4142516"/>
            <a:ext cx="1056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Corentin</a:t>
            </a:r>
            <a:endParaRPr lang="fr-FR" dirty="0"/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5164610" y="3484107"/>
            <a:ext cx="442737" cy="2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091134" y="4639108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Diane</a:t>
            </a:r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4242456" y="397348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Meven</a:t>
            </a:r>
            <a:endParaRPr lang="fr-FR" dirty="0"/>
          </a:p>
        </p:txBody>
      </p:sp>
      <p:sp>
        <p:nvSpPr>
          <p:cNvPr id="36" name="Rectangle 35"/>
          <p:cNvSpPr/>
          <p:nvPr/>
        </p:nvSpPr>
        <p:spPr>
          <a:xfrm>
            <a:off x="2995596" y="3986847"/>
            <a:ext cx="9156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Iman &amp;</a:t>
            </a:r>
          </a:p>
          <a:p>
            <a:pPr algn="ctr"/>
            <a:r>
              <a:rPr lang="fr-FR" dirty="0" err="1" smtClean="0"/>
              <a:t>Enora</a:t>
            </a:r>
            <a:endParaRPr lang="fr-FR" dirty="0"/>
          </a:p>
        </p:txBody>
      </p:sp>
      <p:sp>
        <p:nvSpPr>
          <p:cNvPr id="32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281073" y="1104253"/>
            <a:ext cx="8409708" cy="4695367"/>
          </a:xfrm>
        </p:spPr>
        <p:txBody>
          <a:bodyPr/>
          <a:lstStyle/>
          <a:p>
            <a:r>
              <a:rPr lang="fr-FR" dirty="0" smtClean="0"/>
              <a:t>Répartition des tâches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65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633806" y="231501"/>
            <a:ext cx="7876388" cy="73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V. </a:t>
            </a:r>
            <a:r>
              <a:rPr lang="fr-FR" dirty="0"/>
              <a:t>Gestion de </a:t>
            </a:r>
            <a:r>
              <a:rPr lang="fr-FR" dirty="0" smtClean="0"/>
              <a:t>projet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</a:t>
            </a:r>
            <a:endParaRPr lang="fr-FR" dirty="0"/>
          </a:p>
        </p:txBody>
      </p:sp>
      <p:grpSp>
        <p:nvGrpSpPr>
          <p:cNvPr id="3" name="Groupe 2"/>
          <p:cNvGrpSpPr/>
          <p:nvPr/>
        </p:nvGrpSpPr>
        <p:grpSpPr>
          <a:xfrm>
            <a:off x="70843" y="1687401"/>
            <a:ext cx="8943975" cy="4020177"/>
            <a:chOff x="437884" y="1394103"/>
            <a:chExt cx="8306066" cy="3551715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793"/>
            <a:stretch/>
          </p:blipFill>
          <p:spPr>
            <a:xfrm>
              <a:off x="437884" y="1394103"/>
              <a:ext cx="2805605" cy="3551715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20"/>
            <a:stretch/>
          </p:blipFill>
          <p:spPr>
            <a:xfrm>
              <a:off x="3243489" y="1394103"/>
              <a:ext cx="5500461" cy="3551715"/>
            </a:xfrm>
            <a:prstGeom prst="rect">
              <a:avLst/>
            </a:prstGeom>
          </p:spPr>
        </p:pic>
      </p:grpSp>
      <p:sp>
        <p:nvSpPr>
          <p:cNvPr id="6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334242" y="994958"/>
            <a:ext cx="8409708" cy="4695367"/>
          </a:xfrm>
        </p:spPr>
        <p:txBody>
          <a:bodyPr/>
          <a:lstStyle/>
          <a:p>
            <a:r>
              <a:rPr lang="fr-FR" dirty="0" smtClean="0"/>
              <a:t>Planification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882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1495954"/>
            <a:ext cx="8409708" cy="4695367"/>
          </a:xfrm>
        </p:spPr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513101"/>
              </p:ext>
            </p:extLst>
          </p:nvPr>
        </p:nvGraphicFramePr>
        <p:xfrm>
          <a:off x="1524000" y="1504827"/>
          <a:ext cx="6096000" cy="4942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Réussites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Difficultés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Planification car tâches finies pour passer à autre chose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Bonne répartition des tâches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Avoir une vue d’ensemble du projet, relier</a:t>
                      </a:r>
                      <a:r>
                        <a:rPr lang="fr-FR" baseline="0" dirty="0" smtClean="0"/>
                        <a:t> les différentes parties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Versioning</a:t>
                      </a:r>
                      <a:r>
                        <a:rPr lang="fr-FR" dirty="0" smtClean="0"/>
                        <a:t> (presque</a:t>
                      </a:r>
                      <a:r>
                        <a:rPr lang="fr-FR" baseline="0" dirty="0" smtClean="0"/>
                        <a:t> 200 </a:t>
                      </a:r>
                      <a:r>
                        <a:rPr lang="fr-FR" baseline="0" dirty="0" err="1" smtClean="0"/>
                        <a:t>commits</a:t>
                      </a:r>
                      <a:r>
                        <a:rPr lang="fr-FR" baseline="0" dirty="0" smtClean="0"/>
                        <a:t>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Beaucoup</a:t>
                      </a:r>
                      <a:r>
                        <a:rPr lang="fr-FR" baseline="0" dirty="0" smtClean="0"/>
                        <a:t> de connaissances à assimiler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Entraide, utilisation des points forts de chacun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Code complexe de l’année dernière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Temps accordé à la compréhension, </a:t>
                      </a:r>
                      <a:r>
                        <a:rPr lang="fr-FR" baseline="0" dirty="0" err="1" smtClean="0"/>
                        <a:t>diagrames</a:t>
                      </a:r>
                      <a:r>
                        <a:rPr lang="fr-FR" baseline="0" dirty="0" smtClean="0"/>
                        <a:t> UML, simplification du modèle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Peu de temps pour la partie communication</a:t>
                      </a:r>
                      <a:r>
                        <a:rPr lang="fr-FR" baseline="0" dirty="0" smtClean="0"/>
                        <a:t> avec le fauteuil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Choix d’une libraire simple d’utilisation : </a:t>
                      </a:r>
                      <a:r>
                        <a:rPr lang="fr-FR" baseline="0" dirty="0" err="1" smtClean="0"/>
                        <a:t>Qt</a:t>
                      </a:r>
                      <a:endParaRPr lang="fr-FR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re 1"/>
          <p:cNvSpPr txBox="1">
            <a:spLocks/>
          </p:cNvSpPr>
          <p:nvPr/>
        </p:nvSpPr>
        <p:spPr>
          <a:xfrm>
            <a:off x="633806" y="231501"/>
            <a:ext cx="7876388" cy="73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V. Gestion de projet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</a:t>
            </a:r>
            <a:endParaRPr lang="fr-FR" dirty="0"/>
          </a:p>
        </p:txBody>
      </p:sp>
      <p:sp>
        <p:nvSpPr>
          <p:cNvPr id="8" name="Espace réservé du texte 9"/>
          <p:cNvSpPr txBox="1">
            <a:spLocks/>
          </p:cNvSpPr>
          <p:nvPr/>
        </p:nvSpPr>
        <p:spPr>
          <a:xfrm>
            <a:off x="334242" y="994958"/>
            <a:ext cx="8409708" cy="4695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indent="-271463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"/>
              <a:defRPr sz="1800" b="0" i="0" kern="1200">
                <a:solidFill>
                  <a:schemeClr val="tx1"/>
                </a:solidFill>
                <a:latin typeface="+mj-lt"/>
                <a:ea typeface="+mn-ea"/>
                <a:cs typeface="HelveticaNeueLT Com 67 MdCn" panose="020B0606030502030204" pitchFamily="34" charset="0"/>
              </a:defRPr>
            </a:lvl1pPr>
            <a:lvl2pPr marL="742950" indent="-28575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600" b="0" i="0" kern="1200">
                <a:solidFill>
                  <a:schemeClr val="tx2"/>
                </a:solidFill>
                <a:latin typeface="+mj-lt"/>
                <a:ea typeface="+mn-ea"/>
                <a:cs typeface="HelveticaNeueLT Com 57 Cn" panose="020B0506030502030204" pitchFamily="34" charset="0"/>
              </a:defRPr>
            </a:lvl2pPr>
            <a:lvl3pPr marL="1143000" indent="-22860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Char char="•"/>
              <a:defRPr sz="1400" b="0" i="0" kern="1200">
                <a:solidFill>
                  <a:schemeClr val="tx2"/>
                </a:solidFill>
                <a:latin typeface="+mj-lt"/>
                <a:ea typeface="+mn-ea"/>
                <a:cs typeface="HelveticaNeueLT Com 57 Cn" panose="020B0506030502030204" pitchFamily="34" charset="0"/>
              </a:defRPr>
            </a:lvl3pPr>
            <a:lvl4pPr marL="1600200" indent="-22860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Char char="–"/>
              <a:defRPr sz="1200" b="0" i="0" kern="1200">
                <a:solidFill>
                  <a:schemeClr val="tx2"/>
                </a:solidFill>
                <a:latin typeface="+mj-lt"/>
                <a:ea typeface="+mn-ea"/>
                <a:cs typeface="HelveticaNeueLT Com 57 Cn" panose="020B0506030502030204" pitchFamily="34" charset="0"/>
              </a:defRPr>
            </a:lvl4pPr>
            <a:lvl5pPr marL="2057400" indent="-22860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chemeClr val="tx2"/>
                </a:solidFill>
                <a:latin typeface="+mj-lt"/>
                <a:ea typeface="+mn-ea"/>
                <a:cs typeface="HelveticaNeueLT Com 57 Cn" panose="020B0506030502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Bilan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38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endParaRPr lang="fr-FR" sz="2400" dirty="0"/>
          </a:p>
          <a:p>
            <a:pPr marL="271463" lvl="1" indent="-271463">
              <a:buClr>
                <a:schemeClr val="tx2"/>
              </a:buClr>
              <a:buSzPct val="80000"/>
              <a:buFont typeface="Wingdings 3" panose="05040102010807070707" pitchFamily="18" charset="2"/>
              <a:buChar char=""/>
            </a:pPr>
            <a:r>
              <a:rPr lang="fr-FR" sz="2400" dirty="0">
                <a:solidFill>
                  <a:schemeClr val="tx1"/>
                </a:solidFill>
              </a:rPr>
              <a:t>Application fonctionnelle et utilisable</a:t>
            </a:r>
          </a:p>
          <a:p>
            <a:endParaRPr lang="fr-FR" sz="2400" dirty="0" smtClean="0"/>
          </a:p>
          <a:p>
            <a:pPr lvl="1"/>
            <a:endParaRPr lang="fr-FR" sz="2000" dirty="0"/>
          </a:p>
          <a:p>
            <a:r>
              <a:rPr lang="fr-FR" sz="2400" dirty="0"/>
              <a:t>Points d’amélioration :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Défilement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Paramétrage plus simple</a:t>
            </a:r>
          </a:p>
          <a:p>
            <a:pPr lvl="1"/>
            <a:r>
              <a:rPr lang="fr-FR" sz="2000" dirty="0" smtClean="0">
                <a:solidFill>
                  <a:schemeClr val="tx1"/>
                </a:solidFill>
              </a:rPr>
              <a:t>Sécurité</a:t>
            </a:r>
          </a:p>
          <a:p>
            <a:pPr lvl="1"/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33806" y="287798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VI. Bilan technique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451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89006" y="1536174"/>
            <a:ext cx="79659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fr-FR" sz="2000" dirty="0" smtClean="0"/>
              <a:t>Contexte</a:t>
            </a:r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Réalisation</a:t>
            </a:r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Choix techniques : bilan</a:t>
            </a:r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L’application finale et démonstration</a:t>
            </a:r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Gestion de projet</a:t>
            </a:r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Bilan technique</a:t>
            </a:r>
            <a:endParaRPr lang="fr-FR" sz="2000" dirty="0"/>
          </a:p>
          <a:p>
            <a:pPr marL="400050" indent="-400050">
              <a:buAutoNum type="romanUcPeriod"/>
            </a:pPr>
            <a:endParaRPr lang="fr-FR" sz="2000" dirty="0" smtClean="0"/>
          </a:p>
          <a:p>
            <a:pPr marL="400050" indent="-400050">
              <a:buAutoNum type="romanUcPeriod"/>
            </a:pPr>
            <a:r>
              <a:rPr lang="fr-FR" sz="2000" dirty="0" smtClean="0"/>
              <a:t>Conclusion : bilan personnel</a:t>
            </a:r>
            <a:endParaRPr lang="fr-FR" sz="2000" dirty="0"/>
          </a:p>
          <a:p>
            <a:pPr marL="400050" indent="-400050">
              <a:buAutoNum type="romanUcPeriod"/>
            </a:pPr>
            <a:endParaRPr lang="fr-FR" sz="2000" dirty="0"/>
          </a:p>
        </p:txBody>
      </p:sp>
      <p:sp>
        <p:nvSpPr>
          <p:cNvPr id="3" name="ZoneTexte 2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096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 sz="2400" dirty="0" smtClean="0"/>
          </a:p>
          <a:p>
            <a:r>
              <a:rPr lang="fr-FR" sz="2400" dirty="0" smtClean="0"/>
              <a:t>Challenge</a:t>
            </a:r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r>
              <a:rPr lang="fr-FR" sz="2400" dirty="0"/>
              <a:t>Projet </a:t>
            </a:r>
            <a:r>
              <a:rPr lang="fr-FR" sz="2400" dirty="0" smtClean="0"/>
              <a:t>concret</a:t>
            </a:r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r>
              <a:rPr lang="fr-FR" sz="2400" dirty="0" smtClean="0"/>
              <a:t>Travail avec des industriels</a:t>
            </a:r>
          </a:p>
          <a:p>
            <a:pPr marL="0" indent="0">
              <a:buNone/>
            </a:pPr>
            <a:endParaRPr lang="fr-FR" sz="2400" dirty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 smtClean="0"/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33806" y="270681"/>
            <a:ext cx="7876388" cy="1143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i="0" kern="1200" cap="all" baseline="0">
                <a:solidFill>
                  <a:schemeClr val="bg2"/>
                </a:solidFill>
                <a:latin typeface="+mj-lt"/>
                <a:ea typeface="+mj-ea"/>
                <a:cs typeface="HelveticaNeueLT Com 57 Cn" panose="020B0506030502030204" pitchFamily="34" charset="0"/>
              </a:defRPr>
            </a:lvl1pPr>
          </a:lstStyle>
          <a:p>
            <a:pPr algn="ctr"/>
            <a:r>
              <a:rPr lang="fr-FR" dirty="0" smtClean="0"/>
              <a:t>VII. Conclusion : bilan personnel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000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3856" y="2967335"/>
            <a:ext cx="4256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Questions ?</a:t>
            </a:r>
            <a:endParaRPr lang="fr-F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808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portabilite</a:t>
            </a:r>
            <a:endParaRPr lang="en-US" dirty="0"/>
          </a:p>
        </p:txBody>
      </p:sp>
      <p:grpSp>
        <p:nvGrpSpPr>
          <p:cNvPr id="4" name="Groupe 3"/>
          <p:cNvGrpSpPr/>
          <p:nvPr/>
        </p:nvGrpSpPr>
        <p:grpSpPr>
          <a:xfrm>
            <a:off x="139158" y="1104253"/>
            <a:ext cx="8852442" cy="5561104"/>
            <a:chOff x="139158" y="1104253"/>
            <a:chExt cx="8852442" cy="5561104"/>
          </a:xfrm>
        </p:grpSpPr>
        <p:sp>
          <p:nvSpPr>
            <p:cNvPr id="5" name="ZoneTexte 4"/>
            <p:cNvSpPr txBox="1"/>
            <p:nvPr/>
          </p:nvSpPr>
          <p:spPr>
            <a:xfrm>
              <a:off x="8496300" y="6296025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7</a:t>
              </a:r>
            </a:p>
          </p:txBody>
        </p:sp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3061" y="1429364"/>
              <a:ext cx="679366" cy="510883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0113" y="4708770"/>
              <a:ext cx="875600" cy="875600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07672" y="1477671"/>
              <a:ext cx="402652" cy="402652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0537" y="1345601"/>
              <a:ext cx="794871" cy="678410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0113" y="2955379"/>
              <a:ext cx="884715" cy="782731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061" y="1667920"/>
              <a:ext cx="1418468" cy="1268691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061" y="2851916"/>
              <a:ext cx="1131791" cy="1257135"/>
            </a:xfrm>
            <a:prstGeom prst="rect">
              <a:avLst/>
            </a:prstGeom>
          </p:spPr>
        </p:pic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4313" y="2249583"/>
              <a:ext cx="609960" cy="609960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5659" y="4913125"/>
              <a:ext cx="646679" cy="409867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924312" y="4037833"/>
              <a:ext cx="609960" cy="609960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496" y="3558144"/>
              <a:ext cx="920615" cy="226061"/>
            </a:xfrm>
            <a:prstGeom prst="rect">
              <a:avLst/>
            </a:prstGeom>
          </p:spPr>
        </p:pic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6150" y="4823774"/>
              <a:ext cx="613499" cy="613499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607347" y="1104253"/>
              <a:ext cx="3263885" cy="448498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9158" y="2472104"/>
              <a:ext cx="2688492" cy="2011069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69843" y="3107703"/>
              <a:ext cx="967141" cy="752807"/>
            </a:xfrm>
            <a:prstGeom prst="rect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197469" y="3112697"/>
              <a:ext cx="967141" cy="752807"/>
            </a:xfrm>
            <a:prstGeom prst="rect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3105628" y="3290277"/>
              <a:ext cx="695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IHM</a:t>
              </a: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4213274" y="3163764"/>
              <a:ext cx="9355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Modèle</a:t>
              </a:r>
            </a:p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DLL</a:t>
              </a: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945744" y="2523558"/>
              <a:ext cx="1881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Bluetooth_com</a:t>
              </a:r>
            </a:p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DLL</a:t>
              </a:r>
            </a:p>
          </p:txBody>
        </p:sp>
        <p:cxnSp>
          <p:nvCxnSpPr>
            <p:cNvPr id="25" name="Connecteur droit avec flèche 24"/>
            <p:cNvCxnSpPr>
              <a:stCxn id="20" idx="3"/>
              <a:endCxn id="21" idx="1"/>
            </p:cNvCxnSpPr>
            <p:nvPr/>
          </p:nvCxnSpPr>
          <p:spPr>
            <a:xfrm>
              <a:off x="3936984" y="3484107"/>
              <a:ext cx="260485" cy="499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>
              <a:stCxn id="20" idx="1"/>
              <a:endCxn id="12" idx="3"/>
            </p:cNvCxnSpPr>
            <p:nvPr/>
          </p:nvCxnSpPr>
          <p:spPr>
            <a:xfrm flipH="1" flipV="1">
              <a:off x="1375852" y="3480484"/>
              <a:ext cx="1593991" cy="36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840" y="4363507"/>
              <a:ext cx="851211" cy="828834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5922" y="3029753"/>
              <a:ext cx="914419" cy="890380"/>
            </a:xfrm>
            <a:prstGeom prst="rect">
              <a:avLst/>
            </a:prstGeom>
          </p:spPr>
        </p:pic>
        <p:sp>
          <p:nvSpPr>
            <p:cNvPr id="29" name="ZoneTexte 28"/>
            <p:cNvSpPr txBox="1"/>
            <p:nvPr/>
          </p:nvSpPr>
          <p:spPr>
            <a:xfrm>
              <a:off x="7012180" y="2213212"/>
              <a:ext cx="1881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RequeteHttp</a:t>
              </a:r>
            </a:p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DLL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779" y="4142516"/>
              <a:ext cx="12747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dirty="0" err="1"/>
                <a:t>HappyHttp</a:t>
              </a:r>
              <a:endParaRPr lang="fr-FR" dirty="0"/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4840" y="3975672"/>
              <a:ext cx="752398" cy="732618"/>
            </a:xfrm>
            <a:prstGeom prst="rect">
              <a:avLst/>
            </a:prstGeom>
          </p:spPr>
        </p:pic>
        <p:pic>
          <p:nvPicPr>
            <p:cNvPr id="32" name="Image 31"/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2160" y="3910739"/>
              <a:ext cx="922503" cy="882906"/>
            </a:xfrm>
            <a:prstGeom prst="rect">
              <a:avLst/>
            </a:prstGeom>
          </p:spPr>
        </p:pic>
        <p:pic>
          <p:nvPicPr>
            <p:cNvPr id="33" name="Image 32"/>
            <p:cNvPicPr>
              <a:picLocks noChangeAspect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495" y="4300297"/>
              <a:ext cx="721023" cy="940465"/>
            </a:xfrm>
            <a:prstGeom prst="rect">
              <a:avLst/>
            </a:prstGeom>
          </p:spPr>
        </p:pic>
        <p:cxnSp>
          <p:nvCxnSpPr>
            <p:cNvPr id="34" name="Connecteur droit avec flèche 33"/>
            <p:cNvCxnSpPr/>
            <p:nvPr/>
          </p:nvCxnSpPr>
          <p:spPr>
            <a:xfrm>
              <a:off x="5164610" y="3484107"/>
              <a:ext cx="442737" cy="24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097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ETAT des </a:t>
            </a:r>
            <a:r>
              <a:rPr lang="en-US" dirty="0" err="1" smtClean="0"/>
              <a:t>capteur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8532427" y="630690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  <p:grpSp>
        <p:nvGrpSpPr>
          <p:cNvPr id="35" name="Groupe 34"/>
          <p:cNvGrpSpPr/>
          <p:nvPr/>
        </p:nvGrpSpPr>
        <p:grpSpPr>
          <a:xfrm>
            <a:off x="600351" y="2032754"/>
            <a:ext cx="2194767" cy="3125725"/>
            <a:chOff x="2969843" y="1667920"/>
            <a:chExt cx="2194767" cy="3125725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061" y="1667920"/>
              <a:ext cx="1418468" cy="1268691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2969843" y="3107703"/>
              <a:ext cx="967141" cy="752807"/>
            </a:xfrm>
            <a:prstGeom prst="rect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197469" y="3112697"/>
              <a:ext cx="967141" cy="752807"/>
            </a:xfrm>
            <a:prstGeom prst="rect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3105628" y="3290277"/>
              <a:ext cx="695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IHM</a:t>
              </a: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4213274" y="3163764"/>
              <a:ext cx="9355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Modèle</a:t>
              </a:r>
            </a:p>
            <a:p>
              <a:pPr algn="ctr"/>
              <a:r>
                <a:rPr lang="fr-FR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DLL</a:t>
              </a:r>
            </a:p>
          </p:txBody>
        </p:sp>
        <p:cxnSp>
          <p:nvCxnSpPr>
            <p:cNvPr id="25" name="Connecteur droit avec flèche 24"/>
            <p:cNvCxnSpPr>
              <a:stCxn id="20" idx="3"/>
              <a:endCxn id="21" idx="1"/>
            </p:cNvCxnSpPr>
            <p:nvPr/>
          </p:nvCxnSpPr>
          <p:spPr>
            <a:xfrm>
              <a:off x="3936984" y="3484107"/>
              <a:ext cx="260485" cy="499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4840" y="3975672"/>
              <a:ext cx="752398" cy="732618"/>
            </a:xfrm>
            <a:prstGeom prst="rect">
              <a:avLst/>
            </a:prstGeom>
          </p:spPr>
        </p:pic>
        <p:pic>
          <p:nvPicPr>
            <p:cNvPr id="32" name="Image 31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2160" y="3910739"/>
              <a:ext cx="922503" cy="882906"/>
            </a:xfrm>
            <a:prstGeom prst="rect">
              <a:avLst/>
            </a:prstGeom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377" y="2295110"/>
            <a:ext cx="560070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733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350798"/>
            <a:ext cx="7876388" cy="1080000"/>
          </a:xfrm>
        </p:spPr>
        <p:txBody>
          <a:bodyPr/>
          <a:lstStyle/>
          <a:p>
            <a:pPr algn="ctr"/>
            <a:r>
              <a:rPr lang="fr-FR" dirty="0" smtClean="0"/>
              <a:t>I. Contexte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1430798"/>
            <a:ext cx="7365768" cy="4695367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sz="2000" dirty="0" err="1" smtClean="0"/>
              <a:t>DomotIcApp</a:t>
            </a:r>
            <a:r>
              <a:rPr lang="fr-FR" sz="2000" dirty="0" smtClean="0"/>
              <a:t> : application pour tablette Windows</a:t>
            </a:r>
          </a:p>
          <a:p>
            <a:endParaRPr lang="fr-FR" sz="2000" dirty="0" smtClean="0"/>
          </a:p>
          <a:p>
            <a:r>
              <a:rPr lang="fr-FR" sz="2000" dirty="0" smtClean="0"/>
              <a:t>Projet en lien avec l’entreprise </a:t>
            </a:r>
            <a:r>
              <a:rPr lang="fr-FR" sz="2000" dirty="0" err="1" smtClean="0"/>
              <a:t>Ergovie</a:t>
            </a:r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Projet commencé l’an passé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99" y="1430798"/>
            <a:ext cx="2414649" cy="1780804"/>
          </a:xfrm>
          <a:prstGeom prst="rect">
            <a:avLst/>
          </a:prstGeom>
        </p:spPr>
      </p:pic>
      <p:pic>
        <p:nvPicPr>
          <p:cNvPr id="1026" name="Picture 2" descr="Z:\home\maki\Desktop\5c6e7e9a-24bf-4b1e-9e34-0cd8061ae50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609" y="695455"/>
            <a:ext cx="2926341" cy="325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45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4708770"/>
            <a:ext cx="875600" cy="8756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530" y="2846137"/>
            <a:ext cx="1418468" cy="126869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61" y="2851916"/>
            <a:ext cx="1131791" cy="125713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659" y="4913125"/>
            <a:ext cx="646679" cy="409867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24312" y="4037833"/>
            <a:ext cx="609960" cy="60996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496" y="3558144"/>
            <a:ext cx="920615" cy="226061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50" y="4823774"/>
            <a:ext cx="613499" cy="613499"/>
          </a:xfrm>
          <a:prstGeom prst="rect">
            <a:avLst/>
          </a:prstGeom>
        </p:spPr>
      </p:pic>
      <p:cxnSp>
        <p:nvCxnSpPr>
          <p:cNvPr id="27" name="Connecteur droit avec flèche 26"/>
          <p:cNvCxnSpPr>
            <a:endCxn id="13" idx="3"/>
          </p:cNvCxnSpPr>
          <p:nvPr/>
        </p:nvCxnSpPr>
        <p:spPr>
          <a:xfrm flipH="1" flipV="1">
            <a:off x="1375852" y="3480484"/>
            <a:ext cx="1593991" cy="3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12" idx="3"/>
          </p:cNvCxnSpPr>
          <p:nvPr/>
        </p:nvCxnSpPr>
        <p:spPr>
          <a:xfrm>
            <a:off x="4770998" y="3480483"/>
            <a:ext cx="836349" cy="6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itre 1"/>
          <p:cNvSpPr>
            <a:spLocks noGrp="1"/>
          </p:cNvSpPr>
          <p:nvPr>
            <p:ph type="title"/>
          </p:nvPr>
        </p:nvSpPr>
        <p:spPr>
          <a:xfrm>
            <a:off x="661520" y="259782"/>
            <a:ext cx="7876388" cy="946800"/>
          </a:xfrm>
        </p:spPr>
        <p:txBody>
          <a:bodyPr/>
          <a:lstStyle/>
          <a:p>
            <a:pPr algn="ctr"/>
            <a:r>
              <a:rPr lang="fr-FR" dirty="0" smtClean="0"/>
              <a:t>I. contexte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143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33806" y="29955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I. CONTEXTE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496300" y="629602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845510"/>
              </p:ext>
            </p:extLst>
          </p:nvPr>
        </p:nvGraphicFramePr>
        <p:xfrm>
          <a:off x="809222" y="2012039"/>
          <a:ext cx="3667775" cy="42839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67775"/>
              </a:tblGrid>
              <a:tr h="91532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Communication</a:t>
                      </a:r>
                      <a:endParaRPr lang="fr-FR" dirty="0"/>
                    </a:p>
                  </a:txBody>
                  <a:tcPr anchor="ctr"/>
                </a:tc>
              </a:tr>
              <a:tr h="982526">
                <a:tc>
                  <a:txBody>
                    <a:bodyPr/>
                    <a:lstStyle/>
                    <a:p>
                      <a:r>
                        <a:rPr lang="fr-FR" dirty="0" smtClean="0"/>
                        <a:t>Avec le fauteuil,</a:t>
                      </a:r>
                      <a:r>
                        <a:rPr lang="fr-FR" baseline="0" dirty="0" smtClean="0"/>
                        <a:t> pour afficher les informations du fauteuil</a:t>
                      </a:r>
                      <a:endParaRPr lang="fr-FR" dirty="0"/>
                    </a:p>
                  </a:txBody>
                  <a:tcPr/>
                </a:tc>
              </a:tr>
              <a:tr h="982526">
                <a:tc>
                  <a:txBody>
                    <a:bodyPr/>
                    <a:lstStyle/>
                    <a:p>
                      <a:r>
                        <a:rPr lang="fr-FR" dirty="0" smtClean="0"/>
                        <a:t>Avec</a:t>
                      </a:r>
                      <a:r>
                        <a:rPr lang="fr-FR" baseline="0" dirty="0" smtClean="0"/>
                        <a:t> la </a:t>
                      </a:r>
                      <a:r>
                        <a:rPr lang="fr-FR" baseline="0" dirty="0" err="1" smtClean="0"/>
                        <a:t>Kira</a:t>
                      </a:r>
                      <a:r>
                        <a:rPr lang="fr-FR" baseline="0" dirty="0" smtClean="0"/>
                        <a:t>, pour contrôler les équipements infrarouge</a:t>
                      </a:r>
                      <a:endParaRPr lang="fr-FR" dirty="0"/>
                    </a:p>
                  </a:txBody>
                  <a:tcPr/>
                </a:tc>
              </a:tr>
              <a:tr h="14036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Avec la </a:t>
                      </a:r>
                      <a:r>
                        <a:rPr lang="fr-FR" dirty="0" err="1" smtClean="0"/>
                        <a:t>Fibaro</a:t>
                      </a:r>
                      <a:r>
                        <a:rPr lang="fr-FR" dirty="0" smtClean="0"/>
                        <a:t>,</a:t>
                      </a:r>
                      <a:r>
                        <a:rPr lang="fr-FR" baseline="0" dirty="0" smtClean="0"/>
                        <a:t> pour contrôler les équipements via le protocole Z-</a:t>
                      </a:r>
                      <a:r>
                        <a:rPr lang="fr-FR" baseline="0" dirty="0" err="1" smtClean="0"/>
                        <a:t>Wave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019645"/>
              </p:ext>
            </p:extLst>
          </p:nvPr>
        </p:nvGraphicFramePr>
        <p:xfrm>
          <a:off x="4815031" y="2018394"/>
          <a:ext cx="3681269" cy="43305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81269"/>
              </a:tblGrid>
              <a:tr h="86689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IHM et Modèle</a:t>
                      </a:r>
                      <a:endParaRPr lang="fr-FR" dirty="0"/>
                    </a:p>
                  </a:txBody>
                  <a:tcPr anchor="ctr"/>
                </a:tc>
              </a:tr>
              <a:tr h="1177421">
                <a:tc>
                  <a:txBody>
                    <a:bodyPr/>
                    <a:lstStyle/>
                    <a:p>
                      <a:r>
                        <a:rPr lang="fr-FR" dirty="0" smtClean="0"/>
                        <a:t>Adapté</a:t>
                      </a:r>
                      <a:r>
                        <a:rPr lang="fr-FR" baseline="0" dirty="0" smtClean="0"/>
                        <a:t> à tous les handicaps: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smtClean="0"/>
                        <a:t>Couleurs contrastés,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smtClean="0"/>
                        <a:t>Peu d’icônes</a:t>
                      </a:r>
                    </a:p>
                  </a:txBody>
                  <a:tcPr/>
                </a:tc>
              </a:tr>
              <a:tr h="728652">
                <a:tc>
                  <a:txBody>
                    <a:bodyPr/>
                    <a:lstStyle/>
                    <a:p>
                      <a:r>
                        <a:rPr lang="fr-FR" dirty="0" smtClean="0"/>
                        <a:t>Simple</a:t>
                      </a:r>
                      <a:r>
                        <a:rPr lang="fr-FR" baseline="0" dirty="0" smtClean="0"/>
                        <a:t> à utiliser</a:t>
                      </a:r>
                      <a:endParaRPr lang="fr-FR" dirty="0"/>
                    </a:p>
                  </a:txBody>
                  <a:tcPr/>
                </a:tc>
              </a:tr>
              <a:tr h="7286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Mode de sélection alternatif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  <a:tr h="8289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Portable : portage du modèle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355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270197"/>
            <a:ext cx="7876388" cy="946800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realisation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992917"/>
            <a:ext cx="8409708" cy="541594"/>
          </a:xfrm>
        </p:spPr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Avant le début du projet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986" y="2033151"/>
            <a:ext cx="1418468" cy="126869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438836" y="3314971"/>
            <a:ext cx="2194767" cy="75280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3662855" y="3506708"/>
            <a:ext cx="181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IHM et Modèle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285" y="3876040"/>
            <a:ext cx="1189427" cy="113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8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6039" y="230646"/>
            <a:ext cx="7876388" cy="946800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realisation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992917"/>
            <a:ext cx="8409708" cy="541594"/>
          </a:xfrm>
        </p:spPr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En janvier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61" y="1667920"/>
            <a:ext cx="1418468" cy="126869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969843" y="3107703"/>
            <a:ext cx="2194767" cy="75280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3184634" y="3301842"/>
            <a:ext cx="181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IHM et Modèle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581" y="3680385"/>
            <a:ext cx="1189427" cy="1138373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22" y="3029753"/>
            <a:ext cx="914419" cy="890380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7012180" y="2213212"/>
            <a:ext cx="188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RequeteHttp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315779" y="414251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/>
              <a:t>HappyHttp</a:t>
            </a:r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5607347" y="1104253"/>
            <a:ext cx="3263885" cy="44849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/>
          <p:cNvCxnSpPr>
            <a:stCxn id="23" idx="3"/>
          </p:cNvCxnSpPr>
          <p:nvPr/>
        </p:nvCxnSpPr>
        <p:spPr>
          <a:xfrm>
            <a:off x="5164610" y="3484107"/>
            <a:ext cx="442737" cy="2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04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10793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realisation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992917"/>
            <a:ext cx="8409708" cy="541594"/>
          </a:xfrm>
        </p:spPr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Ce deuxième semestre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61" y="1667920"/>
            <a:ext cx="1418468" cy="126869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969843" y="3107703"/>
            <a:ext cx="967141" cy="75280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4197469" y="3112697"/>
            <a:ext cx="967141" cy="75280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3105628" y="3290277"/>
            <a:ext cx="69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IHM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213274" y="3163764"/>
            <a:ext cx="93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Modèle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cxnSp>
        <p:nvCxnSpPr>
          <p:cNvPr id="22" name="Connecteur droit avec flèche 21"/>
          <p:cNvCxnSpPr>
            <a:stCxn id="18" idx="3"/>
            <a:endCxn id="19" idx="1"/>
          </p:cNvCxnSpPr>
          <p:nvPr/>
        </p:nvCxnSpPr>
        <p:spPr>
          <a:xfrm>
            <a:off x="3936984" y="3484107"/>
            <a:ext cx="260485" cy="4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Image 2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840" y="3975672"/>
            <a:ext cx="752398" cy="732618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60" y="3910739"/>
            <a:ext cx="922503" cy="882906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22" y="3029753"/>
            <a:ext cx="914419" cy="890380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7012180" y="2213212"/>
            <a:ext cx="188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RequeteHttp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15779" y="414251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/>
              <a:t>HappyHttp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5607347" y="1104253"/>
            <a:ext cx="3263885" cy="44849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avec flèche 30"/>
          <p:cNvCxnSpPr/>
          <p:nvPr/>
        </p:nvCxnSpPr>
        <p:spPr>
          <a:xfrm>
            <a:off x="5164610" y="3484107"/>
            <a:ext cx="442737" cy="2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0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3806" y="107931"/>
            <a:ext cx="7876388" cy="1143000"/>
          </a:xfrm>
        </p:spPr>
        <p:txBody>
          <a:bodyPr/>
          <a:lstStyle/>
          <a:p>
            <a:pPr algn="ctr"/>
            <a:r>
              <a:rPr lang="fr-FR" dirty="0" smtClean="0"/>
              <a:t>II. </a:t>
            </a:r>
            <a:r>
              <a:rPr lang="fr-FR" dirty="0" err="1" smtClean="0"/>
              <a:t>realisation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1892" y="992917"/>
            <a:ext cx="8409708" cy="541594"/>
          </a:xfrm>
        </p:spPr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Ce deuxième semestre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61" y="1667920"/>
            <a:ext cx="1418468" cy="126869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22" y="3029753"/>
            <a:ext cx="914419" cy="89038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969843" y="3107703"/>
            <a:ext cx="967141" cy="75280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4197469" y="3112697"/>
            <a:ext cx="967141" cy="75280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3105628" y="3290277"/>
            <a:ext cx="69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IHM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213274" y="3163764"/>
            <a:ext cx="93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Modèle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cxnSp>
        <p:nvCxnSpPr>
          <p:cNvPr id="22" name="Connecteur droit avec flèche 21"/>
          <p:cNvCxnSpPr>
            <a:stCxn id="18" idx="3"/>
            <a:endCxn id="19" idx="1"/>
          </p:cNvCxnSpPr>
          <p:nvPr/>
        </p:nvCxnSpPr>
        <p:spPr>
          <a:xfrm>
            <a:off x="3936984" y="3484107"/>
            <a:ext cx="260485" cy="4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Image 23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840" y="3975672"/>
            <a:ext cx="752398" cy="732618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60" y="3910739"/>
            <a:ext cx="922503" cy="882906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61" y="1429364"/>
            <a:ext cx="679366" cy="510883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4708770"/>
            <a:ext cx="875600" cy="875600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07672" y="1477671"/>
            <a:ext cx="402652" cy="402652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37" y="1345601"/>
            <a:ext cx="794871" cy="678410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13" y="2955379"/>
            <a:ext cx="884715" cy="782731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313" y="2249583"/>
            <a:ext cx="609960" cy="609960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659" y="4913125"/>
            <a:ext cx="646679" cy="409867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24312" y="4037833"/>
            <a:ext cx="609960" cy="609960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50" y="4823774"/>
            <a:ext cx="613499" cy="613499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5607347" y="1104253"/>
            <a:ext cx="3263885" cy="44849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7012180" y="2213212"/>
            <a:ext cx="188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RequeteHttp</a:t>
            </a:r>
          </a:p>
          <a:p>
            <a:pPr algn="ctr"/>
            <a:r>
              <a:rPr lang="fr-F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DLL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5779" y="414251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/>
              <a:t>HappyHttp</a:t>
            </a:r>
            <a:endParaRPr lang="fr-FR" dirty="0"/>
          </a:p>
        </p:txBody>
      </p:sp>
      <p:cxnSp>
        <p:nvCxnSpPr>
          <p:cNvPr id="38" name="Connecteur droit avec flèche 37"/>
          <p:cNvCxnSpPr/>
          <p:nvPr/>
        </p:nvCxnSpPr>
        <p:spPr>
          <a:xfrm>
            <a:off x="5164610" y="3484107"/>
            <a:ext cx="442737" cy="2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58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INSA">
      <a:dk1>
        <a:srgbClr val="000000"/>
      </a:dk1>
      <a:lt1>
        <a:sysClr val="window" lastClr="FFFFFF"/>
      </a:lt1>
      <a:dk2>
        <a:srgbClr val="4F4D50"/>
      </a:dk2>
      <a:lt2>
        <a:srgbClr val="E42618"/>
      </a:lt2>
      <a:accent1>
        <a:srgbClr val="8A0066"/>
      </a:accent1>
      <a:accent2>
        <a:srgbClr val="E2007A"/>
      </a:accent2>
      <a:accent3>
        <a:srgbClr val="EB6E08"/>
      </a:accent3>
      <a:accent4>
        <a:srgbClr val="F0B600"/>
      </a:accent4>
      <a:accent5>
        <a:srgbClr val="F39200"/>
      </a:accent5>
      <a:accent6>
        <a:srgbClr val="CDCD00"/>
      </a:accent6>
      <a:hlink>
        <a:srgbClr val="959397"/>
      </a:hlink>
      <a:folHlink>
        <a:srgbClr val="4F4D5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6532</TotalTime>
  <Words>525</Words>
  <Application>Microsoft Office PowerPoint</Application>
  <PresentationFormat>Affichage à l'écran (4:3)</PresentationFormat>
  <Paragraphs>253</Paragraphs>
  <Slides>23</Slides>
  <Notes>13</Notes>
  <HiddenSlides>2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Thème Office</vt:lpstr>
      <vt:lpstr>Présentation PowerPoint</vt:lpstr>
      <vt:lpstr>Présentation PowerPoint</vt:lpstr>
      <vt:lpstr>I. Contexte</vt:lpstr>
      <vt:lpstr>I. contexte</vt:lpstr>
      <vt:lpstr>I. CONTEXTE</vt:lpstr>
      <vt:lpstr>II. realisation</vt:lpstr>
      <vt:lpstr>II. realisation</vt:lpstr>
      <vt:lpstr>II. realisation</vt:lpstr>
      <vt:lpstr>II. realisation</vt:lpstr>
      <vt:lpstr>II. realisation</vt:lpstr>
      <vt:lpstr>Présentation PowerPoint</vt:lpstr>
      <vt:lpstr>IV. L’application finale</vt:lpstr>
      <vt:lpstr>IV. L’application finale</vt:lpstr>
      <vt:lpstr>Présentation PowerPoint</vt:lpstr>
      <vt:lpstr>DEMONSTRATION</vt:lpstr>
      <vt:lpstr>V. Gestion de projet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portabilite</vt:lpstr>
      <vt:lpstr>ETAT des capteur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Laura Pasquier</dc:creator>
  <cp:lastModifiedBy>c</cp:lastModifiedBy>
  <cp:revision>450</cp:revision>
  <cp:lastPrinted>2015-01-29T08:15:39Z</cp:lastPrinted>
  <dcterms:created xsi:type="dcterms:W3CDTF">2014-12-17T11:59:53Z</dcterms:created>
  <dcterms:modified xsi:type="dcterms:W3CDTF">2016-05-23T07:52:55Z</dcterms:modified>
</cp:coreProperties>
</file>