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03" r:id="rId2"/>
    <p:sldId id="322" r:id="rId3"/>
    <p:sldId id="307" r:id="rId4"/>
    <p:sldId id="308" r:id="rId5"/>
    <p:sldId id="309" r:id="rId6"/>
    <p:sldId id="323" r:id="rId7"/>
    <p:sldId id="326" r:id="rId8"/>
    <p:sldId id="327" r:id="rId9"/>
    <p:sldId id="328" r:id="rId10"/>
    <p:sldId id="311" r:id="rId11"/>
    <p:sldId id="319" r:id="rId12"/>
    <p:sldId id="312" r:id="rId13"/>
    <p:sldId id="313" r:id="rId14"/>
    <p:sldId id="314" r:id="rId15"/>
    <p:sldId id="315" r:id="rId16"/>
    <p:sldId id="316" r:id="rId17"/>
    <p:sldId id="317" r:id="rId18"/>
    <p:sldId id="320" r:id="rId19"/>
    <p:sldId id="321" r:id="rId20"/>
    <p:sldId id="306" r:id="rId21"/>
    <p:sldId id="325" r:id="rId22"/>
  </p:sldIdLst>
  <p:sldSz cx="9144000" cy="6858000" type="screen4x3"/>
  <p:notesSz cx="6799263" cy="9929813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orient="horz" pos="108">
          <p15:clr>
            <a:srgbClr val="A4A3A4"/>
          </p15:clr>
        </p15:guide>
        <p15:guide id="3" orient="horz" pos="501">
          <p15:clr>
            <a:srgbClr val="A4A3A4"/>
          </p15:clr>
        </p15:guide>
        <p15:guide id="4" pos="2880">
          <p15:clr>
            <a:srgbClr val="A4A3A4"/>
          </p15:clr>
        </p15:guide>
        <p15:guide id="5" pos="5664">
          <p15:clr>
            <a:srgbClr val="A4A3A4"/>
          </p15:clr>
        </p15:guide>
        <p15:guide id="6" pos="3813">
          <p15:clr>
            <a:srgbClr val="A4A3A4"/>
          </p15:clr>
        </p15:guide>
        <p15:guide id="7" orient="horz" pos="2160">
          <p15:clr>
            <a:srgbClr val="A4A3A4"/>
          </p15:clr>
        </p15:guide>
        <p15:guide id="8" orient="horz" pos="144">
          <p15:clr>
            <a:srgbClr val="A4A3A4"/>
          </p15:clr>
        </p15:guide>
        <p15:guide id="9" orient="horz" pos="6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271A"/>
    <a:srgbClr val="FA291C"/>
    <a:srgbClr val="A0CAE4"/>
    <a:srgbClr val="A6DEDA"/>
    <a:srgbClr val="ABD3C9"/>
    <a:srgbClr val="009999"/>
    <a:srgbClr val="C0C0C0"/>
    <a:srgbClr val="004D6F"/>
    <a:srgbClr val="0B72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2" autoAdjust="0"/>
    <p:restoredTop sz="75404" autoAdjust="0"/>
  </p:normalViewPr>
  <p:slideViewPr>
    <p:cSldViewPr snapToGrid="0" snapToObjects="1">
      <p:cViewPr varScale="1">
        <p:scale>
          <a:sx n="91" d="100"/>
          <a:sy n="91" d="100"/>
        </p:scale>
        <p:origin x="-2202" y="-108"/>
      </p:cViewPr>
      <p:guideLst>
        <p:guide orient="horz" pos="1620"/>
        <p:guide orient="horz" pos="108"/>
        <p:guide orient="horz" pos="501"/>
        <p:guide orient="horz" pos="2160"/>
        <p:guide orient="horz" pos="144"/>
        <p:guide orient="horz" pos="668"/>
        <p:guide pos="2880"/>
        <p:guide pos="5664"/>
        <p:guide pos="38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F860C4-84CC-4ED2-86B7-24C0345B37D5}" type="datetimeFigureOut">
              <a:rPr lang="fr-FR" smtClean="0"/>
              <a:pPr/>
              <a:t>22/05/2016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31338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D188D6-42F6-4A8E-BCA3-B5A5BCAEF47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52887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2714D-4FF2-4E25-9D9C-3A52AC0061D5}" type="datetimeFigureOut">
              <a:rPr lang="fr-FR" smtClean="0"/>
              <a:pPr/>
              <a:t>22/05/2016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7287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1342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68679-7C28-4FFB-8A08-9AACB039AAD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5153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Encadrants</a:t>
            </a:r>
            <a:r>
              <a:rPr lang="fr-FR" baseline="0" dirty="0" smtClean="0"/>
              <a:t> = clients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68679-7C28-4FFB-8A08-9AACB039AAD4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98375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Rajouter intégration, tests</a:t>
            </a:r>
          </a:p>
          <a:p>
            <a:r>
              <a:rPr lang="fr-FR" dirty="0" smtClean="0"/>
              <a:t>Rendu -&gt; Livraison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68679-7C28-4FFB-8A08-9AACB039AAD4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26214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Difficultés</a:t>
            </a:r>
            <a:r>
              <a:rPr lang="fr-FR" baseline="0" dirty="0" smtClean="0"/>
              <a:t> -&gt; ce qu’on a mis en place pour les surpasser : bilan </a:t>
            </a:r>
            <a:r>
              <a:rPr lang="fr-FR" baseline="0" dirty="0" err="1" smtClean="0"/>
              <a:t>GdP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68679-7C28-4FFB-8A08-9AACB039AAD4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6101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+ relation avec industriels</a:t>
            </a:r>
          </a:p>
          <a:p>
            <a:r>
              <a:rPr lang="fr-FR" dirty="0" smtClean="0"/>
              <a:t>Différents types de bilan : choix techniques, </a:t>
            </a:r>
            <a:r>
              <a:rPr lang="fr-FR" dirty="0" err="1" smtClean="0"/>
              <a:t>GdP</a:t>
            </a:r>
            <a:r>
              <a:rPr lang="fr-FR" dirty="0" smtClean="0"/>
              <a:t>, perso </a:t>
            </a:r>
            <a:r>
              <a:rPr lang="fr-FR" dirty="0" err="1" smtClean="0"/>
              <a:t>etc</a:t>
            </a:r>
            <a:endParaRPr lang="fr-FR" dirty="0" smtClean="0"/>
          </a:p>
          <a:p>
            <a:r>
              <a:rPr lang="fr-FR" dirty="0" smtClean="0"/>
              <a:t>Dire que CA MARCHE</a:t>
            </a:r>
          </a:p>
          <a:p>
            <a:r>
              <a:rPr lang="fr-FR" dirty="0" smtClean="0"/>
              <a:t>SWAP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68679-7C28-4FFB-8A08-9AACB039AAD4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3900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Parler tôt du nouveau modèle en C++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68679-7C28-4FFB-8A08-9AACB039AAD4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836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Code « modulable »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68679-7C28-4FFB-8A08-9AACB039AAD4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3467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Rajouter .dll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68679-7C28-4FFB-8A08-9AACB039AAD4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6181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68679-7C28-4FFB-8A08-9AACB039AAD4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0129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2 photos, partie utilisateur et partie admin</a:t>
            </a:r>
          </a:p>
          <a:p>
            <a:r>
              <a:rPr lang="fr-FR" dirty="0" smtClean="0"/>
              <a:t>Fonctionnalités par type d’utilisateur, type d’handicap (cognitif,</a:t>
            </a:r>
            <a:r>
              <a:rPr lang="fr-FR" baseline="0" dirty="0" smtClean="0"/>
              <a:t> visuels, moteurs…) PARAMETRABLE pour tout handicap, pas adapté, on peut ne pas avoir un thème moche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68679-7C28-4FFB-8A08-9AACB039AAD4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2176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Placer</a:t>
            </a:r>
            <a:r>
              <a:rPr lang="fr-FR" baseline="0" dirty="0" smtClean="0"/>
              <a:t> le mot ergonomie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68679-7C28-4FFB-8A08-9AACB039AAD4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3849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Rajouter PLEIN de pièces pour la démo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68679-7C28-4FFB-8A08-9AACB039AAD4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012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Idem schéma archi avec noms (bien parler de toute l’année, pas seulement 2</a:t>
            </a:r>
            <a:r>
              <a:rPr lang="fr-FR" baseline="30000" dirty="0" smtClean="0"/>
              <a:t>nd</a:t>
            </a:r>
            <a:r>
              <a:rPr lang="fr-FR" dirty="0" smtClean="0"/>
              <a:t> </a:t>
            </a:r>
            <a:r>
              <a:rPr lang="fr-FR" dirty="0" smtClean="0"/>
              <a:t>semestre</a:t>
            </a:r>
          </a:p>
          <a:p>
            <a:endParaRPr lang="fr-FR" dirty="0" smtClean="0"/>
          </a:p>
          <a:p>
            <a:r>
              <a:rPr lang="fr-FR" dirty="0" smtClean="0"/>
              <a:t>Corentin : communication avec la </a:t>
            </a:r>
            <a:r>
              <a:rPr lang="fr-FR" dirty="0" err="1" smtClean="0"/>
              <a:t>Kira</a:t>
            </a:r>
            <a:r>
              <a:rPr lang="fr-FR" dirty="0" smtClean="0"/>
              <a:t> et la </a:t>
            </a:r>
            <a:r>
              <a:rPr lang="fr-FR" dirty="0" err="1" smtClean="0"/>
              <a:t>Fibaro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Iman et </a:t>
            </a:r>
            <a:r>
              <a:rPr lang="fr-FR" dirty="0" err="1" smtClean="0"/>
              <a:t>Enora</a:t>
            </a:r>
            <a:r>
              <a:rPr lang="fr-FR" dirty="0" smtClean="0"/>
              <a:t> : modification de l’interface graphique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Meven : refonte du modèle en C++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Diane : communication en Bluetooth avec le fauteuil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68679-7C28-4FFB-8A08-9AACB039AAD4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9372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184258" y="0"/>
            <a:ext cx="959742" cy="14207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9144001" cy="68755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grpSp>
        <p:nvGrpSpPr>
          <p:cNvPr id="10" name="Groupe 2"/>
          <p:cNvGrpSpPr>
            <a:grpSpLocks/>
          </p:cNvGrpSpPr>
          <p:nvPr userDrawn="1"/>
        </p:nvGrpSpPr>
        <p:grpSpPr bwMode="auto">
          <a:xfrm>
            <a:off x="1" y="1157817"/>
            <a:ext cx="4013947" cy="5693251"/>
            <a:chOff x="-1" y="868398"/>
            <a:chExt cx="4355976" cy="4633217"/>
          </a:xfrm>
        </p:grpSpPr>
        <p:sp>
          <p:nvSpPr>
            <p:cNvPr id="11" name="Triangle isocèle 10"/>
            <p:cNvSpPr/>
            <p:nvPr userDrawn="1"/>
          </p:nvSpPr>
          <p:spPr>
            <a:xfrm rot="5400000">
              <a:off x="-67218" y="1078422"/>
              <a:ext cx="4490410" cy="4355976"/>
            </a:xfrm>
            <a:prstGeom prst="triangle">
              <a:avLst/>
            </a:prstGeom>
            <a:gradFill>
              <a:gsLst>
                <a:gs pos="91000">
                  <a:srgbClr val="004D6F">
                    <a:alpha val="73000"/>
                  </a:srgbClr>
                </a:gs>
                <a:gs pos="1000">
                  <a:schemeClr val="bg1">
                    <a:alpha val="2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fr-FR" dirty="0"/>
                <a:t> </a:t>
              </a:r>
            </a:p>
          </p:txBody>
        </p:sp>
        <p:sp>
          <p:nvSpPr>
            <p:cNvPr id="12" name="Triangle isocèle 11"/>
            <p:cNvSpPr/>
            <p:nvPr userDrawn="1"/>
          </p:nvSpPr>
          <p:spPr>
            <a:xfrm rot="5400000">
              <a:off x="-47736" y="916134"/>
              <a:ext cx="4248471" cy="4152999"/>
            </a:xfrm>
            <a:prstGeom prst="triangle">
              <a:avLst/>
            </a:prstGeom>
            <a:gradFill flip="none" rotWithShape="1">
              <a:gsLst>
                <a:gs pos="91000">
                  <a:srgbClr val="004D6F">
                    <a:alpha val="83000"/>
                  </a:srgbClr>
                </a:gs>
                <a:gs pos="1000">
                  <a:schemeClr val="bg1">
                    <a:alpha val="77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</p:grpSp>
      <p:sp>
        <p:nvSpPr>
          <p:cNvPr id="13" name="Triangle isocèle 10"/>
          <p:cNvSpPr/>
          <p:nvPr userDrawn="1"/>
        </p:nvSpPr>
        <p:spPr>
          <a:xfrm rot="16200000">
            <a:off x="3745111" y="-191402"/>
            <a:ext cx="5231215" cy="5593663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19583" h="5593663">
                <a:moveTo>
                  <a:pt x="0" y="5571143"/>
                </a:moveTo>
                <a:lnTo>
                  <a:pt x="2886084" y="0"/>
                </a:lnTo>
                <a:cubicBezTo>
                  <a:pt x="3296866" y="781336"/>
                  <a:pt x="3503232" y="1243485"/>
                  <a:pt x="3914014" y="2024821"/>
                </a:cubicBezTo>
                <a:cubicBezTo>
                  <a:pt x="3912240" y="2295005"/>
                  <a:pt x="3918271" y="3614728"/>
                  <a:pt x="3919583" y="4687730"/>
                </a:cubicBezTo>
                <a:cubicBezTo>
                  <a:pt x="3917192" y="5350405"/>
                  <a:pt x="3918181" y="5087563"/>
                  <a:pt x="3915790" y="5593663"/>
                </a:cubicBezTo>
                <a:lnTo>
                  <a:pt x="0" y="5571143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90000"/>
                </a:srgbClr>
              </a:gs>
              <a:gs pos="1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sp>
        <p:nvSpPr>
          <p:cNvPr id="17" name="Triangle isocèle 7"/>
          <p:cNvSpPr/>
          <p:nvPr userDrawn="1"/>
        </p:nvSpPr>
        <p:spPr>
          <a:xfrm rot="16200000">
            <a:off x="6512705" y="-158279"/>
            <a:ext cx="2498807" cy="2802782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86000"/>
                </a:srgbClr>
              </a:gs>
              <a:gs pos="1000">
                <a:schemeClr val="bg1">
                  <a:alpha val="37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sp>
        <p:nvSpPr>
          <p:cNvPr id="18" name="Triangle isocèle 17"/>
          <p:cNvSpPr/>
          <p:nvPr userDrawn="1"/>
        </p:nvSpPr>
        <p:spPr>
          <a:xfrm rot="16200000">
            <a:off x="7007278" y="783599"/>
            <a:ext cx="2496279" cy="1816159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79000"/>
                </a:srgbClr>
              </a:gs>
              <a:gs pos="5000">
                <a:schemeClr val="bg1">
                  <a:alpha val="3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pic>
        <p:nvPicPr>
          <p:cNvPr id="19" name="Picture 4" descr="S:\serv_com\01_CHARTE-INSA-Rennes\2014\08_Modèles-PPT\Triangle-bas.eps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5"/>
          <a:stretch>
            <a:fillRect/>
          </a:stretch>
        </p:blipFill>
        <p:spPr bwMode="auto">
          <a:xfrm>
            <a:off x="3419475" y="6202499"/>
            <a:ext cx="208915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 descr="S:\serv_com\01_CHARTE-INSA-Rennes\2014\01_LOGOS-ECOLES\LOGO-INSA-RENNES\Formats-PNG-JPG\Logo_INSARennes-quadri.jp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1" y="459318"/>
            <a:ext cx="2797175" cy="808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325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184258" y="0"/>
            <a:ext cx="959742" cy="14207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7" name="Triangle rectangle 6"/>
          <p:cNvSpPr/>
          <p:nvPr userDrawn="1"/>
        </p:nvSpPr>
        <p:spPr>
          <a:xfrm>
            <a:off x="1" y="0"/>
            <a:ext cx="1257281" cy="6858000"/>
          </a:xfrm>
          <a:prstGeom prst="rt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362738" y="117097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1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581892" y="1430798"/>
            <a:ext cx="8409708" cy="4695367"/>
          </a:xfrm>
        </p:spPr>
        <p:txBody>
          <a:bodyPr>
            <a:normAutofit/>
          </a:bodyPr>
          <a:lstStyle>
            <a:lvl1pPr marL="271463" indent="-271463">
              <a:buClr>
                <a:schemeClr val="bg1"/>
              </a:buClr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>
                    <a:lumMod val="85000"/>
                  </a:schemeClr>
                </a:solidFill>
                <a:latin typeface="+mj-lt"/>
              </a:defRPr>
            </a:lvl2pPr>
            <a:lvl3pPr>
              <a:defRPr sz="1400">
                <a:solidFill>
                  <a:schemeClr val="bg1">
                    <a:lumMod val="85000"/>
                  </a:schemeClr>
                </a:solidFill>
                <a:latin typeface="+mj-lt"/>
              </a:defRPr>
            </a:lvl3pPr>
            <a:lvl4pPr>
              <a:defRPr sz="1200">
                <a:solidFill>
                  <a:schemeClr val="bg1">
                    <a:lumMod val="85000"/>
                  </a:schemeClr>
                </a:solidFill>
                <a:latin typeface="+mj-lt"/>
              </a:defRPr>
            </a:lvl4pPr>
            <a:lvl5pPr>
              <a:defRPr sz="1200">
                <a:solidFill>
                  <a:schemeClr val="bg1">
                    <a:lumMod val="8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pic>
        <p:nvPicPr>
          <p:cNvPr id="12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2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7" name="ZoneTexte 16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0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5755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par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11"/>
          <a:stretch/>
        </p:blipFill>
        <p:spPr bwMode="auto">
          <a:xfrm>
            <a:off x="0" y="0"/>
            <a:ext cx="3924719" cy="6858000"/>
          </a:xfrm>
          <a:prstGeom prst="parallelogram">
            <a:avLst>
              <a:gd name="adj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riangle rectangle 16"/>
          <p:cNvSpPr/>
          <p:nvPr userDrawn="1"/>
        </p:nvSpPr>
        <p:spPr>
          <a:xfrm flipH="1" flipV="1">
            <a:off x="2667438" y="0"/>
            <a:ext cx="1257281" cy="6858000"/>
          </a:xfrm>
          <a:prstGeom prst="rt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7" name="Triangle rectangle 6"/>
          <p:cNvSpPr/>
          <p:nvPr userDrawn="1"/>
        </p:nvSpPr>
        <p:spPr>
          <a:xfrm>
            <a:off x="1" y="0"/>
            <a:ext cx="1257281" cy="6858000"/>
          </a:xfrm>
          <a:prstGeom prst="rt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184258" y="0"/>
            <a:ext cx="959742" cy="1420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8" name="Titre 1"/>
          <p:cNvSpPr>
            <a:spLocks noGrp="1"/>
          </p:cNvSpPr>
          <p:nvPr>
            <p:ph type="ctrTitle"/>
          </p:nvPr>
        </p:nvSpPr>
        <p:spPr>
          <a:xfrm>
            <a:off x="3924719" y="1984812"/>
            <a:ext cx="4862820" cy="147002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pic>
        <p:nvPicPr>
          <p:cNvPr id="19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21" name="ZoneTexte 20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4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1453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2051" name="Picture 3" descr="C:\Users\Laura\Desktop\insa\crea\home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8" r="45629"/>
          <a:stretch/>
        </p:blipFill>
        <p:spPr bwMode="auto">
          <a:xfrm>
            <a:off x="1" y="0"/>
            <a:ext cx="3073381" cy="6858000"/>
          </a:xfrm>
          <a:prstGeom prst="parallelogram">
            <a:avLst>
              <a:gd name="adj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riangle rectangle 13"/>
          <p:cNvSpPr/>
          <p:nvPr userDrawn="1"/>
        </p:nvSpPr>
        <p:spPr>
          <a:xfrm flipH="1" flipV="1">
            <a:off x="1816101" y="0"/>
            <a:ext cx="1257281" cy="685800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975675" y="2141526"/>
            <a:ext cx="5811864" cy="147002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5" name="Triangle rectangle 14"/>
          <p:cNvSpPr/>
          <p:nvPr userDrawn="1"/>
        </p:nvSpPr>
        <p:spPr>
          <a:xfrm>
            <a:off x="1" y="0"/>
            <a:ext cx="1257281" cy="6858000"/>
          </a:xfrm>
          <a:prstGeom prst="rt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11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6" name="ZoneTexte 15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2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8927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rt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2051" name="Picture 3" descr="C:\Users\Laura\Desktop\insa\crea\home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87"/>
          <a:stretch/>
        </p:blipFill>
        <p:spPr bwMode="auto">
          <a:xfrm flipH="1">
            <a:off x="1" y="0"/>
            <a:ext cx="3073381" cy="6858000"/>
          </a:xfrm>
          <a:prstGeom prst="parallelogram">
            <a:avLst>
              <a:gd name="adj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riangle rectangle 13"/>
          <p:cNvSpPr/>
          <p:nvPr userDrawn="1"/>
        </p:nvSpPr>
        <p:spPr>
          <a:xfrm flipH="1" flipV="1">
            <a:off x="1816101" y="0"/>
            <a:ext cx="1257281" cy="685800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975675" y="2141505"/>
            <a:ext cx="5811864" cy="147002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5" name="Triangle rectangle 14"/>
          <p:cNvSpPr/>
          <p:nvPr userDrawn="1"/>
        </p:nvSpPr>
        <p:spPr>
          <a:xfrm>
            <a:off x="1" y="0"/>
            <a:ext cx="1257281" cy="6858000"/>
          </a:xfrm>
          <a:prstGeom prst="rt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11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6" name="ZoneTexte 15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2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3712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-part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29515" y="2239174"/>
            <a:ext cx="7858025" cy="147002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7" name="Triangle rectangle 16"/>
          <p:cNvSpPr/>
          <p:nvPr userDrawn="1"/>
        </p:nvSpPr>
        <p:spPr>
          <a:xfrm>
            <a:off x="-1" y="0"/>
            <a:ext cx="1215523" cy="685800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8" name="Triangle rectangle 17"/>
          <p:cNvSpPr/>
          <p:nvPr userDrawn="1"/>
        </p:nvSpPr>
        <p:spPr>
          <a:xfrm>
            <a:off x="0" y="0"/>
            <a:ext cx="929514" cy="685800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10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2" name="ZoneTexte 11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16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369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2738" y="107931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1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581892" y="1430798"/>
            <a:ext cx="8409708" cy="4695367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045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 +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070902" y="0"/>
            <a:ext cx="1073098" cy="13401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sp>
        <p:nvSpPr>
          <p:cNvPr id="14" name="Espace réservé pour une image  2"/>
          <p:cNvSpPr>
            <a:spLocks noGrp="1"/>
          </p:cNvSpPr>
          <p:nvPr>
            <p:ph type="pic" sz="quarter" idx="11"/>
          </p:nvPr>
        </p:nvSpPr>
        <p:spPr>
          <a:xfrm>
            <a:off x="6599238" y="0"/>
            <a:ext cx="2544762" cy="6858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11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581892" y="1430798"/>
            <a:ext cx="5930226" cy="4695367"/>
          </a:xfrm>
        </p:spPr>
        <p:txBody>
          <a:bodyPr>
            <a:normAutofit/>
          </a:bodyPr>
          <a:lstStyle>
            <a:lvl1pPr marL="271463" indent="-271463">
              <a:defRPr sz="1800">
                <a:latin typeface="+mj-lt"/>
              </a:defRPr>
            </a:lvl1pPr>
            <a:lvl2pPr>
              <a:defRPr sz="16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362738" y="107931"/>
            <a:ext cx="6149380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210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2738" y="107931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346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924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95247" y="1417639"/>
            <a:ext cx="7962979" cy="4708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8" name="Triangle isocèle 7"/>
          <p:cNvSpPr/>
          <p:nvPr userDrawn="1"/>
        </p:nvSpPr>
        <p:spPr>
          <a:xfrm rot="16200000">
            <a:off x="8324712" y="-93286"/>
            <a:ext cx="722823" cy="917174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63000"/>
                </a:srgb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sp>
        <p:nvSpPr>
          <p:cNvPr id="9" name="Triangle isocèle 8"/>
          <p:cNvSpPr/>
          <p:nvPr userDrawn="1"/>
        </p:nvSpPr>
        <p:spPr>
          <a:xfrm rot="16200000">
            <a:off x="8386874" y="127041"/>
            <a:ext cx="831393" cy="684275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48000"/>
                </a:srgbClr>
              </a:gs>
              <a:gs pos="27000">
                <a:schemeClr val="bg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pic>
        <p:nvPicPr>
          <p:cNvPr id="13" name="Picture 2" descr="S:\serv_com\01_CHARTE-INSA-Rennes\2014\01_LOGOS-ECOLES\LOGO-INSA-RENNES\Formats-PNG-JPG\Logo_INSARennes-quadri.jpg"/>
          <p:cNvPicPr>
            <a:picLocks noChangeAspect="1" noChangeArrowheads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4" y="258234"/>
            <a:ext cx="1398587" cy="404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 descr="S:\serv_com\01_CHARTE-INSA-Rennes\2014\08_Modèles-PPT\Triangle-bas.eps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5"/>
          <a:stretch>
            <a:fillRect/>
          </a:stretch>
        </p:blipFill>
        <p:spPr bwMode="auto">
          <a:xfrm>
            <a:off x="1047749" y="6534150"/>
            <a:ext cx="1008063" cy="32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2514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9" r:id="rId2"/>
    <p:sldLayoutId id="2147483667" r:id="rId3"/>
    <p:sldLayoutId id="2147483671" r:id="rId4"/>
    <p:sldLayoutId id="2147483657" r:id="rId5"/>
    <p:sldLayoutId id="2147483650" r:id="rId6"/>
    <p:sldLayoutId id="2147483668" r:id="rId7"/>
    <p:sldLayoutId id="2147483654" r:id="rId8"/>
    <p:sldLayoutId id="2147483655" r:id="rId9"/>
    <p:sldLayoutId id="2147483672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200" b="0" i="0" kern="1200" cap="all" baseline="0">
          <a:solidFill>
            <a:schemeClr val="bg2"/>
          </a:solidFill>
          <a:latin typeface="+mj-lt"/>
          <a:ea typeface="+mj-ea"/>
          <a:cs typeface="HelveticaNeueLT Com 57 Cn" panose="020B0506030502030204" pitchFamily="34" charset="0"/>
        </a:defRPr>
      </a:lvl1pPr>
    </p:titleStyle>
    <p:bodyStyle>
      <a:lvl1pPr marL="342900" indent="-342900" algn="l" defTabSz="457200" rtl="0" eaLnBrk="1" latinLnBrk="0" hangingPunct="1">
        <a:lnSpc>
          <a:spcPct val="90000"/>
        </a:lnSpc>
        <a:spcBef>
          <a:spcPct val="20000"/>
        </a:spcBef>
        <a:buClr>
          <a:schemeClr val="tx2"/>
        </a:buClr>
        <a:buSzPct val="80000"/>
        <a:buFont typeface="Wingdings 3" panose="05040102010807070707" pitchFamily="18" charset="2"/>
        <a:buChar char=""/>
        <a:defRPr sz="2000" b="0" i="0" kern="1200">
          <a:solidFill>
            <a:schemeClr val="tx1"/>
          </a:solidFill>
          <a:latin typeface="+mj-lt"/>
          <a:ea typeface="+mn-ea"/>
          <a:cs typeface="HelveticaNeueLT Com 67 MdCn" panose="020B0606030502030204" pitchFamily="34" charset="0"/>
        </a:defRPr>
      </a:lvl1pPr>
      <a:lvl2pPr marL="742950" indent="-285750" algn="l" defTabSz="457200" rtl="0" eaLnBrk="1" latinLnBrk="0" hangingPunct="1">
        <a:lnSpc>
          <a:spcPct val="90000"/>
        </a:lnSpc>
        <a:spcBef>
          <a:spcPct val="20000"/>
        </a:spcBef>
        <a:buSzPct val="100000"/>
        <a:buFontTx/>
        <a:buBlip>
          <a:blip r:embed="rId14"/>
        </a:buBlip>
        <a:defRPr sz="18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2pPr>
      <a:lvl3pPr marL="1143000" indent="-228600" algn="l" defTabSz="457200" rtl="0" eaLnBrk="1" latinLnBrk="0" hangingPunct="1">
        <a:lnSpc>
          <a:spcPct val="90000"/>
        </a:lnSpc>
        <a:spcBef>
          <a:spcPct val="20000"/>
        </a:spcBef>
        <a:buFont typeface="Arial"/>
        <a:buChar char="•"/>
        <a:defRPr sz="16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3pPr>
      <a:lvl4pPr marL="1600200" indent="-228600" algn="l" defTabSz="457200" rtl="0" eaLnBrk="1" latinLnBrk="0" hangingPunct="1">
        <a:lnSpc>
          <a:spcPct val="90000"/>
        </a:lnSpc>
        <a:spcBef>
          <a:spcPct val="20000"/>
        </a:spcBef>
        <a:buFont typeface="Arial"/>
        <a:buChar char="–"/>
        <a:defRPr sz="14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4pPr>
      <a:lvl5pPr marL="2057400" indent="-228600" algn="l" defTabSz="457200" rtl="0" eaLnBrk="1" latinLnBrk="0" hangingPunct="1">
        <a:lnSpc>
          <a:spcPct val="90000"/>
        </a:lnSpc>
        <a:spcBef>
          <a:spcPct val="20000"/>
        </a:spcBef>
        <a:buFont typeface="Arial"/>
        <a:buChar char="»"/>
        <a:defRPr sz="14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13" Type="http://schemas.openxmlformats.org/officeDocument/2006/relationships/image" Target="../media/image21.jpeg"/><Relationship Id="rId18" Type="http://schemas.openxmlformats.org/officeDocument/2006/relationships/image" Target="../media/image27.pn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jpeg"/><Relationship Id="rId11" Type="http://schemas.openxmlformats.org/officeDocument/2006/relationships/image" Target="../media/image19.jpeg"/><Relationship Id="rId5" Type="http://schemas.openxmlformats.org/officeDocument/2006/relationships/image" Target="../media/image13.jpe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jpeg"/><Relationship Id="rId9" Type="http://schemas.openxmlformats.org/officeDocument/2006/relationships/image" Target="../media/image17.jpeg"/><Relationship Id="rId1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13" Type="http://schemas.openxmlformats.org/officeDocument/2006/relationships/image" Target="../media/image21.jpe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jpeg"/><Relationship Id="rId11" Type="http://schemas.openxmlformats.org/officeDocument/2006/relationships/image" Target="../media/image19.jpeg"/><Relationship Id="rId5" Type="http://schemas.openxmlformats.org/officeDocument/2006/relationships/image" Target="../media/image13.jpeg"/><Relationship Id="rId10" Type="http://schemas.openxmlformats.org/officeDocument/2006/relationships/image" Target="../media/image18.png"/><Relationship Id="rId4" Type="http://schemas.openxmlformats.org/officeDocument/2006/relationships/image" Target="../media/image12.jpeg"/><Relationship Id="rId9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13" Type="http://schemas.openxmlformats.org/officeDocument/2006/relationships/image" Target="../media/image21.jpe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jpeg"/><Relationship Id="rId11" Type="http://schemas.openxmlformats.org/officeDocument/2006/relationships/image" Target="../media/image19.jpeg"/><Relationship Id="rId5" Type="http://schemas.openxmlformats.org/officeDocument/2006/relationships/image" Target="../media/image13.jpeg"/><Relationship Id="rId10" Type="http://schemas.openxmlformats.org/officeDocument/2006/relationships/image" Target="../media/image18.png"/><Relationship Id="rId4" Type="http://schemas.openxmlformats.org/officeDocument/2006/relationships/image" Target="../media/image12.jpeg"/><Relationship Id="rId9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2.png"/><Relationship Id="rId7" Type="http://schemas.openxmlformats.org/officeDocument/2006/relationships/image" Target="../media/image15.jpe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1.jpe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1.jpeg"/><Relationship Id="rId7" Type="http://schemas.openxmlformats.org/officeDocument/2006/relationships/image" Target="../media/image18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10" Type="http://schemas.openxmlformats.org/officeDocument/2006/relationships/image" Target="../media/image23.png"/><Relationship Id="rId4" Type="http://schemas.openxmlformats.org/officeDocument/2006/relationships/image" Target="../media/image13.jpe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1.jpeg"/><Relationship Id="rId3" Type="http://schemas.openxmlformats.org/officeDocument/2006/relationships/image" Target="../media/image11.jpeg"/><Relationship Id="rId7" Type="http://schemas.openxmlformats.org/officeDocument/2006/relationships/image" Target="../media/image18.png"/><Relationship Id="rId12" Type="http://schemas.openxmlformats.org/officeDocument/2006/relationships/image" Target="../media/image19.jpe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jpeg"/><Relationship Id="rId11" Type="http://schemas.openxmlformats.org/officeDocument/2006/relationships/image" Target="../media/image12.jpeg"/><Relationship Id="rId5" Type="http://schemas.openxmlformats.org/officeDocument/2006/relationships/image" Target="../media/image14.jpeg"/><Relationship Id="rId10" Type="http://schemas.openxmlformats.org/officeDocument/2006/relationships/image" Target="../media/image25.png"/><Relationship Id="rId4" Type="http://schemas.openxmlformats.org/officeDocument/2006/relationships/image" Target="../media/image13.jpe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43035"/>
              </p:ext>
            </p:extLst>
          </p:nvPr>
        </p:nvGraphicFramePr>
        <p:xfrm>
          <a:off x="4052280" y="4400067"/>
          <a:ext cx="4643252" cy="201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13808"/>
                <a:gridCol w="2529444"/>
              </a:tblGrid>
              <a:tr h="370840"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r>
                        <a:rPr lang="en-US" dirty="0" err="1" smtClean="0">
                          <a:solidFill>
                            <a:srgbClr val="ED271A"/>
                          </a:solidFill>
                        </a:rPr>
                        <a:t>Encadrants</a:t>
                      </a:r>
                      <a:endParaRPr lang="en-US" baseline="0" dirty="0" smtClean="0"/>
                    </a:p>
                    <a:p>
                      <a:pPr algn="ctr"/>
                      <a:endParaRPr lang="en-US" baseline="0" dirty="0" smtClean="0"/>
                    </a:p>
                    <a:p>
                      <a:pPr algn="ctr"/>
                      <a:r>
                        <a:rPr lang="en-US" baseline="0" dirty="0" smtClean="0"/>
                        <a:t>François </a:t>
                      </a:r>
                      <a:r>
                        <a:rPr lang="en-US" baseline="0" dirty="0" err="1" smtClean="0"/>
                        <a:t>Pasteau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smtClean="0"/>
                        <a:t>Daniel </a:t>
                      </a:r>
                      <a:r>
                        <a:rPr lang="en-US" baseline="0" dirty="0" err="1" smtClean="0"/>
                        <a:t>Guillard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smtClean="0"/>
                        <a:t>Marie Babel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r>
                        <a:rPr lang="en-US" dirty="0" err="1" smtClean="0">
                          <a:solidFill>
                            <a:srgbClr val="ED271A"/>
                          </a:solidFill>
                        </a:rPr>
                        <a:t>Equipe</a:t>
                      </a:r>
                      <a:endParaRPr lang="en-US" baseline="0" dirty="0" smtClean="0">
                        <a:solidFill>
                          <a:srgbClr val="ED271A"/>
                        </a:solidFill>
                      </a:endParaRPr>
                    </a:p>
                    <a:p>
                      <a:pPr algn="ctr"/>
                      <a:endParaRPr lang="en-US" baseline="0" dirty="0" smtClean="0"/>
                    </a:p>
                    <a:p>
                      <a:pPr algn="ctr"/>
                      <a:r>
                        <a:rPr lang="en-US" baseline="0" dirty="0" err="1" smtClean="0"/>
                        <a:t>Iman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Akabi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smtClean="0"/>
                        <a:t>Diane </a:t>
                      </a:r>
                      <a:r>
                        <a:rPr lang="en-US" baseline="0" dirty="0" err="1" smtClean="0"/>
                        <a:t>Dewez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err="1" smtClean="0"/>
                        <a:t>Enora</a:t>
                      </a:r>
                      <a:r>
                        <a:rPr lang="en-US" baseline="0" dirty="0" smtClean="0"/>
                        <a:t> Lucas</a:t>
                      </a:r>
                    </a:p>
                    <a:p>
                      <a:pPr algn="ctr"/>
                      <a:r>
                        <a:rPr lang="en-US" baseline="0" dirty="0" err="1" smtClean="0"/>
                        <a:t>Meven</a:t>
                      </a:r>
                      <a:r>
                        <a:rPr lang="en-US" baseline="0" dirty="0" smtClean="0"/>
                        <a:t> Moser</a:t>
                      </a:r>
                    </a:p>
                    <a:p>
                      <a:pPr algn="ctr"/>
                      <a:r>
                        <a:rPr lang="en-US" baseline="0" dirty="0" err="1" smtClean="0"/>
                        <a:t>Corentin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Chatellier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225117" y="2047086"/>
            <a:ext cx="8977138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4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Interface de contrôle domotique</a:t>
            </a:r>
          </a:p>
          <a:p>
            <a:pPr algn="ctr"/>
            <a:r>
              <a:rPr lang="fr-FR" sz="44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sur tablette Windows</a:t>
            </a:r>
            <a:endParaRPr lang="fr-FR" sz="4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5" name="Triangle rectangle 4"/>
          <p:cNvSpPr/>
          <p:nvPr/>
        </p:nvSpPr>
        <p:spPr>
          <a:xfrm>
            <a:off x="1" y="3953814"/>
            <a:ext cx="3979572" cy="2904186"/>
          </a:xfrm>
          <a:prstGeom prst="rtTriangl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138027" y="6320720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Etude </a:t>
            </a:r>
            <a:r>
              <a:rPr lang="en-US" b="1" dirty="0" err="1" smtClean="0">
                <a:solidFill>
                  <a:schemeClr val="bg1"/>
                </a:solidFill>
              </a:rPr>
              <a:t>pratique</a:t>
            </a:r>
            <a:r>
              <a:rPr lang="en-US" b="1" dirty="0" smtClean="0">
                <a:solidFill>
                  <a:schemeClr val="bg1"/>
                </a:solidFill>
              </a:rPr>
              <a:t> 24/05/2016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42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7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061" y="1429364"/>
            <a:ext cx="679366" cy="510883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113" y="4708770"/>
            <a:ext cx="875600" cy="8756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007672" y="1477671"/>
            <a:ext cx="402652" cy="40265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537" y="1345601"/>
            <a:ext cx="794871" cy="6784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113" y="2955379"/>
            <a:ext cx="884715" cy="782731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61" y="1667920"/>
            <a:ext cx="1418468" cy="1268691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61" y="2851916"/>
            <a:ext cx="1131791" cy="1257135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313" y="2249583"/>
            <a:ext cx="609960" cy="60996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659" y="4913125"/>
            <a:ext cx="646679" cy="409867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924312" y="4037833"/>
            <a:ext cx="609960" cy="609960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496" y="3558144"/>
            <a:ext cx="920615" cy="226061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150" y="4823774"/>
            <a:ext cx="613499" cy="613499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5607347" y="1104253"/>
            <a:ext cx="3263885" cy="448498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139158" y="2472104"/>
            <a:ext cx="2688492" cy="201106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2969843" y="3107703"/>
            <a:ext cx="967141" cy="752807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4197469" y="3112697"/>
            <a:ext cx="967141" cy="752807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3105628" y="3290277"/>
            <a:ext cx="695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IHM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4213274" y="3163764"/>
            <a:ext cx="935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Modèle</a:t>
            </a:r>
          </a:p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DLL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945744" y="2523558"/>
            <a:ext cx="1881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Bluetooth_com</a:t>
            </a:r>
          </a:p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DLL</a:t>
            </a:r>
          </a:p>
        </p:txBody>
      </p:sp>
      <p:cxnSp>
        <p:nvCxnSpPr>
          <p:cNvPr id="16" name="Connecteur droit avec flèche 15"/>
          <p:cNvCxnSpPr>
            <a:stCxn id="23" idx="3"/>
            <a:endCxn id="24" idx="1"/>
          </p:cNvCxnSpPr>
          <p:nvPr/>
        </p:nvCxnSpPr>
        <p:spPr>
          <a:xfrm>
            <a:off x="3936984" y="3484107"/>
            <a:ext cx="260485" cy="49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>
            <a:stCxn id="23" idx="1"/>
            <a:endCxn id="11" idx="3"/>
          </p:cNvCxnSpPr>
          <p:nvPr/>
        </p:nvCxnSpPr>
        <p:spPr>
          <a:xfrm flipH="1" flipV="1">
            <a:off x="1375852" y="3480484"/>
            <a:ext cx="1593991" cy="36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81892" y="992917"/>
            <a:ext cx="8409708" cy="541594"/>
          </a:xfrm>
        </p:spPr>
        <p:txBody>
          <a:bodyPr/>
          <a:lstStyle/>
          <a:p>
            <a:r>
              <a:rPr lang="fr-FR" dirty="0" smtClean="0"/>
              <a:t>Maintenant</a:t>
            </a:r>
            <a:endParaRPr lang="fr-FR" dirty="0"/>
          </a:p>
        </p:txBody>
      </p:sp>
      <p:pic>
        <p:nvPicPr>
          <p:cNvPr id="30" name="Image 29"/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40" y="4363507"/>
            <a:ext cx="851211" cy="828834"/>
          </a:xfrm>
          <a:prstGeom prst="rect">
            <a:avLst/>
          </a:prstGeom>
        </p:spPr>
      </p:pic>
      <p:sp>
        <p:nvSpPr>
          <p:cNvPr id="34" name="Titre 1"/>
          <p:cNvSpPr>
            <a:spLocks noGrp="1"/>
          </p:cNvSpPr>
          <p:nvPr>
            <p:ph type="title"/>
          </p:nvPr>
        </p:nvSpPr>
        <p:spPr>
          <a:xfrm>
            <a:off x="633806" y="107931"/>
            <a:ext cx="7876388" cy="1143000"/>
          </a:xfrm>
        </p:spPr>
        <p:txBody>
          <a:bodyPr/>
          <a:lstStyle/>
          <a:p>
            <a:pPr algn="ctr"/>
            <a:r>
              <a:rPr lang="fr-FR" dirty="0" smtClean="0"/>
              <a:t>II. </a:t>
            </a:r>
            <a:r>
              <a:rPr lang="fr-FR" dirty="0" err="1" smtClean="0"/>
              <a:t>realisation</a:t>
            </a:r>
            <a:endParaRPr lang="fr-FR" dirty="0"/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922" y="3029753"/>
            <a:ext cx="914419" cy="890380"/>
          </a:xfrm>
          <a:prstGeom prst="rect">
            <a:avLst/>
          </a:prstGeom>
        </p:spPr>
      </p:pic>
      <p:sp>
        <p:nvSpPr>
          <p:cNvPr id="43" name="ZoneTexte 42"/>
          <p:cNvSpPr txBox="1"/>
          <p:nvPr/>
        </p:nvSpPr>
        <p:spPr>
          <a:xfrm>
            <a:off x="7012180" y="2213212"/>
            <a:ext cx="1881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RequeteHttp</a:t>
            </a:r>
          </a:p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DLL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315779" y="4142516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err="1"/>
              <a:t>HappyHttp</a:t>
            </a:r>
            <a:endParaRPr lang="fr-FR" dirty="0"/>
          </a:p>
        </p:txBody>
      </p:sp>
      <p:pic>
        <p:nvPicPr>
          <p:cNvPr id="45" name="Image 44"/>
          <p:cNvPicPr>
            <a:picLocks noChangeAspect="1"/>
          </p:cNvPicPr>
          <p:nvPr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840" y="3975672"/>
            <a:ext cx="752398" cy="732618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160" y="3910739"/>
            <a:ext cx="922503" cy="882906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495" y="4300297"/>
            <a:ext cx="721023" cy="940465"/>
          </a:xfrm>
          <a:prstGeom prst="rect">
            <a:avLst/>
          </a:prstGeom>
        </p:spPr>
      </p:pic>
      <p:cxnSp>
        <p:nvCxnSpPr>
          <p:cNvPr id="47" name="Connecteur droit avec flèche 46"/>
          <p:cNvCxnSpPr/>
          <p:nvPr/>
        </p:nvCxnSpPr>
        <p:spPr>
          <a:xfrm>
            <a:off x="5164610" y="3484107"/>
            <a:ext cx="442737" cy="24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61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367146" y="1383792"/>
            <a:ext cx="8409708" cy="4695367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Suivis </a:t>
            </a:r>
            <a:r>
              <a:rPr lang="fr-FR" dirty="0" smtClean="0"/>
              <a:t>jusqu’à la fin du projet =&gt; plutôt bons</a:t>
            </a:r>
          </a:p>
          <a:p>
            <a:endParaRPr lang="fr-FR" dirty="0"/>
          </a:p>
          <a:p>
            <a:r>
              <a:rPr lang="fr-FR" dirty="0" smtClean="0"/>
              <a:t>Intégration </a:t>
            </a:r>
            <a:r>
              <a:rPr lang="fr-FR" dirty="0"/>
              <a:t>facile des </a:t>
            </a:r>
            <a:r>
              <a:rPr lang="fr-FR" dirty="0" err="1"/>
              <a:t>DLLs</a:t>
            </a:r>
            <a:r>
              <a:rPr lang="fr-FR" dirty="0"/>
              <a:t> en C#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err="1" smtClean="0"/>
              <a:t>Qt</a:t>
            </a:r>
            <a:r>
              <a:rPr lang="fr-FR" dirty="0" smtClean="0"/>
              <a:t> et </a:t>
            </a:r>
            <a:r>
              <a:rPr lang="fr-FR" dirty="0" err="1" smtClean="0"/>
              <a:t>HappyHttp</a:t>
            </a:r>
            <a:r>
              <a:rPr lang="fr-FR" dirty="0" smtClean="0"/>
              <a:t> portables</a:t>
            </a:r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dirty="0" err="1" smtClean="0"/>
              <a:t>HappyHttp.h</a:t>
            </a:r>
            <a:r>
              <a:rPr lang="fr-FR" dirty="0"/>
              <a:t>		</a:t>
            </a:r>
            <a:r>
              <a:rPr lang="fr-FR" dirty="0" smtClean="0"/>
              <a:t>HappyHttp.cpp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Nouveau modèle aussi performant et portable (C++)</a:t>
            </a:r>
          </a:p>
          <a:p>
            <a:endParaRPr lang="fr-FR" dirty="0"/>
          </a:p>
          <a:p>
            <a:r>
              <a:rPr lang="fr-FR" dirty="0" smtClean="0"/>
              <a:t>Bonne segmentation du code à l’aide des </a:t>
            </a:r>
            <a:r>
              <a:rPr lang="fr-FR" dirty="0" err="1" smtClean="0"/>
              <a:t>DLLs</a:t>
            </a:r>
            <a:r>
              <a:rPr lang="fr-FR" dirty="0" smtClean="0"/>
              <a:t>, 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facilite l’ajout d’équipement dans le futur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	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14</a:t>
            </a:r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633806" y="240792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dirty="0" smtClean="0"/>
              <a:t>V. CHOIX </a:t>
            </a:r>
            <a:r>
              <a:rPr lang="fr-FR" dirty="0" smtClean="0"/>
              <a:t>Techniques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725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3806" y="287798"/>
            <a:ext cx="7876388" cy="1143000"/>
          </a:xfrm>
        </p:spPr>
        <p:txBody>
          <a:bodyPr/>
          <a:lstStyle/>
          <a:p>
            <a:pPr algn="ctr"/>
            <a:r>
              <a:rPr lang="fr-FR" dirty="0" smtClean="0"/>
              <a:t>III. Présentation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81892" y="1094704"/>
            <a:ext cx="8409708" cy="5031461"/>
          </a:xfrm>
        </p:spPr>
        <p:txBody>
          <a:bodyPr/>
          <a:lstStyle/>
          <a:p>
            <a:r>
              <a:rPr lang="fr-FR" dirty="0" smtClean="0"/>
              <a:t>Page principale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49" y="1750899"/>
            <a:ext cx="7712103" cy="4335941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04100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Adaptations de l’application :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fr-FR" dirty="0" smtClean="0"/>
          </a:p>
          <a:p>
            <a:pPr lvl="1">
              <a:buFont typeface="Wingdings" panose="05000000000000000000" pitchFamily="2" charset="2"/>
              <a:buChar char="v"/>
            </a:pPr>
            <a:endParaRPr lang="fr-FR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Modification du thème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fr-FR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Modification de la taille des </a:t>
            </a:r>
            <a:r>
              <a:rPr lang="fr-FR" dirty="0" smtClean="0"/>
              <a:t>icônes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fr-FR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Modification des paramètres </a:t>
            </a:r>
            <a:r>
              <a:rPr lang="fr-FR" dirty="0" smtClean="0"/>
              <a:t>réseau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fr-FR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Ajout de pièces et d'équipements </a:t>
            </a:r>
            <a:r>
              <a:rPr lang="fr-FR" dirty="0" smtClean="0"/>
              <a:t>contrôlables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fr-FR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Personnalisation des icônes représentant les pièces et les équipements</a:t>
            </a:r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633806" y="287798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smtClean="0"/>
              <a:t>III. Présentation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79573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240792"/>
            <a:ext cx="7876388" cy="1143000"/>
          </a:xfrm>
        </p:spPr>
        <p:txBody>
          <a:bodyPr/>
          <a:lstStyle/>
          <a:p>
            <a:pPr algn="ctr"/>
            <a:r>
              <a:rPr lang="fr-FR" dirty="0" smtClean="0"/>
              <a:t>DEMONSTRATION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10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525" y="2062163"/>
            <a:ext cx="3790950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238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3806" y="231501"/>
            <a:ext cx="7876388" cy="732328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IV</a:t>
            </a:r>
            <a:r>
              <a:rPr lang="fr-FR" dirty="0"/>
              <a:t>. Gestion de </a:t>
            </a:r>
            <a:r>
              <a:rPr lang="fr-FR" dirty="0" smtClean="0"/>
              <a:t>projet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11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061" y="1429364"/>
            <a:ext cx="679366" cy="51088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113" y="4708770"/>
            <a:ext cx="875600" cy="8756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007672" y="1477671"/>
            <a:ext cx="402652" cy="40265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537" y="1345601"/>
            <a:ext cx="794871" cy="6784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113" y="2955379"/>
            <a:ext cx="884715" cy="782731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61" y="1667920"/>
            <a:ext cx="1418468" cy="1268691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61" y="2851916"/>
            <a:ext cx="1131791" cy="1257135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313" y="2249583"/>
            <a:ext cx="609960" cy="60996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659" y="4913125"/>
            <a:ext cx="646679" cy="409867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924312" y="4037833"/>
            <a:ext cx="609960" cy="60996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496" y="3558144"/>
            <a:ext cx="920615" cy="226061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150" y="4823774"/>
            <a:ext cx="613499" cy="613499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5607347" y="1104253"/>
            <a:ext cx="3263885" cy="448498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139158" y="2472104"/>
            <a:ext cx="2688492" cy="201106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2969843" y="3107703"/>
            <a:ext cx="967141" cy="752807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4197469" y="3112697"/>
            <a:ext cx="967141" cy="752807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3105628" y="3290277"/>
            <a:ext cx="695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IHM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4213274" y="3163764"/>
            <a:ext cx="935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Modèle</a:t>
            </a:r>
          </a:p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DLL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945744" y="2523558"/>
            <a:ext cx="1881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Bluetooth_com</a:t>
            </a:r>
          </a:p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DLL</a:t>
            </a:r>
          </a:p>
        </p:txBody>
      </p:sp>
      <p:cxnSp>
        <p:nvCxnSpPr>
          <p:cNvPr id="24" name="Connecteur droit avec flèche 23"/>
          <p:cNvCxnSpPr>
            <a:stCxn id="19" idx="3"/>
            <a:endCxn id="20" idx="1"/>
          </p:cNvCxnSpPr>
          <p:nvPr/>
        </p:nvCxnSpPr>
        <p:spPr>
          <a:xfrm>
            <a:off x="3936984" y="3484107"/>
            <a:ext cx="260485" cy="49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19" idx="1"/>
            <a:endCxn id="11" idx="3"/>
          </p:cNvCxnSpPr>
          <p:nvPr/>
        </p:nvCxnSpPr>
        <p:spPr>
          <a:xfrm flipH="1" flipV="1">
            <a:off x="1375852" y="3480484"/>
            <a:ext cx="1593991" cy="36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7012180" y="2213212"/>
            <a:ext cx="1881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RequeteHttp</a:t>
            </a:r>
          </a:p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DLL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424785" y="4142516"/>
            <a:ext cx="1056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smtClean="0"/>
              <a:t>Corentin</a:t>
            </a:r>
            <a:endParaRPr lang="fr-FR" dirty="0"/>
          </a:p>
        </p:txBody>
      </p:sp>
      <p:cxnSp>
        <p:nvCxnSpPr>
          <p:cNvPr id="33" name="Connecteur droit avec flèche 32"/>
          <p:cNvCxnSpPr/>
          <p:nvPr/>
        </p:nvCxnSpPr>
        <p:spPr>
          <a:xfrm>
            <a:off x="5164610" y="3484107"/>
            <a:ext cx="442737" cy="24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091134" y="4639108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smtClean="0"/>
              <a:t>Diane</a:t>
            </a:r>
            <a:endParaRPr lang="fr-FR" dirty="0"/>
          </a:p>
        </p:txBody>
      </p:sp>
      <p:sp>
        <p:nvSpPr>
          <p:cNvPr id="35" name="Rectangle 34"/>
          <p:cNvSpPr/>
          <p:nvPr/>
        </p:nvSpPr>
        <p:spPr>
          <a:xfrm>
            <a:off x="4242456" y="397348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smtClean="0"/>
              <a:t>Meven</a:t>
            </a:r>
            <a:endParaRPr lang="fr-FR" dirty="0"/>
          </a:p>
        </p:txBody>
      </p:sp>
      <p:sp>
        <p:nvSpPr>
          <p:cNvPr id="36" name="Rectangle 35"/>
          <p:cNvSpPr/>
          <p:nvPr/>
        </p:nvSpPr>
        <p:spPr>
          <a:xfrm>
            <a:off x="2995596" y="3986847"/>
            <a:ext cx="9156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smtClean="0"/>
              <a:t>Iman &amp;</a:t>
            </a:r>
          </a:p>
          <a:p>
            <a:pPr algn="ctr"/>
            <a:r>
              <a:rPr lang="fr-FR" dirty="0" err="1" smtClean="0"/>
              <a:t>Enora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65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 txBox="1">
            <a:spLocks/>
          </p:cNvSpPr>
          <p:nvPr/>
        </p:nvSpPr>
        <p:spPr>
          <a:xfrm>
            <a:off x="633806" y="231501"/>
            <a:ext cx="7876388" cy="73232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dirty="0" smtClean="0"/>
              <a:t>IV. </a:t>
            </a:r>
            <a:r>
              <a:rPr lang="fr-FR" dirty="0"/>
              <a:t>Gestion de </a:t>
            </a:r>
            <a:r>
              <a:rPr lang="fr-FR" dirty="0" smtClean="0"/>
              <a:t>projet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12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793"/>
          <a:stretch/>
        </p:blipFill>
        <p:spPr>
          <a:xfrm>
            <a:off x="437884" y="1394103"/>
            <a:ext cx="2805605" cy="355171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20"/>
          <a:stretch/>
        </p:blipFill>
        <p:spPr>
          <a:xfrm>
            <a:off x="3243489" y="1394103"/>
            <a:ext cx="5500461" cy="355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82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/>
          </p:nvPr>
        </p:nvGraphicFramePr>
        <p:xfrm>
          <a:off x="1524000" y="1397000"/>
          <a:ext cx="6096000" cy="2296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Réussites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Difficultés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Entraide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Enchaînement des tâches à réaliser</a:t>
                      </a:r>
                    </a:p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Versioning</a:t>
                      </a:r>
                      <a:r>
                        <a:rPr lang="fr-FR" dirty="0" smtClean="0"/>
                        <a:t> (176 </a:t>
                      </a:r>
                      <a:r>
                        <a:rPr lang="fr-FR" dirty="0" err="1" smtClean="0"/>
                        <a:t>commits</a:t>
                      </a:r>
                      <a:r>
                        <a:rPr lang="fr-FR" dirty="0" smtClean="0"/>
                        <a:t>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Avoir une vue d’ensemble du projet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Répartition des tâches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Relier</a:t>
                      </a:r>
                      <a:r>
                        <a:rPr lang="fr-FR" baseline="0" dirty="0" smtClean="0"/>
                        <a:t> les différentes parties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re 1"/>
          <p:cNvSpPr txBox="1">
            <a:spLocks/>
          </p:cNvSpPr>
          <p:nvPr/>
        </p:nvSpPr>
        <p:spPr>
          <a:xfrm>
            <a:off x="633806" y="231501"/>
            <a:ext cx="7876388" cy="73232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dirty="0" smtClean="0"/>
              <a:t>IV. Gestion de projet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385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0" indent="0">
              <a:buNone/>
            </a:pPr>
            <a:endParaRPr lang="fr-FR" sz="2400" dirty="0"/>
          </a:p>
          <a:p>
            <a:pPr marL="271463" lvl="1" indent="-271463">
              <a:buClr>
                <a:schemeClr val="tx2"/>
              </a:buClr>
              <a:buSzPct val="80000"/>
              <a:buFont typeface="Wingdings 3" panose="05040102010807070707" pitchFamily="18" charset="2"/>
              <a:buChar char=""/>
            </a:pPr>
            <a:r>
              <a:rPr lang="fr-FR" sz="2400" dirty="0">
                <a:solidFill>
                  <a:schemeClr val="tx1"/>
                </a:solidFill>
              </a:rPr>
              <a:t>Application fonctionnelle et utilisable</a:t>
            </a:r>
          </a:p>
          <a:p>
            <a:endParaRPr lang="fr-FR" sz="2400" dirty="0" smtClean="0"/>
          </a:p>
          <a:p>
            <a:pPr lvl="1"/>
            <a:endParaRPr lang="fr-FR" sz="2000" dirty="0"/>
          </a:p>
          <a:p>
            <a:r>
              <a:rPr lang="fr-FR" sz="2400" dirty="0"/>
              <a:t>Points d’amélioration :</a:t>
            </a:r>
          </a:p>
          <a:p>
            <a:pPr lvl="1"/>
            <a:r>
              <a:rPr lang="fr-FR" sz="2000" dirty="0">
                <a:solidFill>
                  <a:schemeClr val="tx1"/>
                </a:solidFill>
              </a:rPr>
              <a:t>Défilement</a:t>
            </a:r>
          </a:p>
          <a:p>
            <a:pPr lvl="1"/>
            <a:r>
              <a:rPr lang="fr-FR" sz="2000" dirty="0">
                <a:solidFill>
                  <a:schemeClr val="tx1"/>
                </a:solidFill>
              </a:rPr>
              <a:t>Paramétrage plus simple</a:t>
            </a:r>
          </a:p>
          <a:p>
            <a:pPr lvl="1"/>
            <a:r>
              <a:rPr lang="fr-FR" sz="2000" dirty="0" smtClean="0">
                <a:solidFill>
                  <a:schemeClr val="tx1"/>
                </a:solidFill>
              </a:rPr>
              <a:t>Sécurité</a:t>
            </a: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633806" y="102515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dirty="0" smtClean="0"/>
              <a:t>V. </a:t>
            </a:r>
            <a:r>
              <a:rPr lang="fr-FR" dirty="0" smtClean="0"/>
              <a:t>Bilan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4511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 sz="2400" dirty="0" smtClean="0"/>
          </a:p>
          <a:p>
            <a:r>
              <a:rPr lang="fr-FR" sz="2400" dirty="0" smtClean="0"/>
              <a:t>Challenge</a:t>
            </a:r>
          </a:p>
          <a:p>
            <a:endParaRPr lang="fr-FR" sz="2400" dirty="0" smtClean="0"/>
          </a:p>
          <a:p>
            <a:endParaRPr lang="fr-FR" sz="2400" dirty="0"/>
          </a:p>
          <a:p>
            <a:endParaRPr lang="fr-FR" sz="2400" dirty="0" smtClean="0"/>
          </a:p>
          <a:p>
            <a:r>
              <a:rPr lang="fr-FR" sz="2400" dirty="0"/>
              <a:t>Projet concret</a:t>
            </a:r>
          </a:p>
          <a:p>
            <a:endParaRPr lang="fr-FR" sz="2400" dirty="0"/>
          </a:p>
          <a:p>
            <a:endParaRPr lang="fr-FR" sz="2400" dirty="0" smtClean="0"/>
          </a:p>
          <a:p>
            <a:endParaRPr lang="fr-FR" sz="2400" dirty="0" smtClean="0"/>
          </a:p>
          <a:p>
            <a:pPr marL="0" indent="0">
              <a:buNone/>
            </a:pPr>
            <a:r>
              <a:rPr lang="fr-FR" dirty="0"/>
              <a:t>	</a:t>
            </a:r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633806" y="270681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000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89006" y="1536174"/>
            <a:ext cx="796598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eriod"/>
            </a:pPr>
            <a:r>
              <a:rPr lang="fr-FR" sz="2000" dirty="0" smtClean="0"/>
              <a:t>Contexte</a:t>
            </a:r>
          </a:p>
          <a:p>
            <a:pPr marL="400050" indent="-400050">
              <a:buAutoNum type="romanUcPeriod"/>
            </a:pPr>
            <a:endParaRPr lang="fr-FR" sz="2000" dirty="0" smtClean="0"/>
          </a:p>
          <a:p>
            <a:pPr marL="400050" indent="-400050">
              <a:buAutoNum type="romanUcPeriod"/>
            </a:pPr>
            <a:r>
              <a:rPr lang="fr-FR" sz="2000" dirty="0" smtClean="0"/>
              <a:t>Architecture du projet</a:t>
            </a:r>
          </a:p>
          <a:p>
            <a:pPr marL="400050" indent="-400050">
              <a:buAutoNum type="romanUcPeriod"/>
            </a:pPr>
            <a:endParaRPr lang="fr-FR" sz="2000" dirty="0" smtClean="0"/>
          </a:p>
          <a:p>
            <a:pPr marL="400050" indent="-400050">
              <a:buAutoNum type="romanUcPeriod"/>
            </a:pPr>
            <a:r>
              <a:rPr lang="fr-FR" sz="2000" dirty="0" smtClean="0"/>
              <a:t>Présentation de l’application et démonstration</a:t>
            </a:r>
          </a:p>
          <a:p>
            <a:pPr marL="400050" indent="-400050">
              <a:buAutoNum type="romanUcPeriod"/>
            </a:pPr>
            <a:endParaRPr lang="fr-FR" sz="2000" dirty="0" smtClean="0"/>
          </a:p>
          <a:p>
            <a:pPr marL="400050" indent="-400050">
              <a:buAutoNum type="romanUcPeriod"/>
            </a:pPr>
            <a:r>
              <a:rPr lang="fr-FR" sz="2000" dirty="0" smtClean="0"/>
              <a:t>Organisation</a:t>
            </a:r>
          </a:p>
          <a:p>
            <a:pPr marL="400050" indent="-400050">
              <a:buAutoNum type="romanUcPeriod"/>
            </a:pPr>
            <a:endParaRPr lang="fr-FR" sz="2000" dirty="0" smtClean="0"/>
          </a:p>
          <a:p>
            <a:pPr marL="400050" indent="-400050">
              <a:buAutoNum type="romanUcPeriod"/>
            </a:pPr>
            <a:r>
              <a:rPr lang="fr-FR" sz="2000" dirty="0" smtClean="0"/>
              <a:t>Choix techniques</a:t>
            </a:r>
          </a:p>
          <a:p>
            <a:pPr marL="400050" indent="-400050">
              <a:buAutoNum type="romanUcPeriod"/>
            </a:pPr>
            <a:endParaRPr lang="fr-FR" sz="2000" dirty="0" smtClean="0"/>
          </a:p>
          <a:p>
            <a:pPr marL="400050" indent="-400050">
              <a:buAutoNum type="romanUcPeriod"/>
            </a:pPr>
            <a:r>
              <a:rPr lang="fr-FR" sz="2000" dirty="0" smtClean="0"/>
              <a:t>Bilan et conclusion</a:t>
            </a:r>
            <a:endParaRPr lang="fr-FR" sz="2000" dirty="0"/>
          </a:p>
          <a:p>
            <a:pPr marL="400050" indent="-400050">
              <a:buAutoNum type="romanUcPeriod"/>
            </a:pPr>
            <a:endParaRPr lang="fr-FR" sz="2000" dirty="0"/>
          </a:p>
        </p:txBody>
      </p:sp>
      <p:sp>
        <p:nvSpPr>
          <p:cNvPr id="3" name="ZoneTexte 2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096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43856" y="2967335"/>
            <a:ext cx="42562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Questions ?</a:t>
            </a:r>
            <a:endParaRPr lang="fr-FR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808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Est-ce qu’on aurait fait une répartition différente des tâches ? (</a:t>
            </a:r>
            <a:r>
              <a:rPr lang="fr-FR" dirty="0" err="1" smtClean="0"/>
              <a:t>rép</a:t>
            </a:r>
            <a:r>
              <a:rPr lang="fr-FR" dirty="0" smtClean="0"/>
              <a:t> : pas de cours de gestion de projet, importance de la gestion de projet </a:t>
            </a:r>
            <a:r>
              <a:rPr lang="fr-FR" dirty="0" err="1" smtClean="0"/>
              <a:t>blabla</a:t>
            </a:r>
            <a:r>
              <a:rPr lang="fr-FR" dirty="0" smtClean="0"/>
              <a:t>)</a:t>
            </a:r>
          </a:p>
          <a:p>
            <a:r>
              <a:rPr lang="fr-FR" dirty="0" smtClean="0"/>
              <a:t>Pourquoi la </a:t>
            </a:r>
            <a:r>
              <a:rPr lang="fr-FR" dirty="0" err="1" smtClean="0"/>
              <a:t>bluetooth</a:t>
            </a:r>
            <a:r>
              <a:rPr lang="fr-FR" dirty="0" smtClean="0"/>
              <a:t> dll ne </a:t>
            </a:r>
            <a:r>
              <a:rPr lang="fr-FR" dirty="0" err="1" smtClean="0"/>
              <a:t>com</a:t>
            </a:r>
            <a:r>
              <a:rPr lang="fr-FR" dirty="0" smtClean="0"/>
              <a:t> pas avec le modèle</a:t>
            </a:r>
          </a:p>
          <a:p>
            <a:r>
              <a:rPr lang="fr-FR" dirty="0" smtClean="0"/>
              <a:t>Même bouton pour allumer, éteindre, état de l’appareil</a:t>
            </a:r>
          </a:p>
          <a:p>
            <a:r>
              <a:rPr lang="fr-FR" dirty="0" smtClean="0"/>
              <a:t>Retour visuel, lampe allumée, éteinte ?</a:t>
            </a:r>
          </a:p>
          <a:p>
            <a:r>
              <a:rPr lang="fr-FR" dirty="0" smtClean="0"/>
              <a:t>Différence utilisateur/admin (pas encore de </a:t>
            </a:r>
            <a:r>
              <a:rPr lang="fr-FR" dirty="0" err="1" smtClean="0"/>
              <a:t>mdp</a:t>
            </a:r>
            <a:r>
              <a:rPr lang="fr-FR" dirty="0" smtClean="0"/>
              <a:t>, double clic)</a:t>
            </a:r>
          </a:p>
          <a:p>
            <a:r>
              <a:rPr lang="fr-FR" dirty="0" smtClean="0"/>
              <a:t>Capteurs </a:t>
            </a:r>
            <a:r>
              <a:rPr lang="fr-FR" dirty="0" err="1" smtClean="0"/>
              <a:t>fibaro</a:t>
            </a:r>
            <a:r>
              <a:rPr lang="fr-FR" dirty="0" smtClean="0"/>
              <a:t>, est-ce que notre dll </a:t>
            </a:r>
            <a:r>
              <a:rPr lang="fr-FR" dirty="0" err="1" smtClean="0"/>
              <a:t>requeteHttp</a:t>
            </a:r>
            <a:r>
              <a:rPr lang="fr-FR" dirty="0" smtClean="0"/>
              <a:t> récup (dll ok, modèle réalisable, </a:t>
            </a:r>
            <a:r>
              <a:rPr lang="fr-FR" dirty="0" err="1" smtClean="0"/>
              <a:t>ihm</a:t>
            </a:r>
            <a:r>
              <a:rPr lang="fr-FR" dirty="0" smtClean="0"/>
              <a:t> compliqué)</a:t>
            </a:r>
          </a:p>
          <a:p>
            <a:r>
              <a:rPr lang="fr-FR" dirty="0" smtClean="0"/>
              <a:t>Tests clients : bah on donne à </a:t>
            </a:r>
            <a:r>
              <a:rPr lang="fr-FR" dirty="0" err="1" smtClean="0"/>
              <a:t>Ergovie</a:t>
            </a:r>
            <a:r>
              <a:rPr lang="fr-FR" dirty="0" smtClean="0"/>
              <a:t> et ils se démerdent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Ne pas oublier : les encadrants peuvent prendre cher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874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3806" y="333227"/>
            <a:ext cx="7876388" cy="946131"/>
          </a:xfrm>
        </p:spPr>
        <p:txBody>
          <a:bodyPr/>
          <a:lstStyle/>
          <a:p>
            <a:pPr algn="ctr"/>
            <a:r>
              <a:rPr lang="fr-FR" dirty="0" smtClean="0"/>
              <a:t>I. Contexte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81892" y="1430798"/>
            <a:ext cx="7365768" cy="4695367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sz="2000" dirty="0" err="1" smtClean="0"/>
              <a:t>DomotIcApp</a:t>
            </a:r>
            <a:r>
              <a:rPr lang="fr-FR" sz="2000" dirty="0" smtClean="0"/>
              <a:t> : application pour tablette Windows</a:t>
            </a:r>
          </a:p>
          <a:p>
            <a:endParaRPr lang="fr-FR" sz="2000" dirty="0" smtClean="0"/>
          </a:p>
          <a:p>
            <a:r>
              <a:rPr lang="fr-FR" sz="2000" dirty="0" smtClean="0"/>
              <a:t>Projet en lien avec l’entreprise </a:t>
            </a:r>
            <a:r>
              <a:rPr lang="fr-FR" sz="2000" dirty="0" err="1" smtClean="0"/>
              <a:t>Ergovie</a:t>
            </a:r>
            <a:endParaRPr lang="fr-FR" sz="2000" dirty="0" smtClean="0"/>
          </a:p>
          <a:p>
            <a:endParaRPr lang="fr-FR" sz="2000" dirty="0" smtClean="0"/>
          </a:p>
          <a:p>
            <a:r>
              <a:rPr lang="fr-FR" sz="2000" dirty="0" smtClean="0"/>
              <a:t>Projet commencé l’an passé</a:t>
            </a:r>
          </a:p>
          <a:p>
            <a:pPr marL="0" indent="0">
              <a:buNone/>
            </a:pPr>
            <a:endParaRPr lang="fr-FR" sz="2000" dirty="0" smtClean="0"/>
          </a:p>
          <a:p>
            <a:pPr marL="0" indent="0">
              <a:buNone/>
            </a:pPr>
            <a:endParaRPr lang="fr-FR" sz="2000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699" y="1430798"/>
            <a:ext cx="2414649" cy="1780804"/>
          </a:xfrm>
          <a:prstGeom prst="rect">
            <a:avLst/>
          </a:prstGeom>
        </p:spPr>
      </p:pic>
      <p:pic>
        <p:nvPicPr>
          <p:cNvPr id="1026" name="Picture 2" descr="Z:\home\maki\Desktop\5c6e7e9a-24bf-4b1e-9e34-0cd8061ae50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609" y="695455"/>
            <a:ext cx="2926341" cy="325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45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061" y="1429364"/>
            <a:ext cx="679366" cy="51088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113" y="4708770"/>
            <a:ext cx="875600" cy="8756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007672" y="1477671"/>
            <a:ext cx="402652" cy="40265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537" y="1345601"/>
            <a:ext cx="794871" cy="67841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113" y="2955379"/>
            <a:ext cx="884715" cy="782731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530" y="2846137"/>
            <a:ext cx="1418468" cy="1268691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61" y="2851916"/>
            <a:ext cx="1131791" cy="1257135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313" y="2249583"/>
            <a:ext cx="609960" cy="60996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659" y="4913125"/>
            <a:ext cx="646679" cy="409867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924312" y="4037833"/>
            <a:ext cx="609960" cy="60996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496" y="3558144"/>
            <a:ext cx="920615" cy="226061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150" y="4823774"/>
            <a:ext cx="613499" cy="613499"/>
          </a:xfrm>
          <a:prstGeom prst="rect">
            <a:avLst/>
          </a:prstGeom>
        </p:spPr>
      </p:pic>
      <p:cxnSp>
        <p:nvCxnSpPr>
          <p:cNvPr id="27" name="Connecteur droit avec flèche 26"/>
          <p:cNvCxnSpPr>
            <a:endCxn id="13" idx="3"/>
          </p:cNvCxnSpPr>
          <p:nvPr/>
        </p:nvCxnSpPr>
        <p:spPr>
          <a:xfrm flipH="1" flipV="1">
            <a:off x="1375852" y="3480484"/>
            <a:ext cx="1593991" cy="36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stCxn id="12" idx="3"/>
          </p:cNvCxnSpPr>
          <p:nvPr/>
        </p:nvCxnSpPr>
        <p:spPr>
          <a:xfrm>
            <a:off x="4770998" y="3480483"/>
            <a:ext cx="836349" cy="60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itre 1"/>
          <p:cNvSpPr>
            <a:spLocks noGrp="1"/>
          </p:cNvSpPr>
          <p:nvPr>
            <p:ph type="title"/>
          </p:nvPr>
        </p:nvSpPr>
        <p:spPr>
          <a:xfrm>
            <a:off x="633806" y="107931"/>
            <a:ext cx="7876388" cy="1143000"/>
          </a:xfrm>
        </p:spPr>
        <p:txBody>
          <a:bodyPr/>
          <a:lstStyle/>
          <a:p>
            <a:pPr algn="ctr"/>
            <a:r>
              <a:rPr lang="fr-FR" dirty="0" smtClean="0"/>
              <a:t>I. contexte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143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633806" y="107931"/>
            <a:ext cx="7876388" cy="1143000"/>
          </a:xfrm>
        </p:spPr>
        <p:txBody>
          <a:bodyPr/>
          <a:lstStyle/>
          <a:p>
            <a:pPr algn="ctr"/>
            <a:r>
              <a:rPr lang="fr-FR" dirty="0" smtClean="0"/>
              <a:t>I. CONTEXTE</a:t>
            </a:r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Cahier des charges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</a:t>
            </a:r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845510"/>
              </p:ext>
            </p:extLst>
          </p:nvPr>
        </p:nvGraphicFramePr>
        <p:xfrm>
          <a:off x="809222" y="2012039"/>
          <a:ext cx="3667775" cy="428398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67775"/>
              </a:tblGrid>
              <a:tr h="915324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Communication</a:t>
                      </a:r>
                      <a:endParaRPr lang="fr-FR" dirty="0"/>
                    </a:p>
                  </a:txBody>
                  <a:tcPr anchor="ctr"/>
                </a:tc>
              </a:tr>
              <a:tr h="982526">
                <a:tc>
                  <a:txBody>
                    <a:bodyPr/>
                    <a:lstStyle/>
                    <a:p>
                      <a:r>
                        <a:rPr lang="fr-FR" dirty="0" smtClean="0"/>
                        <a:t>Avec le fauteuil,</a:t>
                      </a:r>
                      <a:r>
                        <a:rPr lang="fr-FR" baseline="0" dirty="0" smtClean="0"/>
                        <a:t> pour afficher les informations du fauteuil</a:t>
                      </a:r>
                      <a:endParaRPr lang="fr-FR" dirty="0"/>
                    </a:p>
                  </a:txBody>
                  <a:tcPr/>
                </a:tc>
              </a:tr>
              <a:tr h="982526">
                <a:tc>
                  <a:txBody>
                    <a:bodyPr/>
                    <a:lstStyle/>
                    <a:p>
                      <a:r>
                        <a:rPr lang="fr-FR" dirty="0" smtClean="0"/>
                        <a:t>Avec</a:t>
                      </a:r>
                      <a:r>
                        <a:rPr lang="fr-FR" baseline="0" dirty="0" smtClean="0"/>
                        <a:t> la </a:t>
                      </a:r>
                      <a:r>
                        <a:rPr lang="fr-FR" baseline="0" dirty="0" err="1" smtClean="0"/>
                        <a:t>Kira</a:t>
                      </a:r>
                      <a:r>
                        <a:rPr lang="fr-FR" baseline="0" dirty="0" smtClean="0"/>
                        <a:t>, pour contrôler les équipements infrarouge</a:t>
                      </a:r>
                      <a:endParaRPr lang="fr-FR" dirty="0"/>
                    </a:p>
                  </a:txBody>
                  <a:tcPr/>
                </a:tc>
              </a:tr>
              <a:tr h="140361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Avec la </a:t>
                      </a:r>
                      <a:r>
                        <a:rPr lang="fr-FR" dirty="0" err="1" smtClean="0"/>
                        <a:t>Fibaro</a:t>
                      </a:r>
                      <a:r>
                        <a:rPr lang="fr-FR" dirty="0" smtClean="0"/>
                        <a:t>,</a:t>
                      </a:r>
                      <a:r>
                        <a:rPr lang="fr-FR" baseline="0" dirty="0" smtClean="0"/>
                        <a:t> pour contrôler les équipements via le protocole Z-</a:t>
                      </a:r>
                      <a:r>
                        <a:rPr lang="fr-FR" baseline="0" dirty="0" err="1" smtClean="0"/>
                        <a:t>Wave</a:t>
                      </a:r>
                      <a:endParaRPr lang="fr-FR" dirty="0" smtClean="0"/>
                    </a:p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019645"/>
              </p:ext>
            </p:extLst>
          </p:nvPr>
        </p:nvGraphicFramePr>
        <p:xfrm>
          <a:off x="4815031" y="2018394"/>
          <a:ext cx="3681269" cy="43305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81269"/>
              </a:tblGrid>
              <a:tr h="866899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IHM et Modèle</a:t>
                      </a:r>
                      <a:endParaRPr lang="fr-FR" dirty="0"/>
                    </a:p>
                  </a:txBody>
                  <a:tcPr anchor="ctr"/>
                </a:tc>
              </a:tr>
              <a:tr h="1177421">
                <a:tc>
                  <a:txBody>
                    <a:bodyPr/>
                    <a:lstStyle/>
                    <a:p>
                      <a:r>
                        <a:rPr lang="fr-FR" dirty="0" smtClean="0"/>
                        <a:t>Adapté</a:t>
                      </a:r>
                      <a:r>
                        <a:rPr lang="fr-FR" baseline="0" dirty="0" smtClean="0"/>
                        <a:t> à tous les handicaps: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baseline="0" dirty="0" smtClean="0"/>
                        <a:t>Couleurs contrastés,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baseline="0" dirty="0" smtClean="0"/>
                        <a:t>Peu d’icônes</a:t>
                      </a:r>
                    </a:p>
                  </a:txBody>
                  <a:tcPr/>
                </a:tc>
              </a:tr>
              <a:tr h="728652">
                <a:tc>
                  <a:txBody>
                    <a:bodyPr/>
                    <a:lstStyle/>
                    <a:p>
                      <a:r>
                        <a:rPr lang="fr-FR" dirty="0" smtClean="0"/>
                        <a:t>Simple</a:t>
                      </a:r>
                      <a:r>
                        <a:rPr lang="fr-FR" baseline="0" dirty="0" smtClean="0"/>
                        <a:t> à utiliser</a:t>
                      </a:r>
                      <a:endParaRPr lang="fr-FR" dirty="0"/>
                    </a:p>
                  </a:txBody>
                  <a:tcPr/>
                </a:tc>
              </a:tr>
              <a:tr h="72865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aseline="0" dirty="0" smtClean="0"/>
                        <a:t>Mode de sélection alternatif</a:t>
                      </a:r>
                      <a:endParaRPr lang="fr-FR" dirty="0" smtClean="0"/>
                    </a:p>
                    <a:p>
                      <a:endParaRPr lang="fr-FR" dirty="0"/>
                    </a:p>
                  </a:txBody>
                  <a:tcPr/>
                </a:tc>
              </a:tr>
              <a:tr h="82895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Portable : portage du modèle</a:t>
                      </a:r>
                      <a:endParaRPr lang="fr-FR" dirty="0" smtClean="0"/>
                    </a:p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335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3806" y="107931"/>
            <a:ext cx="7876388" cy="1143000"/>
          </a:xfrm>
        </p:spPr>
        <p:txBody>
          <a:bodyPr/>
          <a:lstStyle/>
          <a:p>
            <a:pPr algn="ctr"/>
            <a:r>
              <a:rPr lang="fr-FR" dirty="0" smtClean="0"/>
              <a:t>II. </a:t>
            </a:r>
            <a:r>
              <a:rPr lang="fr-FR" dirty="0" err="1" smtClean="0"/>
              <a:t>realisation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81892" y="992917"/>
            <a:ext cx="8409708" cy="541594"/>
          </a:xfrm>
        </p:spPr>
        <p:txBody>
          <a:bodyPr/>
          <a:lstStyle/>
          <a:p>
            <a:r>
              <a:rPr lang="fr-FR" dirty="0" smtClean="0"/>
              <a:t>Avant le début du projet</a:t>
            </a:r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61" y="1667920"/>
            <a:ext cx="1418468" cy="126869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2969843" y="3107703"/>
            <a:ext cx="2194767" cy="752807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3184634" y="3301842"/>
            <a:ext cx="1818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IHM et Modèle</a:t>
            </a: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064" y="3671174"/>
            <a:ext cx="1189427" cy="113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685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3806" y="107931"/>
            <a:ext cx="7876388" cy="1143000"/>
          </a:xfrm>
        </p:spPr>
        <p:txBody>
          <a:bodyPr/>
          <a:lstStyle/>
          <a:p>
            <a:pPr algn="ctr"/>
            <a:r>
              <a:rPr lang="fr-FR" dirty="0" smtClean="0"/>
              <a:t>II. </a:t>
            </a:r>
            <a:r>
              <a:rPr lang="fr-FR" dirty="0" err="1" smtClean="0"/>
              <a:t>realisation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81892" y="992917"/>
            <a:ext cx="8409708" cy="541594"/>
          </a:xfrm>
        </p:spPr>
        <p:txBody>
          <a:bodyPr/>
          <a:lstStyle/>
          <a:p>
            <a:r>
              <a:rPr lang="fr-FR" dirty="0" smtClean="0"/>
              <a:t>En janvier</a:t>
            </a:r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61" y="1667920"/>
            <a:ext cx="1418468" cy="126869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2969843" y="3107703"/>
            <a:ext cx="2194767" cy="752807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3184634" y="3301842"/>
            <a:ext cx="1818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IHM et Modèle</a:t>
            </a: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581" y="3680385"/>
            <a:ext cx="1189427" cy="1138373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061" y="1429364"/>
            <a:ext cx="679366" cy="510883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007672" y="1477671"/>
            <a:ext cx="402652" cy="402652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537" y="1345601"/>
            <a:ext cx="794871" cy="678410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113" y="2955379"/>
            <a:ext cx="884715" cy="782731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313" y="2249583"/>
            <a:ext cx="609960" cy="609960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922" y="3029753"/>
            <a:ext cx="914419" cy="890380"/>
          </a:xfrm>
          <a:prstGeom prst="rect">
            <a:avLst/>
          </a:prstGeom>
        </p:spPr>
      </p:pic>
      <p:sp>
        <p:nvSpPr>
          <p:cNvPr id="27" name="ZoneTexte 26"/>
          <p:cNvSpPr txBox="1"/>
          <p:nvPr/>
        </p:nvSpPr>
        <p:spPr>
          <a:xfrm>
            <a:off x="7012180" y="2213212"/>
            <a:ext cx="1881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RequeteHttp</a:t>
            </a:r>
          </a:p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DLL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315779" y="4142516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err="1"/>
              <a:t>HappyHttp</a:t>
            </a:r>
            <a:endParaRPr lang="fr-FR" dirty="0"/>
          </a:p>
        </p:txBody>
      </p:sp>
      <p:sp>
        <p:nvSpPr>
          <p:cNvPr id="29" name="Rectangle 28"/>
          <p:cNvSpPr/>
          <p:nvPr/>
        </p:nvSpPr>
        <p:spPr>
          <a:xfrm>
            <a:off x="5607347" y="1104253"/>
            <a:ext cx="3263885" cy="448498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avec flèche 4"/>
          <p:cNvCxnSpPr>
            <a:stCxn id="23" idx="3"/>
          </p:cNvCxnSpPr>
          <p:nvPr/>
        </p:nvCxnSpPr>
        <p:spPr>
          <a:xfrm>
            <a:off x="5164610" y="3484107"/>
            <a:ext cx="442737" cy="24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04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3806" y="107931"/>
            <a:ext cx="7876388" cy="1143000"/>
          </a:xfrm>
        </p:spPr>
        <p:txBody>
          <a:bodyPr/>
          <a:lstStyle/>
          <a:p>
            <a:pPr algn="ctr"/>
            <a:r>
              <a:rPr lang="fr-FR" dirty="0" smtClean="0"/>
              <a:t>II. </a:t>
            </a:r>
            <a:r>
              <a:rPr lang="fr-FR" dirty="0" err="1" smtClean="0"/>
              <a:t>realisation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81892" y="992917"/>
            <a:ext cx="8409708" cy="541594"/>
          </a:xfrm>
        </p:spPr>
        <p:txBody>
          <a:bodyPr/>
          <a:lstStyle/>
          <a:p>
            <a:r>
              <a:rPr lang="fr-FR" dirty="0" smtClean="0"/>
              <a:t>Ce deuxième semestre</a:t>
            </a:r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61" y="1667920"/>
            <a:ext cx="1418468" cy="126869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061" y="1429364"/>
            <a:ext cx="679366" cy="51088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007672" y="1477671"/>
            <a:ext cx="402652" cy="40265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537" y="1345601"/>
            <a:ext cx="794871" cy="67841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113" y="2955379"/>
            <a:ext cx="884715" cy="782731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313" y="2249583"/>
            <a:ext cx="609960" cy="60996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969843" y="3107703"/>
            <a:ext cx="967141" cy="752807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4197469" y="3112697"/>
            <a:ext cx="967141" cy="752807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3105628" y="3290277"/>
            <a:ext cx="695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IHM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4213274" y="3163764"/>
            <a:ext cx="935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Modèle</a:t>
            </a:r>
          </a:p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DLL</a:t>
            </a:r>
          </a:p>
        </p:txBody>
      </p:sp>
      <p:cxnSp>
        <p:nvCxnSpPr>
          <p:cNvPr id="22" name="Connecteur droit avec flèche 21"/>
          <p:cNvCxnSpPr>
            <a:stCxn id="18" idx="3"/>
            <a:endCxn id="19" idx="1"/>
          </p:cNvCxnSpPr>
          <p:nvPr/>
        </p:nvCxnSpPr>
        <p:spPr>
          <a:xfrm>
            <a:off x="3936984" y="3484107"/>
            <a:ext cx="260485" cy="49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4" name="Image 23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840" y="3975672"/>
            <a:ext cx="752398" cy="732618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160" y="3910739"/>
            <a:ext cx="922503" cy="882906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922" y="3029753"/>
            <a:ext cx="914419" cy="890380"/>
          </a:xfrm>
          <a:prstGeom prst="rect">
            <a:avLst/>
          </a:prstGeom>
        </p:spPr>
      </p:pic>
      <p:sp>
        <p:nvSpPr>
          <p:cNvPr id="28" name="ZoneTexte 27"/>
          <p:cNvSpPr txBox="1"/>
          <p:nvPr/>
        </p:nvSpPr>
        <p:spPr>
          <a:xfrm>
            <a:off x="7012180" y="2213212"/>
            <a:ext cx="1881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RequeteHttp</a:t>
            </a:r>
          </a:p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DLL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315779" y="4142516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err="1"/>
              <a:t>HappyHttp</a:t>
            </a:r>
            <a:endParaRPr lang="fr-FR" dirty="0"/>
          </a:p>
        </p:txBody>
      </p:sp>
      <p:sp>
        <p:nvSpPr>
          <p:cNvPr id="30" name="Rectangle 29"/>
          <p:cNvSpPr/>
          <p:nvPr/>
        </p:nvSpPr>
        <p:spPr>
          <a:xfrm>
            <a:off x="5607347" y="1104253"/>
            <a:ext cx="3263885" cy="448498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Connecteur droit avec flèche 30"/>
          <p:cNvCxnSpPr/>
          <p:nvPr/>
        </p:nvCxnSpPr>
        <p:spPr>
          <a:xfrm>
            <a:off x="5164610" y="3484107"/>
            <a:ext cx="442737" cy="24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0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3806" y="107931"/>
            <a:ext cx="7876388" cy="1143000"/>
          </a:xfrm>
        </p:spPr>
        <p:txBody>
          <a:bodyPr/>
          <a:lstStyle/>
          <a:p>
            <a:pPr algn="ctr"/>
            <a:r>
              <a:rPr lang="fr-FR" dirty="0" smtClean="0"/>
              <a:t>II. </a:t>
            </a:r>
            <a:r>
              <a:rPr lang="fr-FR" dirty="0" err="1" smtClean="0"/>
              <a:t>realisation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81892" y="992917"/>
            <a:ext cx="8409708" cy="541594"/>
          </a:xfrm>
        </p:spPr>
        <p:txBody>
          <a:bodyPr/>
          <a:lstStyle/>
          <a:p>
            <a:r>
              <a:rPr lang="fr-FR" dirty="0" smtClean="0"/>
              <a:t>Ce deuxième semestre</a:t>
            </a:r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61" y="1667920"/>
            <a:ext cx="1418468" cy="126869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061" y="1429364"/>
            <a:ext cx="679366" cy="51088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007672" y="1477671"/>
            <a:ext cx="402652" cy="40265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537" y="1345601"/>
            <a:ext cx="794871" cy="67841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113" y="2955379"/>
            <a:ext cx="884715" cy="782731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313" y="2249583"/>
            <a:ext cx="609960" cy="60996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922" y="3029753"/>
            <a:ext cx="914419" cy="89038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969843" y="3107703"/>
            <a:ext cx="967141" cy="752807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4197469" y="3112697"/>
            <a:ext cx="967141" cy="752807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3105628" y="3290277"/>
            <a:ext cx="695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IHM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4213274" y="3163764"/>
            <a:ext cx="935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Modèle</a:t>
            </a:r>
          </a:p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DLL</a:t>
            </a:r>
          </a:p>
        </p:txBody>
      </p:sp>
      <p:cxnSp>
        <p:nvCxnSpPr>
          <p:cNvPr id="22" name="Connecteur droit avec flèche 21"/>
          <p:cNvCxnSpPr>
            <a:stCxn id="18" idx="3"/>
            <a:endCxn id="19" idx="1"/>
          </p:cNvCxnSpPr>
          <p:nvPr/>
        </p:nvCxnSpPr>
        <p:spPr>
          <a:xfrm>
            <a:off x="3936984" y="3484107"/>
            <a:ext cx="260485" cy="49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4" name="Image 23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840" y="3975672"/>
            <a:ext cx="752398" cy="732618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160" y="3910739"/>
            <a:ext cx="922503" cy="882906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061" y="1429364"/>
            <a:ext cx="679366" cy="510883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113" y="4708770"/>
            <a:ext cx="875600" cy="875600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007672" y="1477671"/>
            <a:ext cx="402652" cy="402652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537" y="1345601"/>
            <a:ext cx="794871" cy="678410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113" y="2955379"/>
            <a:ext cx="884715" cy="782731"/>
          </a:xfrm>
          <a:prstGeom prst="rect">
            <a:avLst/>
          </a:prstGeom>
        </p:spPr>
      </p:pic>
      <p:pic>
        <p:nvPicPr>
          <p:cNvPr id="30" name="Image 29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313" y="2249583"/>
            <a:ext cx="609960" cy="609960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659" y="4913125"/>
            <a:ext cx="646679" cy="409867"/>
          </a:xfrm>
          <a:prstGeom prst="rect">
            <a:avLst/>
          </a:prstGeom>
        </p:spPr>
      </p:pic>
      <p:pic>
        <p:nvPicPr>
          <p:cNvPr id="32" name="Image 31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924312" y="4037833"/>
            <a:ext cx="609960" cy="609960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150" y="4823774"/>
            <a:ext cx="613499" cy="613499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5607347" y="1104253"/>
            <a:ext cx="3263885" cy="448498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7012180" y="2213212"/>
            <a:ext cx="1881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RequeteHttp</a:t>
            </a:r>
          </a:p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DLL</a:t>
            </a:r>
          </a:p>
        </p:txBody>
      </p:sp>
      <p:sp>
        <p:nvSpPr>
          <p:cNvPr id="4" name="Rectangle 3"/>
          <p:cNvSpPr/>
          <p:nvPr/>
        </p:nvSpPr>
        <p:spPr>
          <a:xfrm>
            <a:off x="7315779" y="4142516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err="1"/>
              <a:t>HappyHttp</a:t>
            </a:r>
            <a:endParaRPr lang="fr-FR" dirty="0"/>
          </a:p>
        </p:txBody>
      </p:sp>
      <p:cxnSp>
        <p:nvCxnSpPr>
          <p:cNvPr id="38" name="Connecteur droit avec flèche 37"/>
          <p:cNvCxnSpPr/>
          <p:nvPr/>
        </p:nvCxnSpPr>
        <p:spPr>
          <a:xfrm>
            <a:off x="5164610" y="3484107"/>
            <a:ext cx="442737" cy="24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586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INSA">
      <a:dk1>
        <a:srgbClr val="000000"/>
      </a:dk1>
      <a:lt1>
        <a:sysClr val="window" lastClr="FFFFFF"/>
      </a:lt1>
      <a:dk2>
        <a:srgbClr val="4F4D50"/>
      </a:dk2>
      <a:lt2>
        <a:srgbClr val="E42618"/>
      </a:lt2>
      <a:accent1>
        <a:srgbClr val="8A0066"/>
      </a:accent1>
      <a:accent2>
        <a:srgbClr val="E2007A"/>
      </a:accent2>
      <a:accent3>
        <a:srgbClr val="EB6E08"/>
      </a:accent3>
      <a:accent4>
        <a:srgbClr val="F0B600"/>
      </a:accent4>
      <a:accent5>
        <a:srgbClr val="F39200"/>
      </a:accent5>
      <a:accent6>
        <a:srgbClr val="CDCD00"/>
      </a:accent6>
      <a:hlink>
        <a:srgbClr val="959397"/>
      </a:hlink>
      <a:folHlink>
        <a:srgbClr val="4F4D5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6460</TotalTime>
  <Words>618</Words>
  <Application>Microsoft Office PowerPoint</Application>
  <PresentationFormat>Affichage à l'écran (4:3)</PresentationFormat>
  <Paragraphs>229</Paragraphs>
  <Slides>21</Slides>
  <Notes>12</Notes>
  <HiddenSlides>1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Thème Office</vt:lpstr>
      <vt:lpstr>Présentation PowerPoint</vt:lpstr>
      <vt:lpstr>Présentation PowerPoint</vt:lpstr>
      <vt:lpstr>I. Contexte</vt:lpstr>
      <vt:lpstr>I. contexte</vt:lpstr>
      <vt:lpstr>I. CONTEXTE</vt:lpstr>
      <vt:lpstr>II. realisation</vt:lpstr>
      <vt:lpstr>II. realisation</vt:lpstr>
      <vt:lpstr>II. realisation</vt:lpstr>
      <vt:lpstr>II. realisation</vt:lpstr>
      <vt:lpstr>II. realisation</vt:lpstr>
      <vt:lpstr>Présentation PowerPoint</vt:lpstr>
      <vt:lpstr>III. Présentation</vt:lpstr>
      <vt:lpstr>Présentation PowerPoint</vt:lpstr>
      <vt:lpstr>DEMONSTRATION</vt:lpstr>
      <vt:lpstr>IV. Gestion de projet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Laura Pasquier</dc:creator>
  <cp:lastModifiedBy>Meven Moser</cp:lastModifiedBy>
  <cp:revision>440</cp:revision>
  <cp:lastPrinted>2015-01-29T08:15:39Z</cp:lastPrinted>
  <dcterms:created xsi:type="dcterms:W3CDTF">2014-12-17T11:59:53Z</dcterms:created>
  <dcterms:modified xsi:type="dcterms:W3CDTF">2016-05-22T08:55:52Z</dcterms:modified>
</cp:coreProperties>
</file>