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3" r:id="rId2"/>
    <p:sldId id="322" r:id="rId3"/>
    <p:sldId id="307" r:id="rId4"/>
    <p:sldId id="308" r:id="rId5"/>
    <p:sldId id="309" r:id="rId6"/>
    <p:sldId id="323" r:id="rId7"/>
    <p:sldId id="326" r:id="rId8"/>
    <p:sldId id="327" r:id="rId9"/>
    <p:sldId id="328" r:id="rId10"/>
    <p:sldId id="311" r:id="rId11"/>
    <p:sldId id="319" r:id="rId12"/>
    <p:sldId id="312" r:id="rId13"/>
    <p:sldId id="329" r:id="rId14"/>
    <p:sldId id="313" r:id="rId15"/>
    <p:sldId id="314" r:id="rId16"/>
    <p:sldId id="315" r:id="rId17"/>
    <p:sldId id="316" r:id="rId18"/>
    <p:sldId id="332" r:id="rId19"/>
    <p:sldId id="317" r:id="rId20"/>
    <p:sldId id="320" r:id="rId21"/>
    <p:sldId id="321" r:id="rId22"/>
    <p:sldId id="306" r:id="rId23"/>
    <p:sldId id="330" r:id="rId24"/>
    <p:sldId id="331" r:id="rId25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75404" autoAdjust="0"/>
  </p:normalViewPr>
  <p:slideViewPr>
    <p:cSldViewPr snapToGrid="0" snapToObjects="1">
      <p:cViewPr varScale="1">
        <p:scale>
          <a:sx n="56" d="100"/>
          <a:sy n="56" d="100"/>
        </p:scale>
        <p:origin x="1794" y="66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83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Corentin : communication avec la </a:t>
            </a:r>
            <a:r>
              <a:rPr lang="fr-FR" dirty="0" err="1" smtClean="0"/>
              <a:t>Kira</a:t>
            </a:r>
            <a:r>
              <a:rPr lang="fr-FR" dirty="0" smtClean="0"/>
              <a:t> et la </a:t>
            </a:r>
            <a:r>
              <a:rPr lang="fr-FR" dirty="0" err="1" smtClean="0"/>
              <a:t>Fibaro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Iman et </a:t>
            </a:r>
            <a:r>
              <a:rPr lang="fr-FR" dirty="0" err="1" smtClean="0"/>
              <a:t>Enora</a:t>
            </a:r>
            <a:r>
              <a:rPr lang="fr-FR" dirty="0" smtClean="0"/>
              <a:t> : modification de l’interface graphique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Meven : refonte du modèle en C++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Diane : communication en Bluetooth avec le fauteuil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7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21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Strengths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Weaknesses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Opportunities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Threats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10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90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83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masquer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46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8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Suivis jusqu’à la fin du projet =&gt; plutôt bons</a:t>
            </a:r>
          </a:p>
          <a:p>
            <a:endParaRPr lang="fr-FR" dirty="0" smtClean="0"/>
          </a:p>
          <a:p>
            <a:r>
              <a:rPr lang="fr-FR" dirty="0" smtClean="0"/>
              <a:t>Intégration facile des </a:t>
            </a:r>
            <a:r>
              <a:rPr lang="fr-FR" dirty="0" err="1" smtClean="0"/>
              <a:t>DLLs</a:t>
            </a:r>
            <a:r>
              <a:rPr lang="fr-FR" dirty="0" smtClean="0"/>
              <a:t> en C#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Qt</a:t>
            </a:r>
            <a:r>
              <a:rPr lang="fr-FR" dirty="0" smtClean="0"/>
              <a:t> et </a:t>
            </a:r>
            <a:r>
              <a:rPr lang="fr-FR" dirty="0" err="1" smtClean="0"/>
              <a:t>HappyHttp</a:t>
            </a:r>
            <a:r>
              <a:rPr lang="fr-FR" dirty="0" smtClean="0"/>
              <a:t> portables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HappyHttp.h</a:t>
            </a:r>
            <a:r>
              <a:rPr lang="fr-FR" dirty="0" smtClean="0"/>
              <a:t>		HappyHttp.cpp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Nouveau modèle aussi performant et portable (C++)</a:t>
            </a:r>
          </a:p>
          <a:p>
            <a:endParaRPr lang="fr-FR" dirty="0" smtClean="0"/>
          </a:p>
          <a:p>
            <a:r>
              <a:rPr lang="fr-FR" dirty="0" smtClean="0"/>
              <a:t>Bonne segmentation du code à l’aide des </a:t>
            </a:r>
            <a:r>
              <a:rPr lang="fr-FR" dirty="0" err="1" smtClean="0"/>
              <a:t>DLLs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r>
              <a:rPr lang="fr-FR" dirty="0" smtClean="0"/>
              <a:t>	facilite l’ajout d’équipement dans le futur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2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 photos, partie utilisateur et partie admin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 photos, partie utilisateur et partie admin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849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1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18" Type="http://schemas.openxmlformats.org/officeDocument/2006/relationships/image" Target="../media/image27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18" Type="http://schemas.openxmlformats.org/officeDocument/2006/relationships/image" Target="../media/image27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6.png"/><Relationship Id="rId3" Type="http://schemas.openxmlformats.org/officeDocument/2006/relationships/image" Target="../media/image12.jpeg"/><Relationship Id="rId7" Type="http://schemas.openxmlformats.org/officeDocument/2006/relationships/image" Target="../media/image16.jpg"/><Relationship Id="rId12" Type="http://schemas.openxmlformats.org/officeDocument/2006/relationships/image" Target="../media/image21.jpeg"/><Relationship Id="rId17" Type="http://schemas.openxmlformats.org/officeDocument/2006/relationships/image" Target="../media/image27.png"/><Relationship Id="rId2" Type="http://schemas.openxmlformats.org/officeDocument/2006/relationships/image" Target="../media/image11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15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23.png"/><Relationship Id="rId4" Type="http://schemas.openxmlformats.org/officeDocument/2006/relationships/image" Target="../media/image13.jpe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12" Type="http://schemas.openxmlformats.org/officeDocument/2006/relationships/image" Target="../media/image19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image" Target="../media/image12.jpeg"/><Relationship Id="rId5" Type="http://schemas.openxmlformats.org/officeDocument/2006/relationships/image" Target="../media/image14.jpeg"/><Relationship Id="rId10" Type="http://schemas.openxmlformats.org/officeDocument/2006/relationships/image" Target="../media/image25.png"/><Relationship Id="rId4" Type="http://schemas.openxmlformats.org/officeDocument/2006/relationships/image" Target="../media/image13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3035"/>
              </p:ext>
            </p:extLst>
          </p:nvPr>
        </p:nvGraphicFramePr>
        <p:xfrm>
          <a:off x="4052280" y="4400067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Encadrants</a:t>
                      </a:r>
                      <a:endParaRPr lang="en-US" baseline="0" dirty="0" smtClean="0"/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Equipe</a:t>
                      </a:r>
                      <a:endParaRPr lang="en-US" baseline="0" dirty="0" smtClean="0">
                        <a:solidFill>
                          <a:srgbClr val="ED271A"/>
                        </a:solidFill>
                      </a:endParaRP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pPr algn="ctr"/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pPr algn="ctr"/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5117" y="2047086"/>
            <a:ext cx="89771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Interface de contrôle domotique</a:t>
            </a:r>
          </a:p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sur tablette Windows</a:t>
            </a:r>
            <a:endParaRPr lang="fr-FR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riangle rectangle 4"/>
          <p:cNvSpPr/>
          <p:nvPr/>
        </p:nvSpPr>
        <p:spPr>
          <a:xfrm>
            <a:off x="1" y="3953814"/>
            <a:ext cx="3979572" cy="2904186"/>
          </a:xfrm>
          <a:prstGeom prst="rt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8027" y="632072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Etude </a:t>
            </a:r>
            <a:r>
              <a:rPr lang="en-US" b="1" dirty="0" err="1" smtClean="0">
                <a:solidFill>
                  <a:schemeClr val="bg1"/>
                </a:solidFill>
              </a:rPr>
              <a:t>pratique</a:t>
            </a:r>
            <a:r>
              <a:rPr lang="en-US" b="1" dirty="0" smtClean="0">
                <a:solidFill>
                  <a:schemeClr val="bg1"/>
                </a:solidFill>
              </a:rPr>
              <a:t> 24/05/2016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Maintenant</a:t>
            </a:r>
            <a:endParaRPr lang="fr-FR" dirty="0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139158" y="1104253"/>
            <a:ext cx="8852442" cy="5561104"/>
            <a:chOff x="139158" y="1104253"/>
            <a:chExt cx="8852442" cy="5561104"/>
          </a:xfrm>
        </p:grpSpPr>
        <p:sp>
          <p:nvSpPr>
            <p:cNvPr id="7" name="ZoneTexte 6"/>
            <p:cNvSpPr txBox="1"/>
            <p:nvPr/>
          </p:nvSpPr>
          <p:spPr>
            <a:xfrm>
              <a:off x="8496300" y="6296025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9</a:t>
              </a:r>
            </a:p>
          </p:txBody>
        </p:sp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61" y="1429364"/>
              <a:ext cx="679366" cy="510883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4708770"/>
              <a:ext cx="875600" cy="8756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07672" y="1477671"/>
              <a:ext cx="402652" cy="402652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537" y="1345601"/>
              <a:ext cx="794871" cy="67841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2955379"/>
              <a:ext cx="884715" cy="782731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61" y="2851916"/>
              <a:ext cx="1131791" cy="1257135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13" y="2249583"/>
              <a:ext cx="609960" cy="60996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659" y="4913125"/>
              <a:ext cx="646679" cy="409867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24312" y="4037833"/>
              <a:ext cx="609960" cy="609960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6" y="3558144"/>
              <a:ext cx="920615" cy="226061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150" y="4823774"/>
              <a:ext cx="613499" cy="613499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607347" y="1104253"/>
              <a:ext cx="3263885" cy="4484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9158" y="2472104"/>
              <a:ext cx="2688492" cy="201106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945744" y="2523558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Bluetooth_com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16" name="Connecteur droit avec flèche 15"/>
            <p:cNvCxnSpPr>
              <a:stCxn id="23" idx="3"/>
              <a:endCxn id="24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23" idx="1"/>
              <a:endCxn id="11" idx="3"/>
            </p:cNvCxnSpPr>
            <p:nvPr/>
          </p:nvCxnSpPr>
          <p:spPr>
            <a:xfrm flipH="1" flipV="1">
              <a:off x="1375852" y="3480484"/>
              <a:ext cx="1593991" cy="36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40" y="4363507"/>
              <a:ext cx="851211" cy="828834"/>
            </a:xfrm>
            <a:prstGeom prst="rect">
              <a:avLst/>
            </a:prstGeom>
          </p:spPr>
        </p:pic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922" y="3029753"/>
              <a:ext cx="914419" cy="890380"/>
            </a:xfrm>
            <a:prstGeom prst="rect">
              <a:avLst/>
            </a:prstGeom>
          </p:spPr>
        </p:pic>
        <p:sp>
          <p:nvSpPr>
            <p:cNvPr id="43" name="ZoneTexte 42"/>
            <p:cNvSpPr txBox="1"/>
            <p:nvPr/>
          </p:nvSpPr>
          <p:spPr>
            <a:xfrm>
              <a:off x="7012180" y="2213212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RequeteHttp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15779" y="4142516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 err="1"/>
                <a:t>HappyHttp</a:t>
              </a:r>
              <a:endParaRPr lang="fr-FR" dirty="0"/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5" y="4300297"/>
              <a:ext cx="721023" cy="940465"/>
            </a:xfrm>
            <a:prstGeom prst="rect">
              <a:avLst/>
            </a:prstGeom>
          </p:spPr>
        </p:pic>
        <p:cxnSp>
          <p:nvCxnSpPr>
            <p:cNvPr id="47" name="Connecteur droit avec flèche 46"/>
            <p:cNvCxnSpPr/>
            <p:nvPr/>
          </p:nvCxnSpPr>
          <p:spPr>
            <a:xfrm>
              <a:off x="5164610" y="3484107"/>
              <a:ext cx="442737" cy="2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67146" y="1383792"/>
            <a:ext cx="8409708" cy="4695367"/>
          </a:xfrm>
        </p:spPr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CHOIX Techniques : bilan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139158" y="1104253"/>
            <a:ext cx="8754928" cy="4484982"/>
            <a:chOff x="139158" y="1104253"/>
            <a:chExt cx="8754928" cy="4484982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61" y="1429364"/>
              <a:ext cx="679366" cy="510883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4708770"/>
              <a:ext cx="875600" cy="875600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07672" y="1477671"/>
              <a:ext cx="402652" cy="402652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537" y="1345601"/>
              <a:ext cx="794871" cy="67841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2955379"/>
              <a:ext cx="884715" cy="782731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61" y="2851916"/>
              <a:ext cx="1131791" cy="1257135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13" y="2249583"/>
              <a:ext cx="609960" cy="60996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659" y="4913125"/>
              <a:ext cx="646679" cy="409867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24312" y="4037833"/>
              <a:ext cx="609960" cy="60996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6" y="3558144"/>
              <a:ext cx="920615" cy="226061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150" y="4823774"/>
              <a:ext cx="613499" cy="613499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607347" y="1104253"/>
              <a:ext cx="3263885" cy="4484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9158" y="2472104"/>
              <a:ext cx="2688492" cy="201106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945744" y="2523558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Bluetooth_com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23" idx="1"/>
              <a:endCxn id="15" idx="3"/>
            </p:cNvCxnSpPr>
            <p:nvPr/>
          </p:nvCxnSpPr>
          <p:spPr>
            <a:xfrm flipH="1" flipV="1">
              <a:off x="1375852" y="3480484"/>
              <a:ext cx="1593991" cy="36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40" y="4363507"/>
              <a:ext cx="851211" cy="828834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922" y="3029753"/>
              <a:ext cx="914419" cy="890380"/>
            </a:xfrm>
            <a:prstGeom prst="rect">
              <a:avLst/>
            </a:prstGeom>
          </p:spPr>
        </p:pic>
        <p:sp>
          <p:nvSpPr>
            <p:cNvPr id="32" name="ZoneTexte 31"/>
            <p:cNvSpPr txBox="1"/>
            <p:nvPr/>
          </p:nvSpPr>
          <p:spPr>
            <a:xfrm>
              <a:off x="7012180" y="2213212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RequeteHttp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15779" y="4142516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 err="1"/>
                <a:t>HappyHttp</a:t>
              </a:r>
              <a:endParaRPr lang="fr-FR" dirty="0"/>
            </a:p>
          </p:txBody>
        </p: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5" y="4300297"/>
              <a:ext cx="721023" cy="940465"/>
            </a:xfrm>
            <a:prstGeom prst="rect">
              <a:avLst/>
            </a:prstGeom>
          </p:spPr>
        </p:pic>
        <p:cxnSp>
          <p:nvCxnSpPr>
            <p:cNvPr id="37" name="Connecteur droit avec flèche 36"/>
            <p:cNvCxnSpPr/>
            <p:nvPr/>
          </p:nvCxnSpPr>
          <p:spPr>
            <a:xfrm>
              <a:off x="5164610" y="3484107"/>
              <a:ext cx="442737" cy="2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2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IV. L’application finale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094704"/>
            <a:ext cx="8409708" cy="5031461"/>
          </a:xfrm>
        </p:spPr>
        <p:txBody>
          <a:bodyPr/>
          <a:lstStyle/>
          <a:p>
            <a:r>
              <a:rPr lang="fr-FR" dirty="0" smtClean="0"/>
              <a:t>Partie utilisateur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9" y="1750899"/>
            <a:ext cx="7712103" cy="43359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10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IV. L’application finale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094704"/>
            <a:ext cx="8409708" cy="5031461"/>
          </a:xfrm>
        </p:spPr>
        <p:txBody>
          <a:bodyPr/>
          <a:lstStyle/>
          <a:p>
            <a:r>
              <a:rPr lang="fr-FR" dirty="0" smtClean="0"/>
              <a:t>Partie administrateur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571625"/>
            <a:ext cx="84296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0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Adaptations de l’application 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du thème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 la taille des </a:t>
            </a:r>
            <a:r>
              <a:rPr lang="fr-FR" dirty="0" smtClean="0"/>
              <a:t>icônes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des paramètres </a:t>
            </a:r>
            <a:r>
              <a:rPr lang="fr-FR" dirty="0" smtClean="0"/>
              <a:t>réseau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Ajout de pièces et d'équipements </a:t>
            </a:r>
            <a:r>
              <a:rPr lang="fr-FR" dirty="0" smtClean="0"/>
              <a:t>contrôlables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Personnalisation des icônes représentant les pièces et les équipements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/>
              <a:t>IV. L’application finale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7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DEMONSTRATION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062163"/>
            <a:ext cx="3790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31501"/>
            <a:ext cx="7876388" cy="73232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V</a:t>
            </a:r>
            <a:r>
              <a:rPr lang="fr-FR" dirty="0"/>
              <a:t>. Gestion de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39158" y="2472104"/>
            <a:ext cx="2688492" cy="2011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45744" y="2523558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Bluetooth_com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4" name="Connecteur droit avec flèche 23"/>
          <p:cNvCxnSpPr>
            <a:stCxn id="19" idx="3"/>
            <a:endCxn id="20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9" idx="1"/>
            <a:endCxn id="11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24785" y="4142516"/>
            <a:ext cx="1056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Corentin</a:t>
            </a:r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91134" y="463910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Diane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4242456" y="39734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Meven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2995596" y="3986847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Iman &amp;</a:t>
            </a:r>
          </a:p>
          <a:p>
            <a:pPr algn="ctr"/>
            <a:r>
              <a:rPr lang="fr-FR" dirty="0" err="1" smtClean="0"/>
              <a:t>Enora</a:t>
            </a:r>
            <a:endParaRPr lang="fr-FR" dirty="0"/>
          </a:p>
        </p:txBody>
      </p:sp>
      <p:sp>
        <p:nvSpPr>
          <p:cNvPr id="32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281073" y="1104253"/>
            <a:ext cx="8409708" cy="4695367"/>
          </a:xfrm>
        </p:spPr>
        <p:txBody>
          <a:bodyPr/>
          <a:lstStyle/>
          <a:p>
            <a:r>
              <a:rPr lang="fr-FR" dirty="0" smtClean="0"/>
              <a:t>Répartition des tâches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/>
              <a:t>Gestion de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70843" y="1687401"/>
            <a:ext cx="8943975" cy="4020177"/>
            <a:chOff x="437884" y="1394103"/>
            <a:chExt cx="8306066" cy="3551715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793"/>
            <a:stretch/>
          </p:blipFill>
          <p:spPr>
            <a:xfrm>
              <a:off x="437884" y="1394103"/>
              <a:ext cx="2805605" cy="3551715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20"/>
            <a:stretch/>
          </p:blipFill>
          <p:spPr>
            <a:xfrm>
              <a:off x="3243489" y="1394103"/>
              <a:ext cx="5500461" cy="3551715"/>
            </a:xfrm>
            <a:prstGeom prst="rect">
              <a:avLst/>
            </a:prstGeom>
          </p:spPr>
        </p:pic>
      </p:grpSp>
      <p:sp>
        <p:nvSpPr>
          <p:cNvPr id="6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334242" y="994958"/>
            <a:ext cx="8409708" cy="4695367"/>
          </a:xfrm>
        </p:spPr>
        <p:txBody>
          <a:bodyPr/>
          <a:lstStyle/>
          <a:p>
            <a:r>
              <a:rPr lang="fr-FR" dirty="0" smtClean="0"/>
              <a:t>Planification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3600" dirty="0" smtClean="0"/>
              <a:t>Problèmes ?                    Solutions !</a:t>
            </a:r>
          </a:p>
          <a:p>
            <a:pPr marL="0" indent="0">
              <a:buNone/>
            </a:pPr>
            <a:endParaRPr lang="fr-FR" sz="3600" dirty="0" smtClean="0"/>
          </a:p>
          <a:p>
            <a:pPr marL="0" indent="0">
              <a:buNone/>
            </a:pPr>
            <a:r>
              <a:rPr lang="fr-FR" sz="2000" dirty="0" smtClean="0"/>
              <a:t>Mise en commun                                                               Git</a:t>
            </a:r>
          </a:p>
          <a:p>
            <a:pPr marL="0" indent="0">
              <a:buNone/>
            </a:pPr>
            <a:r>
              <a:rPr lang="fr-FR" sz="2000" dirty="0" smtClean="0"/>
              <a:t>           </a:t>
            </a:r>
          </a:p>
          <a:p>
            <a:pPr marL="0" indent="0">
              <a:buNone/>
            </a:pPr>
            <a:r>
              <a:rPr lang="fr-FR" sz="2000" dirty="0" smtClean="0"/>
              <a:t>Complexité                                                        Diagrammes UML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Nouvelles connaissances                                        Entraide</a:t>
            </a:r>
            <a:endParaRPr lang="fr-FR" sz="2000" dirty="0"/>
          </a:p>
        </p:txBody>
      </p:sp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/>
              <a:t>Gestion de </a:t>
            </a:r>
            <a:r>
              <a:rPr lang="fr-FR" dirty="0" smtClean="0"/>
              <a:t>projet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3485072" y="2984740"/>
            <a:ext cx="2018581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71" y="3658048"/>
            <a:ext cx="760607" cy="7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5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95954"/>
            <a:ext cx="8409708" cy="4695367"/>
          </a:xfrm>
        </p:spPr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59490"/>
              </p:ext>
            </p:extLst>
          </p:nvPr>
        </p:nvGraphicFramePr>
        <p:xfrm>
          <a:off x="1524000" y="1504827"/>
          <a:ext cx="6096000" cy="494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Problèmes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Solutions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Planification car tâches finies pour passer à autre chose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Bonne répartition des tâches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Avoir une vue d’ensemble du projet, relier</a:t>
                      </a:r>
                      <a:r>
                        <a:rPr lang="fr-FR" baseline="0" dirty="0" smtClean="0"/>
                        <a:t> les différentes parties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Versioning</a:t>
                      </a:r>
                      <a:r>
                        <a:rPr lang="fr-FR" dirty="0" smtClean="0"/>
                        <a:t> (presque</a:t>
                      </a:r>
                      <a:r>
                        <a:rPr lang="fr-FR" baseline="0" dirty="0" smtClean="0"/>
                        <a:t> 200 </a:t>
                      </a:r>
                      <a:r>
                        <a:rPr lang="fr-FR" baseline="0" dirty="0" err="1" smtClean="0"/>
                        <a:t>commits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Beaucoup</a:t>
                      </a:r>
                      <a:r>
                        <a:rPr lang="fr-FR" baseline="0" dirty="0" smtClean="0"/>
                        <a:t> de connaissances à assimiler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Entraide, utilisation des points forts de chacun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Code complexe de l’année dernière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Temps accordé à la compréhension, diagrammes UML, simplification du modèle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Peu de temps pour la partie communication</a:t>
                      </a:r>
                      <a:r>
                        <a:rPr lang="fr-FR" baseline="0" dirty="0" smtClean="0"/>
                        <a:t> avec le fauteuil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Choix d’une libraire simple d’utilisation : </a:t>
                      </a:r>
                      <a:r>
                        <a:rPr lang="fr-FR" baseline="0" dirty="0" err="1" smtClean="0"/>
                        <a:t>Qt</a:t>
                      </a: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Gestion de projet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sp>
        <p:nvSpPr>
          <p:cNvPr id="8" name="Espace réservé du texte 9"/>
          <p:cNvSpPr txBox="1">
            <a:spLocks/>
          </p:cNvSpPr>
          <p:nvPr/>
        </p:nvSpPr>
        <p:spPr>
          <a:xfrm>
            <a:off x="334242" y="994958"/>
            <a:ext cx="8409708" cy="469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HelveticaNeueLT Com 67 MdCn" panose="020B0606030502030204" pitchFamily="34" charset="0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6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89006" y="1536174"/>
            <a:ext cx="79659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000" dirty="0" smtClean="0"/>
              <a:t>Introduction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Réalisation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Choix techniques : bilan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L’application finale et démonstration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Gestion de projet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Bilan technique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Conclusion : bilan personnel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9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fr-FR" sz="2400" dirty="0"/>
          </a:p>
          <a:p>
            <a:pPr marL="271463" lvl="1" indent="-271463"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</a:pPr>
            <a:r>
              <a:rPr lang="fr-FR" sz="2400" dirty="0">
                <a:solidFill>
                  <a:schemeClr val="tx1"/>
                </a:solidFill>
              </a:rPr>
              <a:t>Application fonctionnelle et utilisable</a:t>
            </a:r>
          </a:p>
          <a:p>
            <a:endParaRPr lang="fr-FR" sz="2400" dirty="0" smtClean="0"/>
          </a:p>
          <a:p>
            <a:pPr lvl="1"/>
            <a:endParaRPr lang="fr-FR" sz="2000" dirty="0"/>
          </a:p>
          <a:p>
            <a:r>
              <a:rPr lang="fr-FR" sz="2400" dirty="0"/>
              <a:t>Points d’amélioration :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Défilement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Paramétrage plus simple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Sécurité</a:t>
            </a:r>
          </a:p>
          <a:p>
            <a:pPr lvl="1"/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VI. Bilan technique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sz="2400" dirty="0" smtClean="0"/>
          </a:p>
          <a:p>
            <a:r>
              <a:rPr lang="fr-FR" sz="2400" dirty="0" smtClean="0"/>
              <a:t>Challenge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/>
              <a:t>Projet </a:t>
            </a:r>
            <a:r>
              <a:rPr lang="fr-FR" sz="2400" dirty="0" smtClean="0"/>
              <a:t>concret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Travail avec des industriels</a:t>
            </a:r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VII. Conclusion : bilan personnel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0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portabilite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139158" y="1104253"/>
            <a:ext cx="8852442" cy="5561104"/>
            <a:chOff x="139158" y="1104253"/>
            <a:chExt cx="8852442" cy="5561104"/>
          </a:xfrm>
        </p:grpSpPr>
        <p:sp>
          <p:nvSpPr>
            <p:cNvPr id="5" name="ZoneTexte 4"/>
            <p:cNvSpPr txBox="1"/>
            <p:nvPr/>
          </p:nvSpPr>
          <p:spPr>
            <a:xfrm>
              <a:off x="8496300" y="6296025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21</a:t>
              </a:r>
              <a:endParaRPr lang="fr-FR" dirty="0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61" y="1429364"/>
              <a:ext cx="679366" cy="510883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4708770"/>
              <a:ext cx="875600" cy="8756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07672" y="1477671"/>
              <a:ext cx="402652" cy="402652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537" y="1345601"/>
              <a:ext cx="794871" cy="67841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2955379"/>
              <a:ext cx="884715" cy="78273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61" y="2851916"/>
              <a:ext cx="1131791" cy="1257135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13" y="2249583"/>
              <a:ext cx="609960" cy="60996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659" y="4913125"/>
              <a:ext cx="646679" cy="409867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24312" y="4037833"/>
              <a:ext cx="609960" cy="609960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6" y="3558144"/>
              <a:ext cx="920615" cy="226061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150" y="4823774"/>
              <a:ext cx="613499" cy="61349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607347" y="1104253"/>
              <a:ext cx="3263885" cy="4484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9158" y="2472104"/>
              <a:ext cx="2688492" cy="201106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945744" y="2523558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Bluetooth_com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25" name="Connecteur droit avec flèche 24"/>
            <p:cNvCxnSpPr>
              <a:stCxn id="20" idx="3"/>
              <a:endCxn id="21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20" idx="1"/>
              <a:endCxn id="12" idx="3"/>
            </p:cNvCxnSpPr>
            <p:nvPr/>
          </p:nvCxnSpPr>
          <p:spPr>
            <a:xfrm flipH="1" flipV="1">
              <a:off x="1375852" y="3480484"/>
              <a:ext cx="1593991" cy="36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40" y="4363507"/>
              <a:ext cx="851211" cy="828834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922" y="3029753"/>
              <a:ext cx="914419" cy="890380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7012180" y="2213212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RequeteHttp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779" y="4142516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 err="1"/>
                <a:t>HappyHttp</a:t>
              </a:r>
              <a:endParaRPr lang="fr-FR" dirty="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5" y="4300297"/>
              <a:ext cx="721023" cy="940465"/>
            </a:xfrm>
            <a:prstGeom prst="rect">
              <a:avLst/>
            </a:prstGeom>
          </p:spPr>
        </p:pic>
        <p:cxnSp>
          <p:nvCxnSpPr>
            <p:cNvPr id="34" name="Connecteur droit avec flèche 33"/>
            <p:cNvCxnSpPr/>
            <p:nvPr/>
          </p:nvCxnSpPr>
          <p:spPr>
            <a:xfrm>
              <a:off x="5164610" y="3484107"/>
              <a:ext cx="442737" cy="2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9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ETAT des </a:t>
            </a:r>
            <a:r>
              <a:rPr lang="en-US" dirty="0" err="1" smtClean="0"/>
              <a:t>capteurs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532427" y="630690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22</a:t>
            </a:r>
            <a:endParaRPr lang="fr-FR" dirty="0"/>
          </a:p>
        </p:txBody>
      </p:sp>
      <p:grpSp>
        <p:nvGrpSpPr>
          <p:cNvPr id="35" name="Groupe 34"/>
          <p:cNvGrpSpPr/>
          <p:nvPr/>
        </p:nvGrpSpPr>
        <p:grpSpPr>
          <a:xfrm>
            <a:off x="600351" y="2032754"/>
            <a:ext cx="2194767" cy="3125725"/>
            <a:chOff x="2969843" y="1667920"/>
            <a:chExt cx="2194767" cy="3125725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25" name="Connecteur droit avec flèche 24"/>
            <p:cNvCxnSpPr>
              <a:stCxn id="20" idx="3"/>
              <a:endCxn id="21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77" y="2295110"/>
            <a:ext cx="56007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3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50798"/>
            <a:ext cx="7876388" cy="1080000"/>
          </a:xfrm>
        </p:spPr>
        <p:txBody>
          <a:bodyPr/>
          <a:lstStyle/>
          <a:p>
            <a:pPr algn="ctr"/>
            <a:r>
              <a:rPr lang="fr-FR" dirty="0" smtClean="0"/>
              <a:t>I. 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000" dirty="0" err="1" smtClean="0"/>
              <a:t>DomotIcApp</a:t>
            </a:r>
            <a:r>
              <a:rPr lang="fr-FR" sz="2000" dirty="0" smtClean="0"/>
              <a:t> : application pour tablette Windows</a:t>
            </a:r>
          </a:p>
          <a:p>
            <a:endParaRPr lang="fr-FR" sz="2000" dirty="0" smtClean="0"/>
          </a:p>
          <a:p>
            <a:r>
              <a:rPr lang="fr-FR" sz="2000" dirty="0" smtClean="0"/>
              <a:t>Projet en lien avec l’entreprise </a:t>
            </a:r>
            <a:r>
              <a:rPr lang="fr-FR" sz="2000" dirty="0" err="1" smtClean="0"/>
              <a:t>Ergovie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Projet commencé l’an passé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09" y="695455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30" y="2846137"/>
            <a:ext cx="1418468" cy="126869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endCxn id="13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2" idx="3"/>
          </p:cNvCxnSpPr>
          <p:nvPr/>
        </p:nvCxnSpPr>
        <p:spPr>
          <a:xfrm>
            <a:off x="4770998" y="3480483"/>
            <a:ext cx="836349" cy="6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661520" y="259782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I.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4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29955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5510"/>
              </p:ext>
            </p:extLst>
          </p:nvPr>
        </p:nvGraphicFramePr>
        <p:xfrm>
          <a:off x="809222" y="2012039"/>
          <a:ext cx="3667775" cy="4283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7775"/>
              </a:tblGrid>
              <a:tr h="9153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 anchor="ctr"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 le fauteuil,</a:t>
                      </a:r>
                      <a:r>
                        <a:rPr lang="fr-FR" baseline="0" dirty="0" smtClean="0"/>
                        <a:t> pour afficher les informations du fauteuil</a:t>
                      </a:r>
                      <a:endParaRPr lang="fr-FR" dirty="0"/>
                    </a:p>
                  </a:txBody>
                  <a:tcPr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</a:t>
                      </a:r>
                      <a:r>
                        <a:rPr lang="fr-FR" baseline="0" dirty="0" smtClean="0"/>
                        <a:t> la </a:t>
                      </a:r>
                      <a:r>
                        <a:rPr lang="fr-FR" baseline="0" dirty="0" err="1" smtClean="0"/>
                        <a:t>Kira</a:t>
                      </a:r>
                      <a:r>
                        <a:rPr lang="fr-FR" baseline="0" dirty="0" smtClean="0"/>
                        <a:t>, pour contrôler les équipements infrarouge</a:t>
                      </a:r>
                      <a:endParaRPr lang="fr-FR" dirty="0"/>
                    </a:p>
                  </a:txBody>
                  <a:tcPr/>
                </a:tc>
              </a:tr>
              <a:tr h="14036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Avec la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pour contrôler les équipements via le protocole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19645"/>
              </p:ext>
            </p:extLst>
          </p:nvPr>
        </p:nvGraphicFramePr>
        <p:xfrm>
          <a:off x="4815031" y="2018394"/>
          <a:ext cx="3681269" cy="4330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1269"/>
              </a:tblGrid>
              <a:tr h="8668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IHM et Modèle</a:t>
                      </a:r>
                      <a:endParaRPr lang="fr-FR" dirty="0"/>
                    </a:p>
                  </a:txBody>
                  <a:tcPr anchor="ctr"/>
                </a:tc>
              </a:tr>
              <a:tr h="1177421">
                <a:tc>
                  <a:txBody>
                    <a:bodyPr/>
                    <a:lstStyle/>
                    <a:p>
                      <a:r>
                        <a:rPr lang="fr-FR" dirty="0" smtClean="0"/>
                        <a:t>Adapté</a:t>
                      </a:r>
                      <a:r>
                        <a:rPr lang="fr-FR" baseline="0" dirty="0" smtClean="0"/>
                        <a:t> à tous les handicaps: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Couleurs contrastés,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Peu d’icônes</a:t>
                      </a:r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</a:t>
                      </a:r>
                      <a:r>
                        <a:rPr lang="fr-FR" baseline="0" dirty="0" smtClean="0"/>
                        <a:t> à utiliser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Mode de sélection alternatif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Portable : portage du modèle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197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Avant le début du projet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86" y="2033151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438836" y="3314971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662855" y="3506708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85" y="3876040"/>
            <a:ext cx="1189427" cy="113837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6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6039" y="230646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En janvier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69843" y="3107703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184634" y="3301842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81" y="3680385"/>
            <a:ext cx="1189427" cy="113837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23" idx="3"/>
          </p:cNvCxnSpPr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0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01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058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6584</TotalTime>
  <Words>549</Words>
  <Application>Microsoft Office PowerPoint</Application>
  <PresentationFormat>Affichage à l'écran (4:3)</PresentationFormat>
  <Paragraphs>269</Paragraphs>
  <Slides>24</Slides>
  <Notes>13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Présentation PowerPoint</vt:lpstr>
      <vt:lpstr>I. Introduction</vt:lpstr>
      <vt:lpstr>I. introduction</vt:lpstr>
      <vt:lpstr>I. CONTEXTE</vt:lpstr>
      <vt:lpstr>II. realisation</vt:lpstr>
      <vt:lpstr>II. realisation</vt:lpstr>
      <vt:lpstr>II. realisation</vt:lpstr>
      <vt:lpstr>II. realisation</vt:lpstr>
      <vt:lpstr>II. realisation</vt:lpstr>
      <vt:lpstr>Présentation PowerPoint</vt:lpstr>
      <vt:lpstr>IV. L’application finale</vt:lpstr>
      <vt:lpstr>IV. L’application finale</vt:lpstr>
      <vt:lpstr>Présentation PowerPoint</vt:lpstr>
      <vt:lpstr>DEMONSTRATION</vt:lpstr>
      <vt:lpstr>V. Gestion de projet</vt:lpstr>
      <vt:lpstr>Présentation PowerPoint</vt:lpstr>
      <vt:lpstr>V. Gestion de projet</vt:lpstr>
      <vt:lpstr>Présentation PowerPoint</vt:lpstr>
      <vt:lpstr>Présentation PowerPoint</vt:lpstr>
      <vt:lpstr>Présentation PowerPoint</vt:lpstr>
      <vt:lpstr>Présentation PowerPoint</vt:lpstr>
      <vt:lpstr>portabilite</vt:lpstr>
      <vt:lpstr>ETAT des capteurs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453</cp:revision>
  <cp:lastPrinted>2015-01-29T08:15:39Z</cp:lastPrinted>
  <dcterms:created xsi:type="dcterms:W3CDTF">2014-12-17T11:59:53Z</dcterms:created>
  <dcterms:modified xsi:type="dcterms:W3CDTF">2016-05-23T20:53:20Z</dcterms:modified>
</cp:coreProperties>
</file>