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302" r:id="rId2"/>
    <p:sldId id="309" r:id="rId3"/>
    <p:sldId id="310" r:id="rId4"/>
    <p:sldId id="337" r:id="rId5"/>
    <p:sldId id="311" r:id="rId6"/>
    <p:sldId id="305" r:id="rId7"/>
    <p:sldId id="312" r:id="rId8"/>
    <p:sldId id="306" r:id="rId9"/>
    <p:sldId id="307" r:id="rId10"/>
    <p:sldId id="304" r:id="rId11"/>
    <p:sldId id="314" r:id="rId12"/>
    <p:sldId id="315" r:id="rId13"/>
    <p:sldId id="274" r:id="rId14"/>
    <p:sldId id="275" r:id="rId15"/>
    <p:sldId id="316" r:id="rId16"/>
    <p:sldId id="276" r:id="rId17"/>
    <p:sldId id="317" r:id="rId18"/>
    <p:sldId id="297" r:id="rId19"/>
    <p:sldId id="318" r:id="rId20"/>
    <p:sldId id="324" r:id="rId21"/>
    <p:sldId id="323" r:id="rId22"/>
    <p:sldId id="319" r:id="rId23"/>
    <p:sldId id="320" r:id="rId24"/>
    <p:sldId id="321" r:id="rId25"/>
    <p:sldId id="322" r:id="rId26"/>
    <p:sldId id="325" r:id="rId27"/>
    <p:sldId id="326" r:id="rId28"/>
    <p:sldId id="327" r:id="rId29"/>
    <p:sldId id="328" r:id="rId30"/>
    <p:sldId id="335" r:id="rId31"/>
    <p:sldId id="329" r:id="rId32"/>
    <p:sldId id="330" r:id="rId33"/>
    <p:sldId id="331" r:id="rId34"/>
    <p:sldId id="332" r:id="rId35"/>
    <p:sldId id="279" r:id="rId36"/>
    <p:sldId id="333" r:id="rId37"/>
    <p:sldId id="334" r:id="rId38"/>
    <p:sldId id="338" r:id="rId39"/>
    <p:sldId id="336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3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8700"/>
    <a:srgbClr val="B1423B"/>
    <a:srgbClr val="FFE2C5"/>
    <a:srgbClr val="E2F0D9"/>
    <a:srgbClr val="DD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674"/>
  </p:normalViewPr>
  <p:slideViewPr>
    <p:cSldViewPr snapToGrid="0" snapToObjects="1">
      <p:cViewPr>
        <p:scale>
          <a:sx n="66" d="100"/>
          <a:sy n="66" d="100"/>
        </p:scale>
        <p:origin x="1564" y="1472"/>
      </p:cViewPr>
      <p:guideLst>
        <p:guide orient="horz" pos="1162"/>
        <p:guide pos="234"/>
        <p:guide pos="7446"/>
        <p:guide orient="horz" pos="36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39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DE3070D4-7360-443D-A1F7-5D78FC27E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0C4ADE9-F988-449E-BA28-E7AC782B42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46470-C6E6-4225-982F-DF62FC25082F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BEFD680-0020-4DAC-9565-DA8CFCF97D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8450A26-CB08-4CB2-BC1C-0B75659FB3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2C897-68E2-47F4-967B-643ED18E3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463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DFD46-CF44-49E3-A80F-AF7E82E50300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24853" y="4400550"/>
            <a:ext cx="6208294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92E0A-41DB-45C8-ACC8-54C35AD19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hseck 8">
            <a:extLst>
              <a:ext uri="{FF2B5EF4-FFF2-40B4-BE49-F238E27FC236}">
                <a16:creationId xmlns:a16="http://schemas.microsoft.com/office/drawing/2014/main" xmlns="" id="{D7E2A879-8F5B-4338-A601-2FDB1FC2F9B4}"/>
              </a:ext>
            </a:extLst>
          </p:cNvPr>
          <p:cNvSpPr/>
          <p:nvPr userDrawn="1"/>
        </p:nvSpPr>
        <p:spPr>
          <a:xfrm rot="4487256">
            <a:off x="816061" y="947317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xmlns="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11432432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2BE7242-DDD0-4EF0-B0F6-F48A4751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78FC970-B80F-4283-B8B8-73C9483F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D77360C-01EF-4258-B0AA-935D642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246D2279-3662-4788-95CD-2A920ECC58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45118C5-1128-4DE6-97BD-FE61799C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41A3422-FA91-4AE7-A0FE-0F00746F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4276D6C-403D-4A2E-94BF-D5F0E08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xmlns="" id="{E75C0A82-FB99-4E8B-966D-307D24E0F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79784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1596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730618D-E111-4CEB-86B4-F54CF611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6FC6BC7-B6EB-4701-B143-97202025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EFA7DC2-2C89-4431-ACD5-241697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xmlns="" id="{37117DA8-5283-44A5-9B5B-DC1000B17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7089687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xmlns="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0663" y="1855364"/>
            <a:ext cx="4351337" cy="387789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97B0D9-B10E-4952-BBC6-3737340460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FD4AF48-A7BC-48D0-ABE2-0724C40304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C93EF3-34F7-41FE-A300-E8A743B95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xmlns="" id="{F0E214BF-9E6B-4C5B-908C-4D77D7A8A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19043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5" y="1855365"/>
            <a:ext cx="5233366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xmlns="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4342" y="1855364"/>
            <a:ext cx="6207657" cy="387789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1AD70EA-EF36-4C8F-BFDB-1A877C5B95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CBE6331-B096-4A48-9935-F1FE33840E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3466628-9778-406B-BEDE-57C2DBF7E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xmlns="" id="{CCF7BED7-99CE-4467-B504-58D07FC1C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9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8764DD46-0A23-475D-A428-A9F814FAA05B}"/>
              </a:ext>
            </a:extLst>
          </p:cNvPr>
          <p:cNvSpPr/>
          <p:nvPr userDrawn="1"/>
        </p:nvSpPr>
        <p:spPr>
          <a:xfrm>
            <a:off x="0" y="6071488"/>
            <a:ext cx="12192000" cy="7865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xmlns="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969" y="1031704"/>
            <a:ext cx="4815751" cy="4789673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xmlns="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4437182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xmlns="" id="{943D7644-8853-4599-B143-1B991917B7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2519" y="2803211"/>
            <a:ext cx="3344994" cy="92333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BBB126F-9C5F-464D-ADF6-E17B7ACF3C1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5C1234F6-4756-4E9B-B42B-B553A3290D4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2A58EBE-87A3-4464-8ABD-C81E4134B48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xmlns="" id="{A6F78F1C-3EED-43AE-8179-24B22039AC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xmlns="" id="{0B603A62-7A02-45E8-BBDA-51F67675AA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xmlns="" id="{76581148-B17E-4D6C-B2BB-29213646BB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8129" y="6094246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48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46F8CAE-CF2A-4673-8D5A-167DCBD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3FF086EF-D6CE-4C96-A459-FA3EB00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89C537E-D45A-4DAD-A8B6-D67DDA8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xmlns="" id="{732CE0B7-A648-4B1B-BD2A-E84FAD536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bg>
      <p:bgPr>
        <a:solidFill>
          <a:srgbClr val="55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46F8CAE-CF2A-4673-8D5A-167DCBD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570" y="6564753"/>
            <a:ext cx="5818927" cy="153888"/>
          </a:xfrm>
        </p:spPr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3FF086EF-D6CE-4C96-A459-FA3EB00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71" y="6410864"/>
            <a:ext cx="5818926" cy="153888"/>
          </a:xfrm>
        </p:spPr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89C537E-D45A-4DAD-A8B6-D67DDA8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  <a:noFill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13A45009-5632-4B3F-82F2-0CC94B2E8475}"/>
              </a:ext>
            </a:extLst>
          </p:cNvPr>
          <p:cNvSpPr txBox="1"/>
          <p:nvPr userDrawn="1"/>
        </p:nvSpPr>
        <p:spPr>
          <a:xfrm rot="5400000">
            <a:off x="10654026" y="5125791"/>
            <a:ext cx="13304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tx1"/>
                </a:solidFill>
                <a:latin typeface="+mj-lt"/>
              </a:rPr>
              <a:t>Studiere Zukunft</a:t>
            </a:r>
          </a:p>
        </p:txBody>
      </p:sp>
    </p:spTree>
    <p:extLst>
      <p:ext uri="{BB962C8B-B14F-4D97-AF65-F5344CB8AC3E}">
        <p14:creationId xmlns:p14="http://schemas.microsoft.com/office/powerpoint/2010/main" val="30604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xmlns="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1292" y="728030"/>
            <a:ext cx="5544827" cy="5556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3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35360" y="1956122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597B1E50-BF4D-4373-8C93-859D51992E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D082D15F-64D0-4041-907C-EBEB8491E8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tx1"/>
                </a:solidFill>
                <a:latin typeface="+mj-lt"/>
              </a:rPr>
              <a:t>Studiere Zukunft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35360" y="3514320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74687E07-8E5F-4BC2-A606-994862EAF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2419219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1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xmlns="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831" y="649749"/>
            <a:ext cx="5544827" cy="5556845"/>
          </a:xfrm>
          <a:custGeom>
            <a:avLst/>
            <a:gdLst>
              <a:gd name="connsiteX0" fmla="*/ 2016887 w 5544827"/>
              <a:gd name="connsiteY0" fmla="*/ 0 h 5556845"/>
              <a:gd name="connsiteX1" fmla="*/ 4791047 w 5544827"/>
              <a:gd name="connsiteY1" fmla="*/ 741016 h 5556845"/>
              <a:gd name="connsiteX2" fmla="*/ 5544827 w 5544827"/>
              <a:gd name="connsiteY2" fmla="*/ 3513017 h 5556845"/>
              <a:gd name="connsiteX3" fmla="*/ 3527940 w 5544827"/>
              <a:gd name="connsiteY3" fmla="*/ 5556845 h 5556845"/>
              <a:gd name="connsiteX4" fmla="*/ 753780 w 5544827"/>
              <a:gd name="connsiteY4" fmla="*/ 4815829 h 5556845"/>
              <a:gd name="connsiteX5" fmla="*/ 0 w 5544827"/>
              <a:gd name="connsiteY5" fmla="*/ 2043829 h 555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4827" h="5556845">
                <a:moveTo>
                  <a:pt x="2016887" y="0"/>
                </a:moveTo>
                <a:lnTo>
                  <a:pt x="4791047" y="741016"/>
                </a:lnTo>
                <a:lnTo>
                  <a:pt x="5544827" y="3513017"/>
                </a:lnTo>
                <a:lnTo>
                  <a:pt x="3527940" y="5556845"/>
                </a:lnTo>
                <a:lnTo>
                  <a:pt x="753780" y="4815829"/>
                </a:lnTo>
                <a:lnTo>
                  <a:pt x="0" y="2043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xmlns="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0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xmlns="" id="{3974CF35-2619-40FC-871F-8D071AE50E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83000" y="1017588"/>
            <a:ext cx="4826000" cy="4827587"/>
          </a:xfr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xmlns="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8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172411E-4FBA-46E1-B081-7589FC7E224B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xmlns="" id="{2250A397-8ADA-4742-8FAF-675D69FA680A}"/>
              </a:ext>
            </a:extLst>
          </p:cNvPr>
          <p:cNvSpPr/>
          <p:nvPr userDrawn="1"/>
        </p:nvSpPr>
        <p:spPr>
          <a:xfrm rot="5400000">
            <a:off x="3029137" y="967823"/>
            <a:ext cx="5329162" cy="4594105"/>
          </a:xfrm>
          <a:prstGeom prst="triangl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xmlns="" id="{7311405A-1E30-4E73-B6C9-7B9A855029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A20328D-FB9A-4E23-8BE6-4D1FFA580D0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DB4D94C9-423F-4CD9-8E1B-651B4DF48C6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E7987FD-A5AD-43CC-AAFA-2E7A8F6696E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83347983-3E18-4AD5-96EE-E0FB2C2E27D6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52E7EADE-0381-4505-A155-EDDF49E988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FF3A1A91-48C5-416C-BB65-05883C51B319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xmlns="" id="{7D814684-3280-4860-8CA7-759AB8E4587A}"/>
              </a:ext>
            </a:extLst>
          </p:cNvPr>
          <p:cNvSpPr/>
          <p:nvPr userDrawn="1"/>
        </p:nvSpPr>
        <p:spPr>
          <a:xfrm rot="4487256">
            <a:off x="3143623" y="947316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xmlns="" id="{7C8C3B54-A0ED-46E8-90D3-0287F5BED1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A58A091-D308-48FB-A895-20B83BFDC8E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4C97728-23BD-4E26-A06A-2BDC7B2ECF6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B86D393-6FF7-4D0C-8EF5-D58773655AF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EA68385-DE13-4D3D-8DE5-7C643FC19FBE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611D978D-47AE-402B-90F5-F6B4CD68AA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CE611E48-5160-4D26-876B-F200ECCF9E50}"/>
              </a:ext>
            </a:extLst>
          </p:cNvPr>
          <p:cNvSpPr/>
          <p:nvPr userDrawn="1"/>
        </p:nvSpPr>
        <p:spPr>
          <a:xfrm>
            <a:off x="730199" y="1031704"/>
            <a:ext cx="4815751" cy="47896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xmlns="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2853479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xmlns="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C753655-F7ED-4958-AB46-A0ADEEECB77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D75D6640-77AA-41B6-9D29-957838BFECF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CF3AFC7-F30B-47EA-81F7-98485E1C9C9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7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8D115AAA-461B-4923-891F-750E09AD67E4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CE611E48-5160-4D26-876B-F200ECCF9E50}"/>
              </a:ext>
            </a:extLst>
          </p:cNvPr>
          <p:cNvSpPr/>
          <p:nvPr userDrawn="1"/>
        </p:nvSpPr>
        <p:spPr>
          <a:xfrm>
            <a:off x="5905513" y="1031704"/>
            <a:ext cx="4815751" cy="478967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xmlns="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xmlns="" id="{0488F6D0-89EB-43DE-BACD-82F2D08F6C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7149113" y="3392887"/>
            <a:ext cx="36000" cy="4063167"/>
          </a:xfrm>
          <a:custGeom>
            <a:avLst/>
            <a:gdLst>
              <a:gd name="connsiteX0" fmla="*/ 0 w 36000"/>
              <a:gd name="connsiteY0" fmla="*/ 0 h 4063167"/>
              <a:gd name="connsiteX1" fmla="*/ 36000 w 36000"/>
              <a:gd name="connsiteY1" fmla="*/ 0 h 4063167"/>
              <a:gd name="connsiteX2" fmla="*/ 36000 w 36000"/>
              <a:gd name="connsiteY2" fmla="*/ 4027647 h 4063167"/>
              <a:gd name="connsiteX3" fmla="*/ 0 w 36000"/>
              <a:gd name="connsiteY3" fmla="*/ 4063167 h 406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063167">
                <a:moveTo>
                  <a:pt x="0" y="0"/>
                </a:moveTo>
                <a:lnTo>
                  <a:pt x="36000" y="0"/>
                </a:lnTo>
                <a:lnTo>
                  <a:pt x="36000" y="4027647"/>
                </a:lnTo>
                <a:lnTo>
                  <a:pt x="0" y="406316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BBE357A-B91A-4995-8E84-FAA17131C42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71B560F-F0E0-48EC-963E-4CC660AE16A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A33BE76-A066-4019-8D10-D9B83F2805E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095F5739-BF86-45AD-927D-8E4AE5F7EF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436856A-C55C-42B5-9FB9-3CC8DD30D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4D0CB7A9-2798-44CE-AE04-B7B8D080AC1B}"/>
              </a:ext>
            </a:extLst>
          </p:cNvPr>
          <p:cNvSpPr/>
          <p:nvPr userDrawn="1"/>
        </p:nvSpPr>
        <p:spPr>
          <a:xfrm>
            <a:off x="0" y="5839485"/>
            <a:ext cx="12192000" cy="1018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xmlns="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xmlns="" id="{7A58E41F-9C8B-4524-B0A5-AFB5DD04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3929041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5400000">
            <a:off x="6232676" y="1031704"/>
            <a:ext cx="4815751" cy="4789673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xmlns="" id="{8DB6889A-7AEB-4BA9-92E7-FC5E53A63B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22554CC-47F0-4218-BE2E-7A3710E5C9A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053E607F-AE5C-4CFA-A34A-D93CE478CE5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535ABE2-C8DF-42EB-B1A2-2DE3DC291FB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xmlns="" id="{4C7669D4-B665-46B0-ABE3-5211EE9A20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065BD47C-F774-448D-B4D4-8C19E329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088" y="6088511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30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9784" y="1855365"/>
            <a:ext cx="11432432" cy="387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75783" y="6564753"/>
            <a:ext cx="581892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75784" y="6410864"/>
            <a:ext cx="581892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286100" y="6564753"/>
            <a:ext cx="509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tabLst/>
              <a:defRPr lang="de-DE" sz="1000" b="1" smtClean="0">
                <a:solidFill>
                  <a:srgbClr val="555555"/>
                </a:solidFill>
                <a:latin typeface="+mj-lt"/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xmlns="" id="{CDD39041-945C-4C55-883F-08F4BD0BDAB5}"/>
              </a:ext>
            </a:extLst>
          </p:cNvPr>
          <p:cNvSpPr txBox="1">
            <a:spLocks/>
          </p:cNvSpPr>
          <p:nvPr userDrawn="1"/>
        </p:nvSpPr>
        <p:spPr>
          <a:xfrm>
            <a:off x="10811596" y="6167702"/>
            <a:ext cx="690299" cy="690299"/>
          </a:xfrm>
          <a:prstGeom prst="parallelogram">
            <a:avLst>
              <a:gd name="adj" fmla="val 98369"/>
            </a:avLst>
          </a:prstGeom>
          <a:solidFill>
            <a:schemeClr val="tx1"/>
          </a:solidFill>
        </p:spPr>
        <p:txBody>
          <a:bodyPr anchor="ctr" anchorCtr="0"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">
                <a:solidFill>
                  <a:schemeClr val="tx1"/>
                </a:solidFill>
              </a:rPr>
              <a:t>.</a:t>
            </a:r>
            <a:endParaRPr lang="de-DE" sz="100" dirty="0">
              <a:solidFill>
                <a:schemeClr val="tx1"/>
              </a:solidFill>
            </a:endParaRPr>
          </a:p>
        </p:txBody>
      </p:sp>
      <p:sp>
        <p:nvSpPr>
          <p:cNvPr id="10" name="Fußzeilenplatzhalter 4"/>
          <p:cNvSpPr txBox="1">
            <a:spLocks/>
          </p:cNvSpPr>
          <p:nvPr userDrawn="1"/>
        </p:nvSpPr>
        <p:spPr>
          <a:xfrm>
            <a:off x="372730" y="6380087"/>
            <a:ext cx="2473586" cy="369332"/>
          </a:xfrm>
          <a:prstGeom prst="rect">
            <a:avLst/>
          </a:prstGeom>
          <a:scene3d>
            <a:camera prst="orthographicFront">
              <a:rot lat="1800000" lon="0" rev="0"/>
            </a:camera>
            <a:lightRig rig="threePt" dir="t"/>
          </a:scene3d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>
                <a:solidFill>
                  <a:srgbClr val="555555"/>
                </a:solidFill>
                <a:latin typeface="+mj-lt"/>
              </a:rPr>
              <a:t>Berliner Hochschule für Technik</a:t>
            </a:r>
          </a:p>
          <a:p>
            <a:r>
              <a:rPr lang="de-DE" sz="1200" b="0" dirty="0" smtClean="0">
                <a:solidFill>
                  <a:srgbClr val="555555"/>
                </a:solidFill>
                <a:latin typeface="+mj-lt"/>
              </a:rPr>
              <a:t>Studiere Zukunft</a:t>
            </a:r>
            <a:endParaRPr lang="de-DE" sz="1200" b="0" dirty="0">
              <a:solidFill>
                <a:srgbClr val="5555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62" r:id="rId10"/>
    <p:sldLayoutId id="2147483666" r:id="rId11"/>
    <p:sldLayoutId id="2147483664" r:id="rId12"/>
    <p:sldLayoutId id="2147483669" r:id="rId13"/>
    <p:sldLayoutId id="2147483670" r:id="rId14"/>
    <p:sldLayoutId id="2147483671" r:id="rId15"/>
    <p:sldLayoutId id="2147483667" r:id="rId16"/>
    <p:sldLayoutId id="214748368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1213" indent="-274638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3525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ccs.github.io/OpenACC/0.01_gpu-introduction/" TargetMode="External"/><Relationship Id="rId2" Type="http://schemas.openxmlformats.org/officeDocument/2006/relationships/hyperlink" Target="http://openbook.rheinwerk-verlag.de/javainsel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pngkey.com/maxpic/u2w7e6t4t4u2a9t4/" TargetMode="External"/><Relationship Id="rId5" Type="http://schemas.openxmlformats.org/officeDocument/2006/relationships/hyperlink" Target="https://icon-library.com/icon/icon-dj-1.html.html" TargetMode="External"/><Relationship Id="rId4" Type="http://schemas.openxmlformats.org/officeDocument/2006/relationships/hyperlink" Target="https://www.tutonaut.de/alte-werbung-was-computer-frueher-gekostet-hab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-poll.com/poll/results/b0ca5d2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hyperlink" Target="https://github.com/marcusmews/bht_plv" TargetMode="External"/><Relationship Id="rId4" Type="http://schemas.openxmlformats.org/officeDocument/2006/relationships/hyperlink" Target="https://fast-poll.com/poll/b0ca5d2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F1AD76-A830-4236-BF92-AD8F3410F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409" y="2417787"/>
            <a:ext cx="7701699" cy="923330"/>
          </a:xfrm>
        </p:spPr>
        <p:txBody>
          <a:bodyPr/>
          <a:lstStyle/>
          <a:p>
            <a:r>
              <a:rPr lang="de-DE" dirty="0" smtClean="0"/>
              <a:t>Multi-Thread-</a:t>
            </a:r>
            <a:br>
              <a:rPr lang="de-DE" dirty="0" smtClean="0"/>
            </a:br>
            <a:r>
              <a:rPr lang="de-DE" dirty="0" smtClean="0"/>
              <a:t>Programmierung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xmlns="" id="{79F88124-E73C-4D56-9D3A-6B5C680C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09" y="3867345"/>
            <a:ext cx="7701699" cy="430887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19</a:t>
            </a:r>
            <a:r>
              <a:rPr lang="de-DE" sz="1400" dirty="0" smtClean="0">
                <a:solidFill>
                  <a:srgbClr val="555555"/>
                </a:solidFill>
              </a:rPr>
              <a:t>.04.2023</a:t>
            </a:r>
            <a:endParaRPr lang="de-DE" sz="1400" dirty="0">
              <a:solidFill>
                <a:srgbClr val="555555"/>
              </a:solidFill>
            </a:endParaRPr>
          </a:p>
          <a:p>
            <a:r>
              <a:rPr lang="de-DE" sz="1400" dirty="0" smtClean="0">
                <a:solidFill>
                  <a:srgbClr val="555555"/>
                </a:solidFill>
              </a:rPr>
              <a:t>Dr. Marcus Mews</a:t>
            </a:r>
            <a:endParaRPr lang="de-DE" sz="1400" dirty="0">
              <a:solidFill>
                <a:srgbClr val="555555"/>
              </a:solidFill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C72D2F32-90B7-451D-9421-1E96D3730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00A0AA"/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Warum Threads bei Single-Cores?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Aufteilung der Programmaufgaben nach 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Prioritäten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Kanalisierung nach Hardware-Ressourcen:</a:t>
            </a:r>
          </a:p>
          <a:p>
            <a:pPr marL="742950" lvl="1" indent="-285750"/>
            <a:r>
              <a:rPr lang="de-DE" dirty="0"/>
              <a:t>UI/3D</a:t>
            </a:r>
          </a:p>
          <a:p>
            <a:pPr marL="742950" lvl="1" indent="-285750"/>
            <a:r>
              <a:rPr lang="de-DE" dirty="0"/>
              <a:t>Konsole</a:t>
            </a:r>
          </a:p>
          <a:p>
            <a:pPr marL="742950" lvl="1" indent="-285750"/>
            <a:r>
              <a:rPr lang="de-DE" dirty="0"/>
              <a:t>Datei-Ein-/Ausgabe</a:t>
            </a:r>
          </a:p>
          <a:p>
            <a:pPr marL="742950" lvl="1" indent="-285750"/>
            <a:r>
              <a:rPr lang="de-DE" dirty="0"/>
              <a:t>Audiowiedergabe</a:t>
            </a:r>
          </a:p>
          <a:p>
            <a:pPr marL="742950" lvl="1" indent="-285750"/>
            <a:r>
              <a:rPr lang="de-DE" dirty="0"/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16C684A-2471-4707-A3D2-73985DDF4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0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Warum Threads bei Single-Cores?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Aufteilung der Programmaufgaben nach 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Prioritäten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Kanalisierung nach Hardware-Ressourcen:</a:t>
            </a:r>
          </a:p>
          <a:p>
            <a:pPr marL="742950" lvl="1" indent="-285750"/>
            <a:r>
              <a:rPr lang="de-DE" dirty="0"/>
              <a:t>UI/3D</a:t>
            </a:r>
          </a:p>
          <a:p>
            <a:pPr marL="742950" lvl="1" indent="-285750"/>
            <a:r>
              <a:rPr lang="de-DE" dirty="0"/>
              <a:t>Konsole</a:t>
            </a:r>
          </a:p>
          <a:p>
            <a:pPr marL="742950" lvl="1" indent="-285750"/>
            <a:r>
              <a:rPr lang="de-DE" dirty="0"/>
              <a:t>Datei-Ein-/Ausgabe</a:t>
            </a:r>
          </a:p>
          <a:p>
            <a:pPr marL="742950" lvl="1" indent="-285750"/>
            <a:r>
              <a:rPr lang="de-DE" dirty="0"/>
              <a:t>Audiowiedergabe</a:t>
            </a:r>
          </a:p>
          <a:p>
            <a:pPr marL="742950" lvl="1" indent="-285750"/>
            <a:r>
              <a:rPr lang="de-DE" dirty="0"/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16C684A-2471-4707-A3D2-73985DDF4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Wolkenförmige Legende 4"/>
          <p:cNvSpPr/>
          <p:nvPr/>
        </p:nvSpPr>
        <p:spPr>
          <a:xfrm>
            <a:off x="5834358" y="2687573"/>
            <a:ext cx="5292191" cy="4093554"/>
          </a:xfrm>
          <a:prstGeom prst="cloudCallout">
            <a:avLst>
              <a:gd name="adj1" fmla="val -65406"/>
              <a:gd name="adj2" fmla="val -180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07" y="3586286"/>
            <a:ext cx="715542" cy="58503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71" y="4287609"/>
            <a:ext cx="619613" cy="622508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7153940" y="5010484"/>
            <a:ext cx="1101473" cy="768034"/>
            <a:chOff x="9248240" y="-1809743"/>
            <a:chExt cx="1926384" cy="1476401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8240" y="-1809743"/>
              <a:ext cx="1621584" cy="1171601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640" y="-1657343"/>
              <a:ext cx="1621584" cy="1171601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040" y="-1504943"/>
              <a:ext cx="1621584" cy="1171601"/>
            </a:xfrm>
            <a:prstGeom prst="rect">
              <a:avLst/>
            </a:prstGeom>
          </p:spPr>
        </p:pic>
      </p:grpSp>
      <p:sp>
        <p:nvSpPr>
          <p:cNvPr id="16" name="Textfeld 15"/>
          <p:cNvSpPr txBox="1"/>
          <p:nvPr/>
        </p:nvSpPr>
        <p:spPr>
          <a:xfrm>
            <a:off x="8197201" y="3703613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8197201" y="4414069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Hardware-Ressource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8197201" y="5209835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311994" y="6240903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0399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Warum Threads bei Single-Cores?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Aufteilung der Programmaufgaben nach 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Prioritäten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Kanalisierung nach Hardware-Ressourcen:</a:t>
            </a:r>
          </a:p>
          <a:p>
            <a:pPr marL="742950" lvl="1" indent="-285750"/>
            <a:r>
              <a:rPr lang="de-DE" dirty="0"/>
              <a:t>UI/3D</a:t>
            </a:r>
          </a:p>
          <a:p>
            <a:pPr marL="742950" lvl="1" indent="-285750"/>
            <a:r>
              <a:rPr lang="de-DE" dirty="0"/>
              <a:t>Konsole</a:t>
            </a:r>
          </a:p>
          <a:p>
            <a:pPr marL="742950" lvl="1" indent="-285750"/>
            <a:r>
              <a:rPr lang="de-DE" dirty="0"/>
              <a:t>Datei-Ein-/Ausgabe</a:t>
            </a:r>
          </a:p>
          <a:p>
            <a:pPr marL="742950" lvl="1" indent="-285750"/>
            <a:r>
              <a:rPr lang="de-DE" dirty="0"/>
              <a:t>Audiowiedergabe</a:t>
            </a:r>
          </a:p>
          <a:p>
            <a:pPr marL="742950" lvl="1" indent="-285750"/>
            <a:r>
              <a:rPr lang="de-DE" dirty="0"/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16C684A-2471-4707-A3D2-73985DDF4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Wolkenförmige Legende 4"/>
          <p:cNvSpPr/>
          <p:nvPr/>
        </p:nvSpPr>
        <p:spPr>
          <a:xfrm>
            <a:off x="5834358" y="2687573"/>
            <a:ext cx="5292191" cy="4093554"/>
          </a:xfrm>
          <a:prstGeom prst="cloudCallout">
            <a:avLst>
              <a:gd name="adj1" fmla="val -65406"/>
              <a:gd name="adj2" fmla="val -180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07" y="3586286"/>
            <a:ext cx="715542" cy="585034"/>
          </a:xfrm>
          <a:prstGeom prst="rect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7250971" y="4244503"/>
            <a:ext cx="972268" cy="702466"/>
            <a:chOff x="7250971" y="4244503"/>
            <a:chExt cx="972268" cy="702466"/>
          </a:xfrm>
        </p:grpSpPr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871" y="4287609"/>
              <a:ext cx="619613" cy="622508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971" y="4244503"/>
              <a:ext cx="972268" cy="702466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7160821" y="5034866"/>
            <a:ext cx="1136927" cy="930042"/>
            <a:chOff x="3921155" y="5377622"/>
            <a:chExt cx="1579630" cy="1316139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525" y="5473780"/>
              <a:ext cx="1219981" cy="1219981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155" y="5377622"/>
              <a:ext cx="1296000" cy="936000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055" y="5377622"/>
              <a:ext cx="1296000" cy="936000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785" y="5377622"/>
              <a:ext cx="1296000" cy="936000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525" y="5473780"/>
              <a:ext cx="1219981" cy="1219981"/>
            </a:xfrm>
            <a:prstGeom prst="rect">
              <a:avLst/>
            </a:prstGeom>
          </p:spPr>
        </p:pic>
      </p:grpSp>
      <p:sp>
        <p:nvSpPr>
          <p:cNvPr id="30" name="Textfeld 29"/>
          <p:cNvSpPr txBox="1"/>
          <p:nvPr/>
        </p:nvSpPr>
        <p:spPr>
          <a:xfrm>
            <a:off x="8197201" y="3703613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8197201" y="4414069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Hardware-Ressource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8197201" y="520983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Inbox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9311994" y="6240903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4653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3125415" cy="38778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der Main-Thread?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der Debugger?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der Stack?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13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0" y="0"/>
            <a:ext cx="6076303" cy="620688"/>
            <a:chOff x="0" y="0"/>
            <a:chExt cx="6076303" cy="620688"/>
          </a:xfrm>
        </p:grpSpPr>
        <p:sp>
          <p:nvSpPr>
            <p:cNvPr id="13" name="Richtungspfeil 12"/>
            <p:cNvSpPr/>
            <p:nvPr/>
          </p:nvSpPr>
          <p:spPr>
            <a:xfrm>
              <a:off x="0" y="0"/>
              <a:ext cx="4935414" cy="620688"/>
            </a:xfrm>
            <a:prstGeom prst="homePlate">
              <a:avLst>
                <a:gd name="adj" fmla="val 461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latin typeface="+mj-lt"/>
                </a:rPr>
                <a:t>Live-Demo: </a:t>
              </a:r>
              <a:r>
                <a:rPr lang="de-DE" b="1" dirty="0" smtClean="0">
                  <a:latin typeface="+mj-lt"/>
                </a:rPr>
                <a:t>Single-Thread</a:t>
              </a:r>
              <a:endParaRPr lang="de-DE" b="1" dirty="0">
                <a:latin typeface="+mj-lt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935414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14"/>
            <p:cNvSpPr/>
            <p:nvPr/>
          </p:nvSpPr>
          <p:spPr>
            <a:xfrm>
              <a:off x="5500239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1084610"/>
            <a:ext cx="728382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BA9EA2-D415-4584-9046-1C037A1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Scheduler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873A23C-20A5-42B4-8D41-26E65CC9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xmlns="" id="{E3E4FF69-7329-4695-929C-01EA7BEFC840}"/>
              </a:ext>
            </a:extLst>
          </p:cNvPr>
          <p:cNvSpPr txBox="1">
            <a:spLocks/>
          </p:cNvSpPr>
          <p:nvPr/>
        </p:nvSpPr>
        <p:spPr>
          <a:xfrm>
            <a:off x="384571" y="1603831"/>
            <a:ext cx="5938465" cy="17594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 des Betriebssystems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Threads unterbrechen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Verteilt Threads auf vorhandene CPU-Kerne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Abarbeitung erfolgt oft verschränkt auf einem Kern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348150" y="3498151"/>
            <a:ext cx="4614011" cy="1495400"/>
            <a:chOff x="6600056" y="2348880"/>
            <a:chExt cx="4614011" cy="1495400"/>
          </a:xfrm>
        </p:grpSpPr>
        <p:cxnSp>
          <p:nvCxnSpPr>
            <p:cNvPr id="41" name="Gerade Verbindung mit Pfeil 40"/>
            <p:cNvCxnSpPr/>
            <p:nvPr/>
          </p:nvCxnSpPr>
          <p:spPr>
            <a:xfrm>
              <a:off x="6600056" y="3844280"/>
              <a:ext cx="36724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flipH="1">
              <a:off x="6600056" y="3573016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flipH="1">
              <a:off x="6600056" y="3140968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6600056" y="2708920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Abgerundetes Rechteck 44"/>
            <p:cNvSpPr/>
            <p:nvPr/>
          </p:nvSpPr>
          <p:spPr>
            <a:xfrm>
              <a:off x="6600427" y="2633763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6600056" y="2348880"/>
              <a:ext cx="0" cy="1486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bgerundetes Rechteck 46"/>
            <p:cNvSpPr/>
            <p:nvPr/>
          </p:nvSpPr>
          <p:spPr>
            <a:xfrm>
              <a:off x="8364252" y="2625528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7456759" y="3062661"/>
              <a:ext cx="223417" cy="156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7680176" y="3497861"/>
              <a:ext cx="684076" cy="153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9228348" y="3072111"/>
              <a:ext cx="439441" cy="147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9660395" y="3518693"/>
              <a:ext cx="468052" cy="14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10200456" y="2512870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1</a:t>
              </a:r>
              <a:endParaRPr lang="de-DE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0200456" y="295157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2</a:t>
              </a:r>
              <a:endParaRPr lang="de-DE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0200456" y="338520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3</a:t>
              </a:r>
              <a:endParaRPr lang="de-DE" dirty="0"/>
            </a:p>
          </p:txBody>
        </p:sp>
      </p:grpSp>
      <p:sp>
        <p:nvSpPr>
          <p:cNvPr id="55" name="Textfeld 54"/>
          <p:cNvSpPr txBox="1"/>
          <p:nvPr/>
        </p:nvSpPr>
        <p:spPr>
          <a:xfrm>
            <a:off x="4602558" y="4967024"/>
            <a:ext cx="418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Zeit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441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BA9EA2-D415-4584-9046-1C037A1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Scheduler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873A23C-20A5-42B4-8D41-26E65CC9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xmlns="" id="{E3E4FF69-7329-4695-929C-01EA7BEFC840}"/>
              </a:ext>
            </a:extLst>
          </p:cNvPr>
          <p:cNvSpPr txBox="1">
            <a:spLocks/>
          </p:cNvSpPr>
          <p:nvPr/>
        </p:nvSpPr>
        <p:spPr>
          <a:xfrm>
            <a:off x="384571" y="1603831"/>
            <a:ext cx="5938465" cy="17594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 des Betriebssystems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Threads unterbrechen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Verteilt Threads auf vorhandene CPU-Kerne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Abarbeitung erfolgt oft verschränkt auf einem Kern</a:t>
            </a:r>
          </a:p>
        </p:txBody>
      </p:sp>
      <p:sp>
        <p:nvSpPr>
          <p:cNvPr id="35" name="Gefaltete Ecke 34"/>
          <p:cNvSpPr/>
          <p:nvPr/>
        </p:nvSpPr>
        <p:spPr>
          <a:xfrm>
            <a:off x="7148749" y="5481810"/>
            <a:ext cx="3251200" cy="12446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Parallelität</a:t>
            </a:r>
          </a:p>
          <a:p>
            <a:pPr algn="ctr"/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Threads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laufen gleichzeitig auf verschiedenen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Kernen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Gefaltete Ecke 38"/>
          <p:cNvSpPr/>
          <p:nvPr/>
        </p:nvSpPr>
        <p:spPr>
          <a:xfrm>
            <a:off x="2844800" y="5481810"/>
            <a:ext cx="3251200" cy="12446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Nebenläufigkeit</a:t>
            </a:r>
          </a:p>
          <a:p>
            <a:pPr algn="ctr"/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Threads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laufen abwechselnd auf selben Kern</a:t>
            </a:r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1348150" y="3498151"/>
            <a:ext cx="4614011" cy="1495400"/>
            <a:chOff x="6600056" y="2348880"/>
            <a:chExt cx="4614011" cy="1495400"/>
          </a:xfrm>
        </p:grpSpPr>
        <p:cxnSp>
          <p:nvCxnSpPr>
            <p:cNvPr id="41" name="Gerade Verbindung mit Pfeil 40"/>
            <p:cNvCxnSpPr/>
            <p:nvPr/>
          </p:nvCxnSpPr>
          <p:spPr>
            <a:xfrm>
              <a:off x="6600056" y="3844280"/>
              <a:ext cx="36724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flipH="1">
              <a:off x="6600056" y="3573016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flipH="1">
              <a:off x="6600056" y="3140968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6600056" y="2708920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Abgerundetes Rechteck 44"/>
            <p:cNvSpPr/>
            <p:nvPr/>
          </p:nvSpPr>
          <p:spPr>
            <a:xfrm>
              <a:off x="6600427" y="2633763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6600056" y="2348880"/>
              <a:ext cx="0" cy="1486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bgerundetes Rechteck 46"/>
            <p:cNvSpPr/>
            <p:nvPr/>
          </p:nvSpPr>
          <p:spPr>
            <a:xfrm>
              <a:off x="8364252" y="2625528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7456759" y="3062661"/>
              <a:ext cx="223417" cy="156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7680176" y="3497861"/>
              <a:ext cx="684076" cy="153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9228348" y="3072111"/>
              <a:ext cx="439441" cy="147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9660395" y="3518693"/>
              <a:ext cx="468052" cy="14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10200456" y="2512870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1</a:t>
              </a:r>
              <a:endParaRPr lang="de-DE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0200456" y="295157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2</a:t>
              </a:r>
              <a:endParaRPr lang="de-DE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0200456" y="338520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3</a:t>
              </a:r>
              <a:endParaRPr lang="de-DE" dirty="0"/>
            </a:p>
          </p:txBody>
        </p:sp>
      </p:grpSp>
      <p:sp>
        <p:nvSpPr>
          <p:cNvPr id="55" name="Textfeld 54"/>
          <p:cNvSpPr txBox="1"/>
          <p:nvPr/>
        </p:nvSpPr>
        <p:spPr>
          <a:xfrm>
            <a:off x="4602558" y="4967024"/>
            <a:ext cx="418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Zeit</a:t>
            </a:r>
            <a:endParaRPr lang="de-DE" sz="1200" dirty="0"/>
          </a:p>
        </p:txBody>
      </p:sp>
      <p:grpSp>
        <p:nvGrpSpPr>
          <p:cNvPr id="56" name="Gruppieren 55"/>
          <p:cNvGrpSpPr/>
          <p:nvPr/>
        </p:nvGrpSpPr>
        <p:grpSpPr>
          <a:xfrm>
            <a:off x="7150031" y="4031473"/>
            <a:ext cx="4614011" cy="962078"/>
            <a:chOff x="6600056" y="2882202"/>
            <a:chExt cx="4614011" cy="962078"/>
          </a:xfrm>
        </p:grpSpPr>
        <p:cxnSp>
          <p:nvCxnSpPr>
            <p:cNvPr id="57" name="Gerade Verbindung mit Pfeil 56"/>
            <p:cNvCxnSpPr/>
            <p:nvPr/>
          </p:nvCxnSpPr>
          <p:spPr>
            <a:xfrm>
              <a:off x="6600056" y="3844280"/>
              <a:ext cx="36724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 flipH="1">
              <a:off x="6600056" y="3587198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 flipH="1">
              <a:off x="6600056" y="3155150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Abgerundetes Rechteck 59"/>
            <p:cNvSpPr/>
            <p:nvPr/>
          </p:nvSpPr>
          <p:spPr>
            <a:xfrm>
              <a:off x="6600426" y="3062661"/>
              <a:ext cx="1540408" cy="161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r Verbinder 60"/>
            <p:cNvCxnSpPr/>
            <p:nvPr/>
          </p:nvCxnSpPr>
          <p:spPr>
            <a:xfrm>
              <a:off x="6600056" y="2882202"/>
              <a:ext cx="0" cy="953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bgerundetes Rechteck 61"/>
            <p:cNvSpPr/>
            <p:nvPr/>
          </p:nvSpPr>
          <p:spPr>
            <a:xfrm>
              <a:off x="8364252" y="3071758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140834" y="3489981"/>
              <a:ext cx="223417" cy="156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228348" y="3489981"/>
              <a:ext cx="900098" cy="175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0200456" y="2959100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3</a:t>
              </a:r>
              <a:endParaRPr lang="de-DE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10200456" y="339780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4</a:t>
              </a:r>
              <a:endParaRPr lang="de-DE" dirty="0"/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7150030" y="2380179"/>
            <a:ext cx="4614012" cy="1651294"/>
            <a:chOff x="6600055" y="2801315"/>
            <a:chExt cx="4614012" cy="1651294"/>
          </a:xfrm>
        </p:grpSpPr>
        <p:cxnSp>
          <p:nvCxnSpPr>
            <p:cNvPr id="68" name="Gerader Verbinder 67"/>
            <p:cNvCxnSpPr/>
            <p:nvPr/>
          </p:nvCxnSpPr>
          <p:spPr>
            <a:xfrm flipH="1">
              <a:off x="6600056" y="3573016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 flipH="1">
              <a:off x="6600056" y="3140968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 flipH="1">
              <a:off x="6600055" y="2801315"/>
              <a:ext cx="1" cy="16512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bgerundetes Rechteck 70"/>
            <p:cNvSpPr/>
            <p:nvPr/>
          </p:nvSpPr>
          <p:spPr>
            <a:xfrm>
              <a:off x="6600055" y="3062661"/>
              <a:ext cx="1080121" cy="2129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7680176" y="3497861"/>
              <a:ext cx="684076" cy="153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8364252" y="3072111"/>
              <a:ext cx="1303537" cy="198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9660395" y="3518693"/>
              <a:ext cx="468052" cy="14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10200456" y="295157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1</a:t>
              </a:r>
              <a:endParaRPr lang="de-DE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0200456" y="338520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2</a:t>
              </a:r>
              <a:endParaRPr lang="de-DE" dirty="0"/>
            </a:p>
          </p:txBody>
        </p:sp>
      </p:grpSp>
      <p:sp>
        <p:nvSpPr>
          <p:cNvPr id="77" name="Textfeld 76"/>
          <p:cNvSpPr txBox="1"/>
          <p:nvPr/>
        </p:nvSpPr>
        <p:spPr>
          <a:xfrm>
            <a:off x="6337979" y="27187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CPU1</a:t>
            </a:r>
            <a:endParaRPr lang="de-DE" dirty="0"/>
          </a:p>
        </p:txBody>
      </p:sp>
      <p:sp>
        <p:nvSpPr>
          <p:cNvPr id="78" name="Textfeld 77"/>
          <p:cNvSpPr txBox="1"/>
          <p:nvPr/>
        </p:nvSpPr>
        <p:spPr>
          <a:xfrm>
            <a:off x="6337979" y="4269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CPU2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10399949" y="4967024"/>
            <a:ext cx="418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Zeit</a:t>
            </a:r>
            <a:endParaRPr lang="de-DE" sz="1200" dirty="0"/>
          </a:p>
        </p:txBody>
      </p:sp>
      <p:sp>
        <p:nvSpPr>
          <p:cNvPr id="80" name="Geschweifte Klammer links 79"/>
          <p:cNvSpPr/>
          <p:nvPr/>
        </p:nvSpPr>
        <p:spPr>
          <a:xfrm>
            <a:off x="7032475" y="2530442"/>
            <a:ext cx="72008" cy="699743"/>
          </a:xfrm>
          <a:prstGeom prst="leftBrace">
            <a:avLst>
              <a:gd name="adj1" fmla="val 81085"/>
              <a:gd name="adj2" fmla="val 53176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Geschweifte Klammer links 80"/>
          <p:cNvSpPr/>
          <p:nvPr/>
        </p:nvSpPr>
        <p:spPr>
          <a:xfrm>
            <a:off x="7032475" y="4128708"/>
            <a:ext cx="72008" cy="699743"/>
          </a:xfrm>
          <a:prstGeom prst="leftBrace">
            <a:avLst>
              <a:gd name="adj1" fmla="val 81085"/>
              <a:gd name="adj2" fmla="val 48639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1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als Java-Klasse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1E4725E6-B894-4022-A6D9-2DB9AC6C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16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537498" y="1849433"/>
            <a:ext cx="3226160" cy="3384376"/>
            <a:chOff x="537498" y="1849433"/>
            <a:chExt cx="3226160" cy="3384376"/>
          </a:xfrm>
        </p:grpSpPr>
        <p:sp>
          <p:nvSpPr>
            <p:cNvPr id="16" name="Rechteck 15"/>
            <p:cNvSpPr/>
            <p:nvPr/>
          </p:nvSpPr>
          <p:spPr>
            <a:xfrm>
              <a:off x="537498" y="1849433"/>
              <a:ext cx="3226160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564551" y="2504677"/>
              <a:ext cx="31991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852583" y="1981457"/>
              <a:ext cx="1230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smtClean="0"/>
                <a:t>Thread</a:t>
              </a:r>
              <a:endParaRPr lang="de-DE" b="1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821827" y="2504677"/>
              <a:ext cx="2941831" cy="2550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stop</a:t>
              </a:r>
              <a:r>
                <a:rPr lang="de-DE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interrupt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isInterrupted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join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3995121" y="2504677"/>
            <a:ext cx="8090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Durch Überschreiben implementiert der Thread seine Aufgabe.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Startet den Thread im Betriebssystem und ruft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auf.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Unsicher. Freundliches Beenden durch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soll verwendet werden.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Setzt das Bit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interrupted</a:t>
            </a:r>
            <a:r>
              <a:rPr lang="de-DE" dirty="0" smtClean="0"/>
              <a:t> auf wahr.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Liefert Wert von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interrupted</a:t>
            </a:r>
            <a:r>
              <a:rPr lang="de-DE" dirty="0" smtClean="0"/>
              <a:t>. Setzt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</a:t>
            </a:r>
            <a:r>
              <a:rPr lang="de-DE" dirty="0" smtClean="0"/>
              <a:t> zurück auf falsch.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Wartet bis der Thread seine </a:t>
            </a:r>
            <a:r>
              <a:rPr lang="de-DE" dirty="0" err="1" smtClean="0"/>
              <a:t>run</a:t>
            </a:r>
            <a:r>
              <a:rPr lang="de-DE" dirty="0" smtClean="0"/>
              <a:t>()-Methode beendet hat.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3735015" cy="3877891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implementiere ich einen Thread?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starte ich einen Thread?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Was ändert sich im Debugger?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17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0" y="0"/>
            <a:ext cx="6076303" cy="620688"/>
            <a:chOff x="0" y="0"/>
            <a:chExt cx="6076303" cy="620688"/>
          </a:xfrm>
        </p:grpSpPr>
        <p:sp>
          <p:nvSpPr>
            <p:cNvPr id="13" name="Richtungspfeil 12"/>
            <p:cNvSpPr/>
            <p:nvPr/>
          </p:nvSpPr>
          <p:spPr>
            <a:xfrm>
              <a:off x="0" y="0"/>
              <a:ext cx="4935414" cy="620688"/>
            </a:xfrm>
            <a:prstGeom prst="homePlate">
              <a:avLst>
                <a:gd name="adj" fmla="val 461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latin typeface="+mj-lt"/>
                </a:rPr>
                <a:t>Live-Demo</a:t>
              </a:r>
              <a:r>
                <a:rPr lang="de-DE" b="1" dirty="0" smtClean="0">
                  <a:latin typeface="+mj-lt"/>
                </a:rPr>
                <a:t>: Thread erzeugen</a:t>
              </a:r>
              <a:endParaRPr lang="de-DE" b="1" dirty="0">
                <a:latin typeface="+mj-lt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935414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14"/>
            <p:cNvSpPr/>
            <p:nvPr/>
          </p:nvSpPr>
          <p:spPr>
            <a:xfrm>
              <a:off x="5500239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706765"/>
            <a:ext cx="7283824" cy="5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17" y="1992351"/>
            <a:ext cx="289140" cy="288032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197754" y="0"/>
            <a:ext cx="9774984" cy="6134240"/>
            <a:chOff x="685038" y="0"/>
            <a:chExt cx="10821924" cy="685800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8" y="0"/>
              <a:ext cx="10821924" cy="6858000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>
            <a:xfrm flipH="1">
              <a:off x="1476587" y="704427"/>
              <a:ext cx="7592906" cy="4307840"/>
            </a:xfrm>
            <a:prstGeom prst="line">
              <a:avLst/>
            </a:prstGeom>
            <a:ln w="28575">
              <a:solidFill>
                <a:srgbClr val="CC66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6902027" y="3887893"/>
              <a:ext cx="2059093" cy="13208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/>
          </p:nvSpPr>
          <p:spPr>
            <a:xfrm>
              <a:off x="6780107" y="575733"/>
              <a:ext cx="2384213" cy="4930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?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r Verbinder 12"/>
            <p:cNvCxnSpPr/>
            <p:nvPr/>
          </p:nvCxnSpPr>
          <p:spPr>
            <a:xfrm flipV="1">
              <a:off x="1530773" y="3154680"/>
              <a:ext cx="5249334" cy="2250440"/>
            </a:xfrm>
            <a:prstGeom prst="line">
              <a:avLst/>
            </a:prstGeom>
            <a:ln w="28575">
              <a:solidFill>
                <a:srgbClr val="0087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780107" y="2159000"/>
              <a:ext cx="2289386" cy="995680"/>
            </a:xfrm>
            <a:prstGeom prst="line">
              <a:avLst/>
            </a:prstGeom>
            <a:ln w="28575">
              <a:solidFill>
                <a:srgbClr val="0087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V="1">
              <a:off x="6780107" y="792480"/>
              <a:ext cx="2289386" cy="1209040"/>
            </a:xfrm>
            <a:prstGeom prst="line">
              <a:avLst/>
            </a:prstGeom>
            <a:ln w="28575">
              <a:solidFill>
                <a:srgbClr val="CC6600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6780107" y="5161280"/>
              <a:ext cx="234865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/>
          <p:cNvSpPr txBox="1"/>
          <p:nvPr/>
        </p:nvSpPr>
        <p:spPr>
          <a:xfrm>
            <a:off x="5040327" y="5930239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484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55" y="2383204"/>
            <a:ext cx="289140" cy="28803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24" y="2765211"/>
            <a:ext cx="289140" cy="28803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390599" y="1844647"/>
            <a:ext cx="687002" cy="200183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002" h="2001838">
                <a:moveTo>
                  <a:pt x="129" y="0"/>
                </a:moveTo>
                <a:cubicBezTo>
                  <a:pt x="-5163" y="186796"/>
                  <a:pt x="153587" y="147374"/>
                  <a:pt x="228729" y="274638"/>
                </a:cubicBezTo>
                <a:cubicBezTo>
                  <a:pt x="303871" y="401902"/>
                  <a:pt x="382717" y="628121"/>
                  <a:pt x="450979" y="763588"/>
                </a:cubicBezTo>
                <a:cubicBezTo>
                  <a:pt x="519241" y="899055"/>
                  <a:pt x="798112" y="941388"/>
                  <a:pt x="638304" y="1087438"/>
                </a:cubicBezTo>
                <a:cubicBezTo>
                  <a:pt x="478496" y="1233488"/>
                  <a:pt x="507600" y="1563688"/>
                  <a:pt x="406529" y="1716088"/>
                </a:cubicBezTo>
                <a:cubicBezTo>
                  <a:pt x="305458" y="1868488"/>
                  <a:pt x="23413" y="1758950"/>
                  <a:pt x="31879" y="200183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29" y="1693937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24" y="2765211"/>
            <a:ext cx="289140" cy="288032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390599" y="1844647"/>
            <a:ext cx="687002" cy="200183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002" h="2001838">
                <a:moveTo>
                  <a:pt x="129" y="0"/>
                </a:moveTo>
                <a:cubicBezTo>
                  <a:pt x="-5163" y="186796"/>
                  <a:pt x="153587" y="147374"/>
                  <a:pt x="228729" y="274638"/>
                </a:cubicBezTo>
                <a:cubicBezTo>
                  <a:pt x="303871" y="401902"/>
                  <a:pt x="382717" y="628121"/>
                  <a:pt x="450979" y="763588"/>
                </a:cubicBezTo>
                <a:cubicBezTo>
                  <a:pt x="519241" y="899055"/>
                  <a:pt x="798112" y="941388"/>
                  <a:pt x="638304" y="1087438"/>
                </a:cubicBezTo>
                <a:cubicBezTo>
                  <a:pt x="478496" y="1233488"/>
                  <a:pt x="507600" y="1563688"/>
                  <a:pt x="406529" y="1716088"/>
                </a:cubicBezTo>
                <a:cubicBezTo>
                  <a:pt x="305458" y="1868488"/>
                  <a:pt x="23413" y="1758950"/>
                  <a:pt x="31879" y="200183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02" y="199235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24" y="2765211"/>
            <a:ext cx="289140" cy="288032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24" y="2765211"/>
            <a:ext cx="289140" cy="288032"/>
          </a:xfrm>
          <a:prstGeom prst="rect">
            <a:avLst/>
          </a:prstGeom>
        </p:spPr>
      </p:pic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390599" y="1844647"/>
            <a:ext cx="687002" cy="200183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002" h="2001838">
                <a:moveTo>
                  <a:pt x="129" y="0"/>
                </a:moveTo>
                <a:cubicBezTo>
                  <a:pt x="-5163" y="186796"/>
                  <a:pt x="153587" y="147374"/>
                  <a:pt x="228729" y="274638"/>
                </a:cubicBezTo>
                <a:cubicBezTo>
                  <a:pt x="303871" y="401902"/>
                  <a:pt x="382717" y="628121"/>
                  <a:pt x="450979" y="763588"/>
                </a:cubicBezTo>
                <a:cubicBezTo>
                  <a:pt x="519241" y="899055"/>
                  <a:pt x="798112" y="941388"/>
                  <a:pt x="638304" y="1087438"/>
                </a:cubicBezTo>
                <a:cubicBezTo>
                  <a:pt x="478496" y="1233488"/>
                  <a:pt x="507600" y="1563688"/>
                  <a:pt x="406529" y="1716088"/>
                </a:cubicBezTo>
                <a:cubicBezTo>
                  <a:pt x="305458" y="1868488"/>
                  <a:pt x="23413" y="1758950"/>
                  <a:pt x="31879" y="200183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61" y="248450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5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3" y="3216487"/>
            <a:ext cx="289140" cy="288032"/>
          </a:xfrm>
          <a:prstGeom prst="rect">
            <a:avLst/>
          </a:prstGeom>
        </p:spPr>
      </p:pic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390599" y="1844647"/>
            <a:ext cx="687002" cy="200183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002" h="2001838">
                <a:moveTo>
                  <a:pt x="129" y="0"/>
                </a:moveTo>
                <a:cubicBezTo>
                  <a:pt x="-5163" y="186796"/>
                  <a:pt x="153587" y="147374"/>
                  <a:pt x="228729" y="274638"/>
                </a:cubicBezTo>
                <a:cubicBezTo>
                  <a:pt x="303871" y="401902"/>
                  <a:pt x="382717" y="628121"/>
                  <a:pt x="450979" y="763588"/>
                </a:cubicBezTo>
                <a:cubicBezTo>
                  <a:pt x="519241" y="899055"/>
                  <a:pt x="798112" y="941388"/>
                  <a:pt x="638304" y="1087438"/>
                </a:cubicBezTo>
                <a:cubicBezTo>
                  <a:pt x="478496" y="1233488"/>
                  <a:pt x="507600" y="1563688"/>
                  <a:pt x="406529" y="1716088"/>
                </a:cubicBezTo>
                <a:cubicBezTo>
                  <a:pt x="305458" y="1868488"/>
                  <a:pt x="23413" y="1758950"/>
                  <a:pt x="31879" y="200183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28" y="343587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59" y="3925315"/>
            <a:ext cx="1561002" cy="1175914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</a:t>
            </a:r>
            <a:r>
              <a:rPr lang="de-DE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</a:t>
            </a:r>
            <a:r>
              <a:rPr lang="de-DE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3" y="3216487"/>
            <a:ext cx="289140" cy="288032"/>
          </a:xfrm>
          <a:prstGeom prst="rect">
            <a:avLst/>
          </a:prstGeom>
        </p:spPr>
      </p:pic>
      <p:sp>
        <p:nvSpPr>
          <p:cNvPr id="20" name="Freihandform 19"/>
          <p:cNvSpPr/>
          <p:nvPr/>
        </p:nvSpPr>
        <p:spPr>
          <a:xfrm>
            <a:off x="4664043" y="1837953"/>
            <a:ext cx="970797" cy="339090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  <a:gd name="connsiteX0" fmla="*/ 1719 w 885440"/>
              <a:gd name="connsiteY0" fmla="*/ 0 h 3543300"/>
              <a:gd name="connsiteX1" fmla="*/ 141419 w 885440"/>
              <a:gd name="connsiteY1" fmla="*/ 304800 h 3543300"/>
              <a:gd name="connsiteX2" fmla="*/ 885428 w 885440"/>
              <a:gd name="connsiteY2" fmla="*/ 702734 h 3543300"/>
              <a:gd name="connsiteX3" fmla="*/ 789119 w 885440"/>
              <a:gd name="connsiteY3" fmla="*/ 1057275 h 3543300"/>
              <a:gd name="connsiteX4" fmla="*/ 817694 w 885440"/>
              <a:gd name="connsiteY4" fmla="*/ 1527175 h 3543300"/>
              <a:gd name="connsiteX5" fmla="*/ 406532 w 885440"/>
              <a:gd name="connsiteY5" fmla="*/ 3543300 h 3543300"/>
              <a:gd name="connsiteX0" fmla="*/ 1719 w 970186"/>
              <a:gd name="connsiteY0" fmla="*/ 0 h 3543300"/>
              <a:gd name="connsiteX1" fmla="*/ 141419 w 970186"/>
              <a:gd name="connsiteY1" fmla="*/ 304800 h 3543300"/>
              <a:gd name="connsiteX2" fmla="*/ 885428 w 970186"/>
              <a:gd name="connsiteY2" fmla="*/ 702734 h 3543300"/>
              <a:gd name="connsiteX3" fmla="*/ 789119 w 970186"/>
              <a:gd name="connsiteY3" fmla="*/ 1057275 h 3543300"/>
              <a:gd name="connsiteX4" fmla="*/ 817694 w 970186"/>
              <a:gd name="connsiteY4" fmla="*/ 1527175 h 3543300"/>
              <a:gd name="connsiteX5" fmla="*/ 406532 w 970186"/>
              <a:gd name="connsiteY5" fmla="*/ 3543300 h 3543300"/>
              <a:gd name="connsiteX0" fmla="*/ 1719 w 933914"/>
              <a:gd name="connsiteY0" fmla="*/ 0 h 3390900"/>
              <a:gd name="connsiteX1" fmla="*/ 141419 w 933914"/>
              <a:gd name="connsiteY1" fmla="*/ 304800 h 3390900"/>
              <a:gd name="connsiteX2" fmla="*/ 885428 w 933914"/>
              <a:gd name="connsiteY2" fmla="*/ 702734 h 3390900"/>
              <a:gd name="connsiteX3" fmla="*/ 789119 w 933914"/>
              <a:gd name="connsiteY3" fmla="*/ 1057275 h 3390900"/>
              <a:gd name="connsiteX4" fmla="*/ 817694 w 933914"/>
              <a:gd name="connsiteY4" fmla="*/ 1527175 h 3390900"/>
              <a:gd name="connsiteX5" fmla="*/ 336682 w 933914"/>
              <a:gd name="connsiteY5" fmla="*/ 3390900 h 3390900"/>
              <a:gd name="connsiteX0" fmla="*/ 1719 w 970797"/>
              <a:gd name="connsiteY0" fmla="*/ 0 h 3390900"/>
              <a:gd name="connsiteX1" fmla="*/ 141419 w 970797"/>
              <a:gd name="connsiteY1" fmla="*/ 304800 h 3390900"/>
              <a:gd name="connsiteX2" fmla="*/ 885428 w 970797"/>
              <a:gd name="connsiteY2" fmla="*/ 702734 h 3390900"/>
              <a:gd name="connsiteX3" fmla="*/ 789119 w 970797"/>
              <a:gd name="connsiteY3" fmla="*/ 1057275 h 3390900"/>
              <a:gd name="connsiteX4" fmla="*/ 817694 w 970797"/>
              <a:gd name="connsiteY4" fmla="*/ 1527175 h 3390900"/>
              <a:gd name="connsiteX5" fmla="*/ 336682 w 970797"/>
              <a:gd name="connsiteY5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0797" h="339090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916913" y="2065337"/>
                  <a:pt x="1283890" y="2900362"/>
                  <a:pt x="336682" y="339090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787477" y="1844647"/>
            <a:ext cx="1290123" cy="340518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  <a:gd name="connsiteX0" fmla="*/ 603308 w 1290181"/>
              <a:gd name="connsiteY0" fmla="*/ 0 h 3405188"/>
              <a:gd name="connsiteX1" fmla="*/ 831908 w 1290181"/>
              <a:gd name="connsiteY1" fmla="*/ 274638 h 3405188"/>
              <a:gd name="connsiteX2" fmla="*/ 1054158 w 1290181"/>
              <a:gd name="connsiteY2" fmla="*/ 763588 h 3405188"/>
              <a:gd name="connsiteX3" fmla="*/ 1241483 w 1290181"/>
              <a:gd name="connsiteY3" fmla="*/ 1087438 h 3405188"/>
              <a:gd name="connsiteX4" fmla="*/ 1009708 w 1290181"/>
              <a:gd name="connsiteY4" fmla="*/ 1716088 h 3405188"/>
              <a:gd name="connsiteX5" fmla="*/ 58 w 1290181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123" h="3405188">
                <a:moveTo>
                  <a:pt x="603250" y="0"/>
                </a:moveTo>
                <a:cubicBezTo>
                  <a:pt x="597958" y="186796"/>
                  <a:pt x="756708" y="147374"/>
                  <a:pt x="831850" y="274638"/>
                </a:cubicBezTo>
                <a:cubicBezTo>
                  <a:pt x="906992" y="401902"/>
                  <a:pt x="985838" y="628121"/>
                  <a:pt x="1054100" y="763588"/>
                </a:cubicBezTo>
                <a:cubicBezTo>
                  <a:pt x="1122362" y="899055"/>
                  <a:pt x="1401233" y="941388"/>
                  <a:pt x="1241425" y="1087438"/>
                </a:cubicBezTo>
                <a:cubicBezTo>
                  <a:pt x="1081617" y="1233488"/>
                  <a:pt x="1015471" y="1423988"/>
                  <a:pt x="1009650" y="1716088"/>
                </a:cubicBezTo>
                <a:cubicBezTo>
                  <a:pt x="997479" y="1963738"/>
                  <a:pt x="1369484" y="2673350"/>
                  <a:pt x="0" y="340518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28" y="343587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47430" y="4498054"/>
            <a:ext cx="28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Wer gewinnt das Rennen?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12999" y="5328665"/>
            <a:ext cx="576600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Hier egal, da es keinen Einfluss auf das Ergebnis hat!</a:t>
            </a:r>
          </a:p>
          <a:p>
            <a:pPr algn="l"/>
            <a:endParaRPr lang="de-DE" sz="1200" dirty="0" err="1" smtClean="0"/>
          </a:p>
        </p:txBody>
      </p:sp>
      <p:sp>
        <p:nvSpPr>
          <p:cNvPr id="40" name="Rechteck 39"/>
          <p:cNvSpPr/>
          <p:nvPr/>
        </p:nvSpPr>
        <p:spPr>
          <a:xfrm>
            <a:off x="5565854" y="3978275"/>
            <a:ext cx="68986" cy="150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233819">
            <a:off x="6652061" y="4364743"/>
            <a:ext cx="36000" cy="258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649060" y="4956741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8969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59" y="3925315"/>
            <a:ext cx="1561002" cy="1175914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ERGEBNIS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ERGEBNIS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3" y="3216487"/>
            <a:ext cx="289140" cy="288032"/>
          </a:xfrm>
          <a:prstGeom prst="rect">
            <a:avLst/>
          </a:prstGeom>
        </p:spPr>
      </p:pic>
      <p:sp>
        <p:nvSpPr>
          <p:cNvPr id="20" name="Freihandform 19"/>
          <p:cNvSpPr/>
          <p:nvPr/>
        </p:nvSpPr>
        <p:spPr>
          <a:xfrm>
            <a:off x="4664043" y="1837953"/>
            <a:ext cx="970797" cy="339090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  <a:gd name="connsiteX0" fmla="*/ 1719 w 885440"/>
              <a:gd name="connsiteY0" fmla="*/ 0 h 3543300"/>
              <a:gd name="connsiteX1" fmla="*/ 141419 w 885440"/>
              <a:gd name="connsiteY1" fmla="*/ 304800 h 3543300"/>
              <a:gd name="connsiteX2" fmla="*/ 885428 w 885440"/>
              <a:gd name="connsiteY2" fmla="*/ 702734 h 3543300"/>
              <a:gd name="connsiteX3" fmla="*/ 789119 w 885440"/>
              <a:gd name="connsiteY3" fmla="*/ 1057275 h 3543300"/>
              <a:gd name="connsiteX4" fmla="*/ 817694 w 885440"/>
              <a:gd name="connsiteY4" fmla="*/ 1527175 h 3543300"/>
              <a:gd name="connsiteX5" fmla="*/ 406532 w 885440"/>
              <a:gd name="connsiteY5" fmla="*/ 3543300 h 3543300"/>
              <a:gd name="connsiteX0" fmla="*/ 1719 w 970186"/>
              <a:gd name="connsiteY0" fmla="*/ 0 h 3543300"/>
              <a:gd name="connsiteX1" fmla="*/ 141419 w 970186"/>
              <a:gd name="connsiteY1" fmla="*/ 304800 h 3543300"/>
              <a:gd name="connsiteX2" fmla="*/ 885428 w 970186"/>
              <a:gd name="connsiteY2" fmla="*/ 702734 h 3543300"/>
              <a:gd name="connsiteX3" fmla="*/ 789119 w 970186"/>
              <a:gd name="connsiteY3" fmla="*/ 1057275 h 3543300"/>
              <a:gd name="connsiteX4" fmla="*/ 817694 w 970186"/>
              <a:gd name="connsiteY4" fmla="*/ 1527175 h 3543300"/>
              <a:gd name="connsiteX5" fmla="*/ 406532 w 970186"/>
              <a:gd name="connsiteY5" fmla="*/ 3543300 h 3543300"/>
              <a:gd name="connsiteX0" fmla="*/ 1719 w 933914"/>
              <a:gd name="connsiteY0" fmla="*/ 0 h 3390900"/>
              <a:gd name="connsiteX1" fmla="*/ 141419 w 933914"/>
              <a:gd name="connsiteY1" fmla="*/ 304800 h 3390900"/>
              <a:gd name="connsiteX2" fmla="*/ 885428 w 933914"/>
              <a:gd name="connsiteY2" fmla="*/ 702734 h 3390900"/>
              <a:gd name="connsiteX3" fmla="*/ 789119 w 933914"/>
              <a:gd name="connsiteY3" fmla="*/ 1057275 h 3390900"/>
              <a:gd name="connsiteX4" fmla="*/ 817694 w 933914"/>
              <a:gd name="connsiteY4" fmla="*/ 1527175 h 3390900"/>
              <a:gd name="connsiteX5" fmla="*/ 336682 w 933914"/>
              <a:gd name="connsiteY5" fmla="*/ 3390900 h 3390900"/>
              <a:gd name="connsiteX0" fmla="*/ 1719 w 970797"/>
              <a:gd name="connsiteY0" fmla="*/ 0 h 3390900"/>
              <a:gd name="connsiteX1" fmla="*/ 141419 w 970797"/>
              <a:gd name="connsiteY1" fmla="*/ 304800 h 3390900"/>
              <a:gd name="connsiteX2" fmla="*/ 885428 w 970797"/>
              <a:gd name="connsiteY2" fmla="*/ 702734 h 3390900"/>
              <a:gd name="connsiteX3" fmla="*/ 789119 w 970797"/>
              <a:gd name="connsiteY3" fmla="*/ 1057275 h 3390900"/>
              <a:gd name="connsiteX4" fmla="*/ 817694 w 970797"/>
              <a:gd name="connsiteY4" fmla="*/ 1527175 h 3390900"/>
              <a:gd name="connsiteX5" fmla="*/ 336682 w 970797"/>
              <a:gd name="connsiteY5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0797" h="339090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916913" y="2065337"/>
                  <a:pt x="1283890" y="2900362"/>
                  <a:pt x="336682" y="339090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787477" y="1844647"/>
            <a:ext cx="1290123" cy="340518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  <a:gd name="connsiteX0" fmla="*/ 603308 w 1290181"/>
              <a:gd name="connsiteY0" fmla="*/ 0 h 3405188"/>
              <a:gd name="connsiteX1" fmla="*/ 831908 w 1290181"/>
              <a:gd name="connsiteY1" fmla="*/ 274638 h 3405188"/>
              <a:gd name="connsiteX2" fmla="*/ 1054158 w 1290181"/>
              <a:gd name="connsiteY2" fmla="*/ 763588 h 3405188"/>
              <a:gd name="connsiteX3" fmla="*/ 1241483 w 1290181"/>
              <a:gd name="connsiteY3" fmla="*/ 1087438 h 3405188"/>
              <a:gd name="connsiteX4" fmla="*/ 1009708 w 1290181"/>
              <a:gd name="connsiteY4" fmla="*/ 1716088 h 3405188"/>
              <a:gd name="connsiteX5" fmla="*/ 58 w 1290181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123" h="3405188">
                <a:moveTo>
                  <a:pt x="603250" y="0"/>
                </a:moveTo>
                <a:cubicBezTo>
                  <a:pt x="597958" y="186796"/>
                  <a:pt x="756708" y="147374"/>
                  <a:pt x="831850" y="274638"/>
                </a:cubicBezTo>
                <a:cubicBezTo>
                  <a:pt x="906992" y="401902"/>
                  <a:pt x="985838" y="628121"/>
                  <a:pt x="1054100" y="763588"/>
                </a:cubicBezTo>
                <a:cubicBezTo>
                  <a:pt x="1122362" y="899055"/>
                  <a:pt x="1401233" y="941388"/>
                  <a:pt x="1241425" y="1087438"/>
                </a:cubicBezTo>
                <a:cubicBezTo>
                  <a:pt x="1081617" y="1233488"/>
                  <a:pt x="1015471" y="1423988"/>
                  <a:pt x="1009650" y="1716088"/>
                </a:cubicBezTo>
                <a:cubicBezTo>
                  <a:pt x="997479" y="1963738"/>
                  <a:pt x="1369484" y="2673350"/>
                  <a:pt x="0" y="340518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28" y="343587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6787898" y="375260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493845" y="354724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efaltete Ecke 35"/>
          <p:cNvSpPr/>
          <p:nvPr/>
        </p:nvSpPr>
        <p:spPr>
          <a:xfrm>
            <a:off x="2898575" y="5404903"/>
            <a:ext cx="5899012" cy="12446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4">
                    <a:lumMod val="50000"/>
                  </a:schemeClr>
                </a:solidFill>
              </a:rPr>
              <a:t>Race</a:t>
            </a:r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50000"/>
                  </a:schemeClr>
                </a:solidFill>
              </a:rPr>
              <a:t>Condition</a:t>
            </a:r>
            <a:endParaRPr lang="de-DE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Situation,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bei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der mehrere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Threads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auf gemeinsame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Daten lesend oder schreibend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zugreifen, sodass deren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Konsistenz von der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Thread-Reihenfolge abhängt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147430" y="4498054"/>
            <a:ext cx="26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Wer gewinnt das Rennen?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5565854" y="3978275"/>
            <a:ext cx="68986" cy="150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 rot="233819">
            <a:off x="6652061" y="4364743"/>
            <a:ext cx="36000" cy="258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649060" y="4956741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534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3675748" cy="3877891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sieht eine </a:t>
            </a:r>
            <a:r>
              <a:rPr lang="de-DE" dirty="0" err="1"/>
              <a:t>Race-Condition</a:t>
            </a:r>
            <a:r>
              <a:rPr lang="de-DE" dirty="0"/>
              <a:t> aus?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kann ein Thread warten mit </a:t>
            </a:r>
            <a:r>
              <a:rPr lang="de-DE" dirty="0" err="1">
                <a:latin typeface="Consolas" panose="020B0609020204030204" pitchFamily="49" charset="0"/>
              </a:rPr>
              <a:t>sleep</a:t>
            </a:r>
            <a:r>
              <a:rPr lang="de-DE" dirty="0">
                <a:latin typeface="Consolas" panose="020B0609020204030204" pitchFamily="49" charset="0"/>
              </a:rPr>
              <a:t>()</a:t>
            </a:r>
            <a:r>
              <a:rPr lang="de-DE" dirty="0"/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synchronisiere ich Threads mit </a:t>
            </a:r>
            <a:r>
              <a:rPr lang="de-DE" dirty="0" err="1">
                <a:latin typeface="Consolas" panose="020B0609020204030204" pitchFamily="49" charset="0"/>
              </a:rPr>
              <a:t>join</a:t>
            </a:r>
            <a:r>
              <a:rPr lang="de-DE" dirty="0">
                <a:latin typeface="Consolas" panose="020B0609020204030204" pitchFamily="49" charset="0"/>
              </a:rPr>
              <a:t>()</a:t>
            </a:r>
            <a:r>
              <a:rPr lang="de-DE" dirty="0"/>
              <a:t>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28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0" y="0"/>
            <a:ext cx="6076303" cy="620688"/>
            <a:chOff x="0" y="0"/>
            <a:chExt cx="6076303" cy="620688"/>
          </a:xfrm>
        </p:grpSpPr>
        <p:sp>
          <p:nvSpPr>
            <p:cNvPr id="13" name="Richtungspfeil 12"/>
            <p:cNvSpPr/>
            <p:nvPr/>
          </p:nvSpPr>
          <p:spPr>
            <a:xfrm>
              <a:off x="0" y="0"/>
              <a:ext cx="4935414" cy="620688"/>
            </a:xfrm>
            <a:prstGeom prst="homePlate">
              <a:avLst>
                <a:gd name="adj" fmla="val 461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latin typeface="+mj-lt"/>
                </a:rPr>
                <a:t>Live-Demo</a:t>
              </a:r>
              <a:r>
                <a:rPr lang="de-DE" b="1" dirty="0" smtClean="0">
                  <a:latin typeface="+mj-lt"/>
                </a:rPr>
                <a:t>: </a:t>
              </a:r>
              <a:r>
                <a:rPr lang="de-DE" b="1" dirty="0" err="1" smtClean="0">
                  <a:latin typeface="+mj-lt"/>
                </a:rPr>
                <a:t>Race-Condition</a:t>
              </a:r>
              <a:endParaRPr lang="de-DE" b="1" dirty="0">
                <a:latin typeface="+mj-lt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935414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14"/>
            <p:cNvSpPr/>
            <p:nvPr/>
          </p:nvSpPr>
          <p:spPr>
            <a:xfrm>
              <a:off x="5500239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660661"/>
            <a:ext cx="7963309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9" name="Ellipse 48"/>
          <p:cNvSpPr/>
          <p:nvPr/>
        </p:nvSpPr>
        <p:spPr>
          <a:xfrm>
            <a:off x="2830226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Born</a:t>
            </a:r>
            <a:endParaRPr lang="de-DE" sz="1600" dirty="0"/>
          </a:p>
        </p:txBody>
      </p:sp>
      <p:sp>
        <p:nvSpPr>
          <p:cNvPr id="50" name="Ellipse 49"/>
          <p:cNvSpPr/>
          <p:nvPr/>
        </p:nvSpPr>
        <p:spPr>
          <a:xfrm>
            <a:off x="4779007" y="4632373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Ready</a:t>
            </a:r>
            <a:endParaRPr lang="de-DE" sz="1600" dirty="0"/>
          </a:p>
        </p:txBody>
      </p:sp>
      <p:sp>
        <p:nvSpPr>
          <p:cNvPr id="51" name="Ellipse 50"/>
          <p:cNvSpPr/>
          <p:nvPr/>
        </p:nvSpPr>
        <p:spPr>
          <a:xfrm>
            <a:off x="6991098" y="5970041"/>
            <a:ext cx="828000" cy="82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Running</a:t>
            </a:r>
            <a:endParaRPr lang="de-DE" sz="1600" dirty="0"/>
          </a:p>
        </p:txBody>
      </p:sp>
      <p:sp>
        <p:nvSpPr>
          <p:cNvPr id="52" name="Ellipse 51"/>
          <p:cNvSpPr/>
          <p:nvPr/>
        </p:nvSpPr>
        <p:spPr>
          <a:xfrm>
            <a:off x="9145040" y="5970041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Dead</a:t>
            </a:r>
            <a:endParaRPr lang="de-DE" sz="1600" dirty="0"/>
          </a:p>
        </p:txBody>
      </p:sp>
      <p:cxnSp>
        <p:nvCxnSpPr>
          <p:cNvPr id="53" name="Gekrümmte Verbindung 52"/>
          <p:cNvCxnSpPr>
            <a:stCxn id="49" idx="6"/>
            <a:endCxn id="50" idx="2"/>
          </p:cNvCxnSpPr>
          <p:nvPr/>
        </p:nvCxnSpPr>
        <p:spPr>
          <a:xfrm>
            <a:off x="3658226" y="5046372"/>
            <a:ext cx="112078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/>
          <p:cNvCxnSpPr>
            <a:stCxn id="51" idx="6"/>
            <a:endCxn id="52" idx="2"/>
          </p:cNvCxnSpPr>
          <p:nvPr/>
        </p:nvCxnSpPr>
        <p:spPr>
          <a:xfrm>
            <a:off x="7819098" y="6384041"/>
            <a:ext cx="132594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 Verbindung 54"/>
          <p:cNvCxnSpPr>
            <a:stCxn id="51" idx="0"/>
            <a:endCxn id="65" idx="4"/>
          </p:cNvCxnSpPr>
          <p:nvPr/>
        </p:nvCxnSpPr>
        <p:spPr>
          <a:xfrm rot="5400000" flipH="1" flipV="1">
            <a:off x="7150264" y="5715207"/>
            <a:ext cx="50966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50" idx="4"/>
            <a:endCxn id="51" idx="2"/>
          </p:cNvCxnSpPr>
          <p:nvPr/>
        </p:nvCxnSpPr>
        <p:spPr>
          <a:xfrm rot="16200000" flipH="1">
            <a:off x="5630218" y="5023161"/>
            <a:ext cx="923668" cy="1798091"/>
          </a:xfrm>
          <a:prstGeom prst="curvedConnector2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>
            <a:stCxn id="65" idx="2"/>
            <a:endCxn id="50" idx="6"/>
          </p:cNvCxnSpPr>
          <p:nvPr/>
        </p:nvCxnSpPr>
        <p:spPr>
          <a:xfrm rot="10800000" flipV="1">
            <a:off x="5607008" y="5046371"/>
            <a:ext cx="138409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522314" y="46523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400" dirty="0"/>
          </a:p>
        </p:txBody>
      </p:sp>
      <p:cxnSp>
        <p:nvCxnSpPr>
          <p:cNvPr id="59" name="Gekrümmte Verbindung 58"/>
          <p:cNvCxnSpPr>
            <a:endCxn id="49" idx="1"/>
          </p:cNvCxnSpPr>
          <p:nvPr/>
        </p:nvCxnSpPr>
        <p:spPr>
          <a:xfrm>
            <a:off x="2570814" y="4632372"/>
            <a:ext cx="380670" cy="121258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733547" y="501991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7398748" y="546373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…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7735880" y="6421516"/>
            <a:ext cx="14430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600" i="1" dirty="0" smtClean="0">
                <a:solidFill>
                  <a:srgbClr val="000000"/>
                </a:solidFill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</a:rPr>
              <a:t>finished</a:t>
            </a:r>
            <a:endParaRPr lang="de-DE" sz="1600" i="1" dirty="0"/>
          </a:p>
          <a:p>
            <a:endParaRPr lang="de-DE" i="1" dirty="0"/>
          </a:p>
        </p:txBody>
      </p:sp>
      <p:sp>
        <p:nvSpPr>
          <p:cNvPr id="63" name="Textfeld 62"/>
          <p:cNvSpPr txBox="1"/>
          <p:nvPr/>
        </p:nvSpPr>
        <p:spPr>
          <a:xfrm>
            <a:off x="4779007" y="60521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8700"/>
                </a:solidFill>
              </a:rPr>
              <a:t>Scheduler</a:t>
            </a:r>
            <a:endParaRPr lang="de-DE" sz="1600" dirty="0">
              <a:solidFill>
                <a:srgbClr val="0087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491246" y="4283786"/>
            <a:ext cx="1639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accent4"/>
                </a:solidFill>
              </a:rPr>
              <a:t>Unblock</a:t>
            </a:r>
            <a:r>
              <a:rPr lang="de-DE" sz="1600" dirty="0" smtClean="0">
                <a:solidFill>
                  <a:schemeClr val="accent4"/>
                </a:solidFill>
              </a:rPr>
              <a:t> durch</a:t>
            </a:r>
          </a:p>
          <a:p>
            <a:pPr algn="ctr"/>
            <a:r>
              <a:rPr lang="de-DE" sz="1600" dirty="0" smtClean="0">
                <a:solidFill>
                  <a:schemeClr val="accent4"/>
                </a:solidFill>
              </a:rPr>
              <a:t>anderen Thread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6991098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Blocked</a:t>
            </a:r>
            <a:endParaRPr lang="de-DE" sz="1600" dirty="0" smtClean="0"/>
          </a:p>
        </p:txBody>
      </p:sp>
      <p:sp>
        <p:nvSpPr>
          <p:cNvPr id="67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44250"/>
            <a:ext cx="6545683" cy="461665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Thread-Status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336753" y="1336480"/>
            <a:ext cx="7863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312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197754" y="0"/>
            <a:ext cx="9774984" cy="6134240"/>
            <a:chOff x="685038" y="0"/>
            <a:chExt cx="10821924" cy="6858000"/>
          </a:xfrm>
        </p:grpSpPr>
        <p:cxnSp>
          <p:nvCxnSpPr>
            <p:cNvPr id="11" name="Gerader Verbinder 10"/>
            <p:cNvCxnSpPr/>
            <p:nvPr/>
          </p:nvCxnSpPr>
          <p:spPr>
            <a:xfrm flipV="1">
              <a:off x="6902027" y="3887893"/>
              <a:ext cx="2059093" cy="13208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8" y="0"/>
              <a:ext cx="10821924" cy="6858000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>
            <a:xfrm flipH="1">
              <a:off x="1476587" y="704427"/>
              <a:ext cx="7592906" cy="4307840"/>
            </a:xfrm>
            <a:prstGeom prst="line">
              <a:avLst/>
            </a:prstGeom>
            <a:ln w="28575">
              <a:solidFill>
                <a:srgbClr val="CC66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/>
          </p:nvSpPr>
          <p:spPr>
            <a:xfrm>
              <a:off x="6780107" y="575733"/>
              <a:ext cx="2384213" cy="4930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?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r Verbinder 12"/>
            <p:cNvCxnSpPr/>
            <p:nvPr/>
          </p:nvCxnSpPr>
          <p:spPr>
            <a:xfrm flipV="1">
              <a:off x="1530773" y="3154680"/>
              <a:ext cx="5249334" cy="2250440"/>
            </a:xfrm>
            <a:prstGeom prst="line">
              <a:avLst/>
            </a:prstGeom>
            <a:ln w="28575">
              <a:solidFill>
                <a:srgbClr val="0087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780107" y="2159000"/>
              <a:ext cx="2289386" cy="995680"/>
            </a:xfrm>
            <a:prstGeom prst="line">
              <a:avLst/>
            </a:prstGeom>
            <a:ln w="28575">
              <a:solidFill>
                <a:srgbClr val="0087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V="1">
              <a:off x="6780107" y="792480"/>
              <a:ext cx="2289386" cy="1209040"/>
            </a:xfrm>
            <a:prstGeom prst="line">
              <a:avLst/>
            </a:prstGeom>
            <a:ln w="28575">
              <a:solidFill>
                <a:srgbClr val="CC6600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6780107" y="5161280"/>
              <a:ext cx="234865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8" name="Abgerundete rechteckige Legende 17"/>
          <p:cNvSpPr/>
          <p:nvPr/>
        </p:nvSpPr>
        <p:spPr>
          <a:xfrm>
            <a:off x="2783632" y="2060848"/>
            <a:ext cx="1512168" cy="628350"/>
          </a:xfrm>
          <a:prstGeom prst="wedgeRoundRectCallout">
            <a:avLst>
              <a:gd name="adj1" fmla="val 68569"/>
              <a:gd name="adj2" fmla="val 50589"/>
              <a:gd name="adj3" fmla="val 16667"/>
            </a:avLst>
          </a:prstGeom>
          <a:solidFill>
            <a:srgbClr val="FFE2C5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C6600"/>
                </a:solidFill>
              </a:rPr>
              <a:t>Mooresches</a:t>
            </a:r>
            <a:endParaRPr lang="de-DE" dirty="0">
              <a:solidFill>
                <a:srgbClr val="CC6600"/>
              </a:solidFill>
            </a:endParaRPr>
          </a:p>
          <a:p>
            <a:pPr algn="ctr"/>
            <a:r>
              <a:rPr lang="de-DE" dirty="0" smtClean="0">
                <a:solidFill>
                  <a:srgbClr val="CC6600"/>
                </a:solidFill>
              </a:rPr>
              <a:t>Gesetz</a:t>
            </a:r>
            <a:endParaRPr lang="de-DE" dirty="0">
              <a:solidFill>
                <a:srgbClr val="CC66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040327" y="5930239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1005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0938380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2830226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Born</a:t>
            </a:r>
            <a:endParaRPr lang="de-DE" sz="1600" dirty="0"/>
          </a:p>
        </p:txBody>
      </p:sp>
      <p:sp>
        <p:nvSpPr>
          <p:cNvPr id="32" name="Ellipse 31"/>
          <p:cNvSpPr/>
          <p:nvPr/>
        </p:nvSpPr>
        <p:spPr>
          <a:xfrm>
            <a:off x="4779007" y="4632373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Ready</a:t>
            </a:r>
            <a:endParaRPr lang="de-DE" sz="1600" dirty="0"/>
          </a:p>
        </p:txBody>
      </p:sp>
      <p:sp>
        <p:nvSpPr>
          <p:cNvPr id="33" name="Ellipse 32"/>
          <p:cNvSpPr/>
          <p:nvPr/>
        </p:nvSpPr>
        <p:spPr>
          <a:xfrm>
            <a:off x="6991098" y="5970041"/>
            <a:ext cx="828000" cy="82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Running</a:t>
            </a:r>
            <a:endParaRPr lang="de-DE" sz="1600" dirty="0"/>
          </a:p>
        </p:txBody>
      </p:sp>
      <p:sp>
        <p:nvSpPr>
          <p:cNvPr id="34" name="Ellipse 33"/>
          <p:cNvSpPr/>
          <p:nvPr/>
        </p:nvSpPr>
        <p:spPr>
          <a:xfrm>
            <a:off x="9145040" y="5970041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Dead</a:t>
            </a:r>
            <a:endParaRPr lang="de-DE" sz="1600" dirty="0"/>
          </a:p>
        </p:txBody>
      </p:sp>
      <p:cxnSp>
        <p:nvCxnSpPr>
          <p:cNvPr id="36" name="Gekrümmte Verbindung 35"/>
          <p:cNvCxnSpPr>
            <a:stCxn id="31" idx="6"/>
            <a:endCxn id="32" idx="2"/>
          </p:cNvCxnSpPr>
          <p:nvPr/>
        </p:nvCxnSpPr>
        <p:spPr>
          <a:xfrm>
            <a:off x="3658226" y="5046372"/>
            <a:ext cx="112078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krümmte Verbindung 36"/>
          <p:cNvCxnSpPr>
            <a:stCxn id="33" idx="6"/>
            <a:endCxn id="34" idx="2"/>
          </p:cNvCxnSpPr>
          <p:nvPr/>
        </p:nvCxnSpPr>
        <p:spPr>
          <a:xfrm>
            <a:off x="7819098" y="6384041"/>
            <a:ext cx="132594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33" idx="0"/>
            <a:endCxn id="35" idx="4"/>
          </p:cNvCxnSpPr>
          <p:nvPr/>
        </p:nvCxnSpPr>
        <p:spPr>
          <a:xfrm rot="5400000" flipH="1" flipV="1">
            <a:off x="7150264" y="5715207"/>
            <a:ext cx="50966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 Verbindung 38"/>
          <p:cNvCxnSpPr>
            <a:stCxn id="32" idx="4"/>
            <a:endCxn id="33" idx="2"/>
          </p:cNvCxnSpPr>
          <p:nvPr/>
        </p:nvCxnSpPr>
        <p:spPr>
          <a:xfrm rot="16200000" flipH="1">
            <a:off x="5630218" y="5023161"/>
            <a:ext cx="923668" cy="1798091"/>
          </a:xfrm>
          <a:prstGeom prst="curvedConnector2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35" idx="2"/>
            <a:endCxn id="32" idx="6"/>
          </p:cNvCxnSpPr>
          <p:nvPr/>
        </p:nvCxnSpPr>
        <p:spPr>
          <a:xfrm rot="10800000" flipV="1">
            <a:off x="5607008" y="5046371"/>
            <a:ext cx="138409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522314" y="46523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400" dirty="0"/>
          </a:p>
        </p:txBody>
      </p:sp>
      <p:cxnSp>
        <p:nvCxnSpPr>
          <p:cNvPr id="42" name="Gekrümmte Verbindung 41"/>
          <p:cNvCxnSpPr>
            <a:endCxn id="31" idx="1"/>
          </p:cNvCxnSpPr>
          <p:nvPr/>
        </p:nvCxnSpPr>
        <p:spPr>
          <a:xfrm>
            <a:off x="2570814" y="4632372"/>
            <a:ext cx="380670" cy="121258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733547" y="501991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398748" y="546373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…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735880" y="6421516"/>
            <a:ext cx="14430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600" i="1" dirty="0" smtClean="0">
                <a:solidFill>
                  <a:srgbClr val="000000"/>
                </a:solidFill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</a:rPr>
              <a:t>finished</a:t>
            </a:r>
            <a:endParaRPr lang="de-DE" sz="1600" i="1" dirty="0"/>
          </a:p>
          <a:p>
            <a:endParaRPr lang="de-DE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779007" y="60521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8700"/>
                </a:solidFill>
              </a:rPr>
              <a:t>Scheduler</a:t>
            </a:r>
            <a:endParaRPr lang="de-DE" sz="1600" dirty="0">
              <a:solidFill>
                <a:srgbClr val="00870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491246" y="4283786"/>
            <a:ext cx="1639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accent4"/>
                </a:solidFill>
              </a:rPr>
              <a:t>Unblock</a:t>
            </a:r>
            <a:r>
              <a:rPr lang="de-DE" sz="1600" dirty="0" smtClean="0">
                <a:solidFill>
                  <a:schemeClr val="accent4"/>
                </a:solidFill>
              </a:rPr>
              <a:t> durch</a:t>
            </a:r>
          </a:p>
          <a:p>
            <a:pPr algn="ctr"/>
            <a:r>
              <a:rPr lang="de-DE" sz="1600" dirty="0" smtClean="0">
                <a:solidFill>
                  <a:schemeClr val="accent4"/>
                </a:solidFill>
              </a:rPr>
              <a:t>anderen Thread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991098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Blocked</a:t>
            </a:r>
            <a:endParaRPr lang="de-DE" sz="1600" dirty="0" smtClean="0"/>
          </a:p>
        </p:txBody>
      </p:sp>
      <p:sp>
        <p:nvSpPr>
          <p:cNvPr id="48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44250"/>
            <a:ext cx="6545683" cy="461665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Thread-Status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36753" y="1336480"/>
            <a:ext cx="7863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50" name="Textfeld 49"/>
          <p:cNvSpPr txBox="1"/>
          <p:nvPr/>
        </p:nvSpPr>
        <p:spPr>
          <a:xfrm>
            <a:off x="9820469" y="219418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Born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0469685" y="30179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cxnSp>
        <p:nvCxnSpPr>
          <p:cNvPr id="52" name="Gerader Verbinder 51"/>
          <p:cNvCxnSpPr>
            <a:endCxn id="53" idx="1"/>
          </p:cNvCxnSpPr>
          <p:nvPr/>
        </p:nvCxnSpPr>
        <p:spPr>
          <a:xfrm>
            <a:off x="11591391" y="2352483"/>
            <a:ext cx="1" cy="1166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 rot="16200000">
            <a:off x="11410553" y="3266142"/>
            <a:ext cx="361677" cy="144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10777462" y="3455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943135" y="150232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6910609" y="3105622"/>
            <a:ext cx="2065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Blocked</a:t>
            </a:r>
            <a:endParaRPr lang="de-DE" dirty="0" smtClean="0"/>
          </a:p>
          <a:p>
            <a:pPr algn="r"/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 smtClean="0"/>
          </a:p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cxnSp>
        <p:nvCxnSpPr>
          <p:cNvPr id="57" name="Gerader Verbinder 56"/>
          <p:cNvCxnSpPr>
            <a:endCxn id="59" idx="1"/>
          </p:cNvCxnSpPr>
          <p:nvPr/>
        </p:nvCxnSpPr>
        <p:spPr>
          <a:xfrm>
            <a:off x="9100001" y="1436038"/>
            <a:ext cx="17235" cy="23358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 rot="16200000">
            <a:off x="8339405" y="2317811"/>
            <a:ext cx="1541877" cy="137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Abgerundetes Rechteck 58"/>
          <p:cNvSpPr/>
          <p:nvPr/>
        </p:nvSpPr>
        <p:spPr>
          <a:xfrm rot="16200000">
            <a:off x="8990781" y="3576883"/>
            <a:ext cx="252909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5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8" name="Geschweifte Klammer links 47"/>
          <p:cNvSpPr/>
          <p:nvPr/>
        </p:nvSpPr>
        <p:spPr>
          <a:xfrm rot="16200000">
            <a:off x="10203014" y="2932764"/>
            <a:ext cx="359357" cy="2668032"/>
          </a:xfrm>
          <a:prstGeom prst="leftBrace">
            <a:avLst>
              <a:gd name="adj1" fmla="val 7938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9450224" y="441509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/>
              <a:t>Nebenläufig (</a:t>
            </a:r>
            <a:r>
              <a:rPr lang="de-DE" sz="1600" dirty="0" err="1" smtClean="0"/>
              <a:t>Einkern</a:t>
            </a:r>
            <a:r>
              <a:rPr lang="de-DE" sz="1600" dirty="0" smtClean="0"/>
              <a:t>-CPU)</a:t>
            </a:r>
            <a:endParaRPr lang="de-DE" sz="1600" dirty="0"/>
          </a:p>
        </p:txBody>
      </p:sp>
      <p:sp>
        <p:nvSpPr>
          <p:cNvPr id="50" name="Ellipse 49"/>
          <p:cNvSpPr/>
          <p:nvPr/>
        </p:nvSpPr>
        <p:spPr>
          <a:xfrm>
            <a:off x="2830226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Born</a:t>
            </a:r>
            <a:endParaRPr lang="de-DE" sz="1600" dirty="0"/>
          </a:p>
        </p:txBody>
      </p:sp>
      <p:sp>
        <p:nvSpPr>
          <p:cNvPr id="51" name="Ellipse 50"/>
          <p:cNvSpPr/>
          <p:nvPr/>
        </p:nvSpPr>
        <p:spPr>
          <a:xfrm>
            <a:off x="4779007" y="4632373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Ready</a:t>
            </a:r>
            <a:endParaRPr lang="de-DE" sz="1600" dirty="0"/>
          </a:p>
        </p:txBody>
      </p:sp>
      <p:sp>
        <p:nvSpPr>
          <p:cNvPr id="52" name="Ellipse 51"/>
          <p:cNvSpPr/>
          <p:nvPr/>
        </p:nvSpPr>
        <p:spPr>
          <a:xfrm>
            <a:off x="6991098" y="5970041"/>
            <a:ext cx="828000" cy="82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Running</a:t>
            </a:r>
            <a:endParaRPr lang="de-DE" sz="1600" dirty="0"/>
          </a:p>
        </p:txBody>
      </p:sp>
      <p:sp>
        <p:nvSpPr>
          <p:cNvPr id="53" name="Ellipse 52"/>
          <p:cNvSpPr/>
          <p:nvPr/>
        </p:nvSpPr>
        <p:spPr>
          <a:xfrm>
            <a:off x="9145040" y="5970041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Dead</a:t>
            </a:r>
            <a:endParaRPr lang="de-DE" sz="1600" dirty="0"/>
          </a:p>
        </p:txBody>
      </p:sp>
      <p:cxnSp>
        <p:nvCxnSpPr>
          <p:cNvPr id="54" name="Gekrümmte Verbindung 53"/>
          <p:cNvCxnSpPr>
            <a:stCxn id="50" idx="6"/>
            <a:endCxn id="51" idx="2"/>
          </p:cNvCxnSpPr>
          <p:nvPr/>
        </p:nvCxnSpPr>
        <p:spPr>
          <a:xfrm>
            <a:off x="3658226" y="5046372"/>
            <a:ext cx="112078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 Verbindung 54"/>
          <p:cNvCxnSpPr>
            <a:stCxn id="52" idx="6"/>
            <a:endCxn id="53" idx="2"/>
          </p:cNvCxnSpPr>
          <p:nvPr/>
        </p:nvCxnSpPr>
        <p:spPr>
          <a:xfrm>
            <a:off x="7819098" y="6384041"/>
            <a:ext cx="132594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52" idx="0"/>
            <a:endCxn id="66" idx="4"/>
          </p:cNvCxnSpPr>
          <p:nvPr/>
        </p:nvCxnSpPr>
        <p:spPr>
          <a:xfrm rot="5400000" flipH="1" flipV="1">
            <a:off x="7150264" y="5715207"/>
            <a:ext cx="50966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>
            <a:stCxn id="51" idx="4"/>
            <a:endCxn id="52" idx="2"/>
          </p:cNvCxnSpPr>
          <p:nvPr/>
        </p:nvCxnSpPr>
        <p:spPr>
          <a:xfrm rot="16200000" flipH="1">
            <a:off x="5630218" y="5023161"/>
            <a:ext cx="923668" cy="1798091"/>
          </a:xfrm>
          <a:prstGeom prst="curvedConnector2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66" idx="2"/>
            <a:endCxn id="51" idx="6"/>
          </p:cNvCxnSpPr>
          <p:nvPr/>
        </p:nvCxnSpPr>
        <p:spPr>
          <a:xfrm rot="10800000" flipV="1">
            <a:off x="5607008" y="5046371"/>
            <a:ext cx="138409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522314" y="46523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400" dirty="0"/>
          </a:p>
        </p:txBody>
      </p:sp>
      <p:cxnSp>
        <p:nvCxnSpPr>
          <p:cNvPr id="60" name="Gekrümmte Verbindung 59"/>
          <p:cNvCxnSpPr>
            <a:endCxn id="50" idx="1"/>
          </p:cNvCxnSpPr>
          <p:nvPr/>
        </p:nvCxnSpPr>
        <p:spPr>
          <a:xfrm>
            <a:off x="2570814" y="4632372"/>
            <a:ext cx="380670" cy="121258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733547" y="501991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7398748" y="546373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…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7735880" y="6421516"/>
            <a:ext cx="14430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600" i="1" dirty="0" smtClean="0">
                <a:solidFill>
                  <a:srgbClr val="000000"/>
                </a:solidFill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</a:rPr>
              <a:t>finished</a:t>
            </a:r>
            <a:endParaRPr lang="de-DE" sz="1600" i="1" dirty="0"/>
          </a:p>
          <a:p>
            <a:endParaRPr lang="de-DE" i="1" dirty="0"/>
          </a:p>
        </p:txBody>
      </p:sp>
      <p:sp>
        <p:nvSpPr>
          <p:cNvPr id="64" name="Textfeld 63"/>
          <p:cNvSpPr txBox="1"/>
          <p:nvPr/>
        </p:nvSpPr>
        <p:spPr>
          <a:xfrm>
            <a:off x="4779007" y="60521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8700"/>
                </a:solidFill>
              </a:rPr>
              <a:t>Scheduler</a:t>
            </a:r>
            <a:endParaRPr lang="de-DE" sz="1600" dirty="0">
              <a:solidFill>
                <a:srgbClr val="0087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491246" y="4283786"/>
            <a:ext cx="1639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accent4"/>
                </a:solidFill>
              </a:rPr>
              <a:t>Unblock</a:t>
            </a:r>
            <a:r>
              <a:rPr lang="de-DE" sz="1600" dirty="0" smtClean="0">
                <a:solidFill>
                  <a:schemeClr val="accent4"/>
                </a:solidFill>
              </a:rPr>
              <a:t> durch</a:t>
            </a:r>
          </a:p>
          <a:p>
            <a:pPr algn="ctr"/>
            <a:r>
              <a:rPr lang="de-DE" sz="1600" dirty="0" smtClean="0">
                <a:solidFill>
                  <a:schemeClr val="accent4"/>
                </a:solidFill>
              </a:rPr>
              <a:t>anderen Thread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6991098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Blocked</a:t>
            </a:r>
            <a:endParaRPr lang="de-DE" sz="1600" dirty="0" smtClean="0"/>
          </a:p>
        </p:txBody>
      </p:sp>
      <p:sp>
        <p:nvSpPr>
          <p:cNvPr id="67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44250"/>
            <a:ext cx="6545683" cy="461665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Thread-Status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336753" y="1336480"/>
            <a:ext cx="7863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75" name="Textfeld 74"/>
          <p:cNvSpPr txBox="1"/>
          <p:nvPr/>
        </p:nvSpPr>
        <p:spPr>
          <a:xfrm>
            <a:off x="7943135" y="150232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6910609" y="3105622"/>
            <a:ext cx="2065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Blocked</a:t>
            </a:r>
            <a:endParaRPr lang="de-DE" dirty="0" smtClean="0"/>
          </a:p>
          <a:p>
            <a:pPr algn="r"/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 smtClean="0"/>
          </a:p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cxnSp>
        <p:nvCxnSpPr>
          <p:cNvPr id="77" name="Gerader Verbinder 76"/>
          <p:cNvCxnSpPr>
            <a:endCxn id="79" idx="1"/>
          </p:cNvCxnSpPr>
          <p:nvPr/>
        </p:nvCxnSpPr>
        <p:spPr>
          <a:xfrm>
            <a:off x="9100001" y="1436038"/>
            <a:ext cx="17235" cy="23358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 rot="16200000">
            <a:off x="8339405" y="2317811"/>
            <a:ext cx="1541877" cy="137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 rot="16200000">
            <a:off x="8990781" y="3576883"/>
            <a:ext cx="252909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9820469" y="219418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Born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10469685" y="30179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cxnSp>
        <p:nvCxnSpPr>
          <p:cNvPr id="83" name="Gerader Verbinder 82"/>
          <p:cNvCxnSpPr>
            <a:endCxn id="84" idx="1"/>
          </p:cNvCxnSpPr>
          <p:nvPr/>
        </p:nvCxnSpPr>
        <p:spPr>
          <a:xfrm>
            <a:off x="11591391" y="2352483"/>
            <a:ext cx="1" cy="1166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/>
          <p:cNvSpPr/>
          <p:nvPr/>
        </p:nvSpPr>
        <p:spPr>
          <a:xfrm rot="16200000">
            <a:off x="11410553" y="3266142"/>
            <a:ext cx="361677" cy="144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10777462" y="3455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10938380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4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44250"/>
            <a:ext cx="6545683" cy="461665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Thread-Status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753" y="1336480"/>
            <a:ext cx="7863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7943135" y="150232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925467" y="2953321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Blocked</a:t>
            </a:r>
            <a:endParaRPr lang="de-DE" dirty="0" smtClean="0"/>
          </a:p>
          <a:p>
            <a:pPr algn="r"/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9820469" y="2028502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Born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10469685" y="26841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cxnSp>
        <p:nvCxnSpPr>
          <p:cNvPr id="24" name="Gerader Verbinder 23"/>
          <p:cNvCxnSpPr>
            <a:endCxn id="28" idx="1"/>
          </p:cNvCxnSpPr>
          <p:nvPr/>
        </p:nvCxnSpPr>
        <p:spPr>
          <a:xfrm>
            <a:off x="9100001" y="1436038"/>
            <a:ext cx="17235" cy="23358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 rot="16200000">
            <a:off x="8339405" y="2317811"/>
            <a:ext cx="1541877" cy="137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>
            <a:endCxn id="27" idx="1"/>
          </p:cNvCxnSpPr>
          <p:nvPr/>
        </p:nvCxnSpPr>
        <p:spPr>
          <a:xfrm>
            <a:off x="11591388" y="2149519"/>
            <a:ext cx="0" cy="10974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 rot="16200000">
            <a:off x="11379664" y="2963238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 rot="16200000">
            <a:off x="8852282" y="3438384"/>
            <a:ext cx="529908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10783281" y="31777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8254357" y="37017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48" name="Geschweifte Klammer links 47"/>
          <p:cNvSpPr/>
          <p:nvPr/>
        </p:nvSpPr>
        <p:spPr>
          <a:xfrm rot="16200000">
            <a:off x="10203014" y="2932764"/>
            <a:ext cx="359357" cy="2668032"/>
          </a:xfrm>
          <a:prstGeom prst="leftBrace">
            <a:avLst>
              <a:gd name="adj1" fmla="val 7938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9670688" y="441509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Parallel (Mehrkern-CPU)</a:t>
            </a:r>
          </a:p>
        </p:txBody>
      </p:sp>
      <p:sp>
        <p:nvSpPr>
          <p:cNvPr id="51" name="Ellipse 50"/>
          <p:cNvSpPr/>
          <p:nvPr/>
        </p:nvSpPr>
        <p:spPr>
          <a:xfrm>
            <a:off x="2830226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Born</a:t>
            </a:r>
            <a:endParaRPr lang="de-DE" sz="1600" dirty="0"/>
          </a:p>
        </p:txBody>
      </p:sp>
      <p:sp>
        <p:nvSpPr>
          <p:cNvPr id="52" name="Ellipse 51"/>
          <p:cNvSpPr/>
          <p:nvPr/>
        </p:nvSpPr>
        <p:spPr>
          <a:xfrm>
            <a:off x="4779007" y="4632373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Ready</a:t>
            </a:r>
            <a:endParaRPr lang="de-DE" sz="1600" dirty="0"/>
          </a:p>
        </p:txBody>
      </p:sp>
      <p:sp>
        <p:nvSpPr>
          <p:cNvPr id="53" name="Ellipse 52"/>
          <p:cNvSpPr/>
          <p:nvPr/>
        </p:nvSpPr>
        <p:spPr>
          <a:xfrm>
            <a:off x="6991098" y="5970041"/>
            <a:ext cx="828000" cy="82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Running</a:t>
            </a:r>
            <a:endParaRPr lang="de-DE" sz="1600" dirty="0"/>
          </a:p>
        </p:txBody>
      </p:sp>
      <p:sp>
        <p:nvSpPr>
          <p:cNvPr id="54" name="Ellipse 53"/>
          <p:cNvSpPr/>
          <p:nvPr/>
        </p:nvSpPr>
        <p:spPr>
          <a:xfrm>
            <a:off x="9145040" y="5970041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Dead</a:t>
            </a:r>
            <a:endParaRPr lang="de-DE" sz="1600" dirty="0"/>
          </a:p>
        </p:txBody>
      </p:sp>
      <p:cxnSp>
        <p:nvCxnSpPr>
          <p:cNvPr id="55" name="Gekrümmte Verbindung 54"/>
          <p:cNvCxnSpPr>
            <a:stCxn id="51" idx="6"/>
            <a:endCxn id="52" idx="2"/>
          </p:cNvCxnSpPr>
          <p:nvPr/>
        </p:nvCxnSpPr>
        <p:spPr>
          <a:xfrm>
            <a:off x="3658226" y="5046372"/>
            <a:ext cx="112078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53" idx="6"/>
            <a:endCxn id="54" idx="2"/>
          </p:cNvCxnSpPr>
          <p:nvPr/>
        </p:nvCxnSpPr>
        <p:spPr>
          <a:xfrm>
            <a:off x="7819098" y="6384041"/>
            <a:ext cx="132594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>
            <a:stCxn id="53" idx="0"/>
            <a:endCxn id="67" idx="4"/>
          </p:cNvCxnSpPr>
          <p:nvPr/>
        </p:nvCxnSpPr>
        <p:spPr>
          <a:xfrm rot="5400000" flipH="1" flipV="1">
            <a:off x="7150264" y="5715207"/>
            <a:ext cx="50966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52" idx="4"/>
            <a:endCxn id="53" idx="2"/>
          </p:cNvCxnSpPr>
          <p:nvPr/>
        </p:nvCxnSpPr>
        <p:spPr>
          <a:xfrm rot="16200000" flipH="1">
            <a:off x="5630218" y="5023161"/>
            <a:ext cx="923668" cy="1798091"/>
          </a:xfrm>
          <a:prstGeom prst="curvedConnector2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krümmte Verbindung 58"/>
          <p:cNvCxnSpPr>
            <a:stCxn id="67" idx="2"/>
            <a:endCxn id="52" idx="6"/>
          </p:cNvCxnSpPr>
          <p:nvPr/>
        </p:nvCxnSpPr>
        <p:spPr>
          <a:xfrm rot="10800000" flipV="1">
            <a:off x="5607008" y="5046371"/>
            <a:ext cx="138409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522314" y="46523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400" dirty="0"/>
          </a:p>
        </p:txBody>
      </p:sp>
      <p:cxnSp>
        <p:nvCxnSpPr>
          <p:cNvPr id="61" name="Gekrümmte Verbindung 60"/>
          <p:cNvCxnSpPr>
            <a:endCxn id="51" idx="1"/>
          </p:cNvCxnSpPr>
          <p:nvPr/>
        </p:nvCxnSpPr>
        <p:spPr>
          <a:xfrm>
            <a:off x="2570814" y="4632372"/>
            <a:ext cx="380670" cy="121258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733547" y="501991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7398748" y="546373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…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7735880" y="6421516"/>
            <a:ext cx="14430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600" i="1" dirty="0" smtClean="0">
                <a:solidFill>
                  <a:srgbClr val="000000"/>
                </a:solidFill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</a:rPr>
              <a:t>finished</a:t>
            </a:r>
            <a:endParaRPr lang="de-DE" sz="1600" i="1" dirty="0"/>
          </a:p>
          <a:p>
            <a:endParaRPr lang="de-DE" i="1" dirty="0"/>
          </a:p>
        </p:txBody>
      </p:sp>
      <p:sp>
        <p:nvSpPr>
          <p:cNvPr id="65" name="Textfeld 64"/>
          <p:cNvSpPr txBox="1"/>
          <p:nvPr/>
        </p:nvSpPr>
        <p:spPr>
          <a:xfrm>
            <a:off x="4779007" y="60521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8700"/>
                </a:solidFill>
              </a:rPr>
              <a:t>Scheduler</a:t>
            </a:r>
            <a:endParaRPr lang="de-DE" sz="1600" dirty="0">
              <a:solidFill>
                <a:srgbClr val="0087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5491246" y="4283786"/>
            <a:ext cx="1639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accent4"/>
                </a:solidFill>
              </a:rPr>
              <a:t>Unblock</a:t>
            </a:r>
            <a:r>
              <a:rPr lang="de-DE" sz="1600" dirty="0" smtClean="0">
                <a:solidFill>
                  <a:schemeClr val="accent4"/>
                </a:solidFill>
              </a:rPr>
              <a:t> durch</a:t>
            </a:r>
          </a:p>
          <a:p>
            <a:pPr algn="ctr"/>
            <a:r>
              <a:rPr lang="de-DE" sz="1600" dirty="0" smtClean="0">
                <a:solidFill>
                  <a:schemeClr val="accent4"/>
                </a:solidFill>
              </a:rPr>
              <a:t>anderen Thread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6991098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Blocked</a:t>
            </a:r>
            <a:endParaRPr lang="de-DE" sz="1600" dirty="0" smtClean="0"/>
          </a:p>
        </p:txBody>
      </p:sp>
      <p:sp>
        <p:nvSpPr>
          <p:cNvPr id="70" name="Textfeld 69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10938380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4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53875"/>
            <a:ext cx="11432432" cy="461665"/>
          </a:xfrm>
        </p:spPr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Thread-Synchronisation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36753" y="1259480"/>
            <a:ext cx="78631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11126402" y="73392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threadB</a:t>
            </a:r>
            <a:endParaRPr lang="de-DE" dirty="0"/>
          </a:p>
        </p:txBody>
      </p:sp>
      <p:cxnSp>
        <p:nvCxnSpPr>
          <p:cNvPr id="58" name="Gerader Verbinder 57"/>
          <p:cNvCxnSpPr>
            <a:endCxn id="62" idx="1"/>
          </p:cNvCxnSpPr>
          <p:nvPr/>
        </p:nvCxnSpPr>
        <p:spPr>
          <a:xfrm flipH="1">
            <a:off x="9117236" y="1259480"/>
            <a:ext cx="3452" cy="316693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 rot="16200000">
            <a:off x="8096678" y="2409342"/>
            <a:ext cx="2034226" cy="13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/>
          <p:cNvCxnSpPr>
            <a:endCxn id="61" idx="1"/>
          </p:cNvCxnSpPr>
          <p:nvPr/>
        </p:nvCxnSpPr>
        <p:spPr>
          <a:xfrm>
            <a:off x="11644701" y="2329901"/>
            <a:ext cx="1" cy="131330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 rot="16200000">
            <a:off x="11432978" y="3359471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 rot="16200000">
            <a:off x="8814610" y="4055232"/>
            <a:ext cx="605251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/>
          <p:cNvCxnSpPr>
            <a:endCxn id="65" idx="1"/>
          </p:cNvCxnSpPr>
          <p:nvPr/>
        </p:nvCxnSpPr>
        <p:spPr>
          <a:xfrm>
            <a:off x="10539018" y="2047599"/>
            <a:ext cx="1" cy="131330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 rot="16200000">
            <a:off x="10327295" y="3077169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Abgerundetes Rechteck 65"/>
          <p:cNvSpPr/>
          <p:nvPr/>
        </p:nvSpPr>
        <p:spPr>
          <a:xfrm rot="16200000">
            <a:off x="9041746" y="3583197"/>
            <a:ext cx="139513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eschweifte Klammer links 66"/>
          <p:cNvSpPr/>
          <p:nvPr/>
        </p:nvSpPr>
        <p:spPr>
          <a:xfrm flipH="1">
            <a:off x="6733605" y="1605061"/>
            <a:ext cx="185762" cy="1017959"/>
          </a:xfrm>
          <a:prstGeom prst="leftBrace">
            <a:avLst>
              <a:gd name="adj1" fmla="val 5329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Geschweifte Klammer links 67"/>
          <p:cNvSpPr/>
          <p:nvPr/>
        </p:nvSpPr>
        <p:spPr>
          <a:xfrm flipH="1">
            <a:off x="6733606" y="4099109"/>
            <a:ext cx="185761" cy="395192"/>
          </a:xfrm>
          <a:prstGeom prst="leftBrace">
            <a:avLst>
              <a:gd name="adj1" fmla="val 5329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/>
          <p:cNvSpPr txBox="1"/>
          <p:nvPr/>
        </p:nvSpPr>
        <p:spPr>
          <a:xfrm>
            <a:off x="6918539" y="18994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main_1()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6918539" y="41026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Consolas" panose="020B0609020204030204" pitchFamily="49" charset="0"/>
              </a:rPr>
              <a:t>main_2()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72" name="Textfeld 71"/>
          <p:cNvSpPr txBox="1"/>
          <p:nvPr/>
        </p:nvSpPr>
        <p:spPr>
          <a:xfrm>
            <a:off x="10048527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79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xmlns="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53875"/>
            <a:ext cx="11432432" cy="461665"/>
          </a:xfrm>
        </p:spPr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Thread-Synchronisation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36753" y="1259480"/>
            <a:ext cx="78631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cxnSp>
        <p:nvCxnSpPr>
          <p:cNvPr id="24" name="Gerader Verbinder 23"/>
          <p:cNvCxnSpPr>
            <a:endCxn id="28" idx="1"/>
          </p:cNvCxnSpPr>
          <p:nvPr/>
        </p:nvCxnSpPr>
        <p:spPr>
          <a:xfrm flipH="1">
            <a:off x="9117236" y="1259480"/>
            <a:ext cx="3452" cy="316693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 rot="16200000">
            <a:off x="8096678" y="2409342"/>
            <a:ext cx="2034226" cy="13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>
            <a:endCxn id="27" idx="1"/>
          </p:cNvCxnSpPr>
          <p:nvPr/>
        </p:nvCxnSpPr>
        <p:spPr>
          <a:xfrm>
            <a:off x="11644701" y="2329901"/>
            <a:ext cx="1" cy="131330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 rot="16200000">
            <a:off x="11432978" y="3359471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 rot="16200000">
            <a:off x="8814610" y="4055232"/>
            <a:ext cx="605251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r Verbinder 50"/>
          <p:cNvCxnSpPr>
            <a:endCxn id="52" idx="1"/>
          </p:cNvCxnSpPr>
          <p:nvPr/>
        </p:nvCxnSpPr>
        <p:spPr>
          <a:xfrm>
            <a:off x="10539018" y="2047599"/>
            <a:ext cx="1" cy="131330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 rot="16200000">
            <a:off x="10327295" y="3077169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Abgerundetes Rechteck 52"/>
          <p:cNvSpPr/>
          <p:nvPr/>
        </p:nvSpPr>
        <p:spPr>
          <a:xfrm rot="16200000">
            <a:off x="9041746" y="3583197"/>
            <a:ext cx="139513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faltete Ecke 16"/>
          <p:cNvSpPr/>
          <p:nvPr/>
        </p:nvSpPr>
        <p:spPr>
          <a:xfrm>
            <a:off x="4398744" y="4641565"/>
            <a:ext cx="5736657" cy="208649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/>
          <p:cNvGrpSpPr/>
          <p:nvPr/>
        </p:nvGrpSpPr>
        <p:grpSpPr>
          <a:xfrm>
            <a:off x="5856560" y="4809825"/>
            <a:ext cx="3953307" cy="1767907"/>
            <a:chOff x="6521922" y="4425720"/>
            <a:chExt cx="4579248" cy="2295500"/>
          </a:xfrm>
        </p:grpSpPr>
        <p:sp>
          <p:nvSpPr>
            <p:cNvPr id="21" name="Abgerundetes Rechteck 20"/>
            <p:cNvSpPr/>
            <p:nvPr/>
          </p:nvSpPr>
          <p:spPr>
            <a:xfrm>
              <a:off x="7935574" y="4425720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main_1()</a:t>
              </a:r>
              <a:endParaRPr lang="de-DE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6521922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threadA.run</a:t>
              </a:r>
              <a:r>
                <a:rPr lang="de-DE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9013257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threadB.run</a:t>
              </a:r>
              <a:r>
                <a:rPr lang="de-DE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7935572" y="6305577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main_2()</a:t>
              </a:r>
              <a:endParaRPr lang="de-DE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6521922" y="5089240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6535275" y="6052702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21" idx="2"/>
            </p:cNvCxnSpPr>
            <p:nvPr/>
          </p:nvCxnSpPr>
          <p:spPr>
            <a:xfrm flipH="1">
              <a:off x="8818223" y="4841363"/>
              <a:ext cx="1" cy="235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29" idx="0"/>
            </p:cNvCxnSpPr>
            <p:nvPr/>
          </p:nvCxnSpPr>
          <p:spPr>
            <a:xfrm>
              <a:off x="8818222" y="6055303"/>
              <a:ext cx="0" cy="250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endCxn id="22" idx="0"/>
            </p:cNvCxnSpPr>
            <p:nvPr/>
          </p:nvCxnSpPr>
          <p:spPr>
            <a:xfrm>
              <a:off x="7559202" y="5100257"/>
              <a:ext cx="0" cy="258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endCxn id="23" idx="0"/>
            </p:cNvCxnSpPr>
            <p:nvPr/>
          </p:nvCxnSpPr>
          <p:spPr>
            <a:xfrm>
              <a:off x="10050536" y="5095821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23" idx="2"/>
            </p:cNvCxnSpPr>
            <p:nvPr/>
          </p:nvCxnSpPr>
          <p:spPr>
            <a:xfrm flipH="1">
              <a:off x="10050536" y="5776558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22" idx="2"/>
            </p:cNvCxnSpPr>
            <p:nvPr/>
          </p:nvCxnSpPr>
          <p:spPr>
            <a:xfrm>
              <a:off x="7559202" y="5776558"/>
              <a:ext cx="0" cy="249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/>
          <p:cNvSpPr txBox="1"/>
          <p:nvPr/>
        </p:nvSpPr>
        <p:spPr>
          <a:xfrm>
            <a:off x="4407234" y="4663904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4">
                    <a:lumMod val="50000"/>
                  </a:schemeClr>
                </a:solidFill>
              </a:rPr>
              <a:t>UML-Aktivitätsdiagramm</a:t>
            </a:r>
            <a:endParaRPr lang="de-DE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Geschweifte Klammer links 38"/>
          <p:cNvSpPr/>
          <p:nvPr/>
        </p:nvSpPr>
        <p:spPr>
          <a:xfrm flipH="1">
            <a:off x="6733605" y="1605061"/>
            <a:ext cx="185762" cy="1017959"/>
          </a:xfrm>
          <a:prstGeom prst="leftBrace">
            <a:avLst>
              <a:gd name="adj1" fmla="val 5329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links 39"/>
          <p:cNvSpPr/>
          <p:nvPr/>
        </p:nvSpPr>
        <p:spPr>
          <a:xfrm flipH="1">
            <a:off x="6733606" y="4099109"/>
            <a:ext cx="185761" cy="395192"/>
          </a:xfrm>
          <a:prstGeom prst="leftBrace">
            <a:avLst>
              <a:gd name="adj1" fmla="val 5329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918539" y="18994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main_1()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918539" y="41026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Consolas" panose="020B0609020204030204" pitchFamily="49" charset="0"/>
              </a:rPr>
              <a:t>main_2()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1126402" y="73392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threadB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10048527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2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5D687F-2222-4D85-BC6F-B0891F96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92443"/>
          </a:xfrm>
        </p:spPr>
        <p:txBody>
          <a:bodyPr/>
          <a:lstStyle/>
          <a:p>
            <a:r>
              <a:rPr lang="de-DE" sz="3200" dirty="0">
                <a:solidFill>
                  <a:srgbClr val="555555"/>
                </a:solidFill>
              </a:rPr>
              <a:t>Multi-Threading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E7F460-119F-413D-833E-493F39C1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44500" y="2420888"/>
            <a:ext cx="55074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Vorteile</a:t>
            </a:r>
          </a:p>
          <a:p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Höhere Verarbeitungsgeschwindigkeit durch Aufteilung und Parallelisierung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Themen-/Hardware-spezifische Programmierung durch Threads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Priorisierung von Berechnungen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102350" y="2420888"/>
            <a:ext cx="570986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Nachteile</a:t>
            </a:r>
          </a:p>
          <a:p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Zusammenspiel </a:t>
            </a:r>
            <a:r>
              <a:rPr lang="de-DE" dirty="0"/>
              <a:t>verschiedener Threads oft zufällig (nicht-deterministisch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Neue Arten von Fehlern: </a:t>
            </a:r>
            <a:r>
              <a:rPr lang="de-DE" dirty="0" err="1"/>
              <a:t>Race-Conditions</a:t>
            </a:r>
            <a:r>
              <a:rPr lang="de-DE" dirty="0"/>
              <a:t>,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Zugriffe </a:t>
            </a:r>
            <a:r>
              <a:rPr lang="de-DE" dirty="0"/>
              <a:t>auf Speicher und Hardware muss synchronisiert </a:t>
            </a:r>
            <a:r>
              <a:rPr lang="de-DE" dirty="0" smtClean="0"/>
              <a:t>werden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Synchronisierung von Threads kann sehr komplex sein</a:t>
            </a:r>
          </a:p>
        </p:txBody>
      </p:sp>
    </p:spTree>
    <p:extLst>
      <p:ext uri="{BB962C8B-B14F-4D97-AF65-F5344CB8AC3E}">
        <p14:creationId xmlns:p14="http://schemas.microsoft.com/office/powerpoint/2010/main" val="15258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5D687F-2222-4D85-BC6F-B0891F96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3805961" cy="492443"/>
          </a:xfrm>
        </p:spPr>
        <p:txBody>
          <a:bodyPr/>
          <a:lstStyle/>
          <a:p>
            <a:r>
              <a:rPr lang="de-DE" sz="3200" dirty="0" smtClean="0">
                <a:solidFill>
                  <a:srgbClr val="555555"/>
                </a:solidFill>
              </a:rPr>
              <a:t>Rekapitulation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E7F460-119F-413D-833E-493F39C1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34036" y="1850159"/>
            <a:ext cx="116636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Jetzt kennen wir Thread-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Befehle: </a:t>
            </a:r>
            <a:r>
              <a:rPr lang="de-DE" dirty="0" err="1">
                <a:latin typeface="Consolas" panose="020B0609020204030204" pitchFamily="49" charset="0"/>
              </a:rPr>
              <a:t>start</a:t>
            </a:r>
            <a:r>
              <a:rPr lang="de-DE" dirty="0">
                <a:latin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</a:rPr>
              <a:t>sleep</a:t>
            </a:r>
            <a:r>
              <a:rPr lang="de-DE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Konflikte: </a:t>
            </a:r>
            <a:r>
              <a:rPr lang="de-DE" dirty="0" err="1" smtClean="0"/>
              <a:t>Race-Conditions</a:t>
            </a:r>
            <a:endParaRPr lang="de-DE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Synchronisation </a:t>
            </a:r>
            <a:r>
              <a:rPr lang="de-DE" dirty="0"/>
              <a:t>mithilfe von </a:t>
            </a:r>
            <a:r>
              <a:rPr lang="de-DE" dirty="0" err="1">
                <a:latin typeface="Consolas" panose="020B0609020204030204" pitchFamily="49" charset="0"/>
              </a:rPr>
              <a:t>join</a:t>
            </a:r>
            <a:r>
              <a:rPr lang="de-DE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Zustände: Born, </a:t>
            </a:r>
            <a:r>
              <a:rPr lang="de-DE" dirty="0" err="1"/>
              <a:t>Ready</a:t>
            </a:r>
            <a:r>
              <a:rPr lang="de-DE" dirty="0"/>
              <a:t>, </a:t>
            </a:r>
            <a:r>
              <a:rPr lang="de-DE" dirty="0" err="1"/>
              <a:t>Running</a:t>
            </a:r>
            <a:r>
              <a:rPr lang="de-DE" dirty="0"/>
              <a:t>, </a:t>
            </a:r>
            <a:r>
              <a:rPr lang="de-DE" dirty="0" err="1"/>
              <a:t>Blocked</a:t>
            </a:r>
            <a:r>
              <a:rPr lang="de-DE" dirty="0"/>
              <a:t>, Dead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Darstellung im </a:t>
            </a:r>
            <a:r>
              <a:rPr lang="de-DE" dirty="0" smtClean="0"/>
              <a:t>UML-Aktivitätsdiagramm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  <a:p>
            <a:pPr>
              <a:spcAft>
                <a:spcPts val="600"/>
              </a:spcAft>
            </a:pPr>
            <a:r>
              <a:rPr lang="de-DE" b="1" dirty="0"/>
              <a:t>Weiter geht es </a:t>
            </a:r>
            <a:r>
              <a:rPr lang="de-DE" b="1" dirty="0" smtClean="0"/>
              <a:t>mit</a:t>
            </a:r>
            <a:endParaRPr lang="de-DE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können wir Threads von außen beenden?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interrupted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wartet ein Thread auf Ereignisse?  </a:t>
            </a:r>
            <a:r>
              <a:rPr lang="de-DE" dirty="0">
                <a:sym typeface="Wingdings" panose="05000000000000000000" pitchFamily="2" charset="2"/>
              </a:rPr>
              <a:t>  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wait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de-DE" dirty="0">
                <a:sym typeface="Wingdings" panose="05000000000000000000" pitchFamily="2" charset="2"/>
              </a:rPr>
              <a:t>,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notify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können mehrere Threads einzeln nacheinander auf Ressourcen zugreifen?  </a:t>
            </a:r>
            <a:r>
              <a:rPr lang="de-DE" dirty="0">
                <a:sym typeface="Wingdings" panose="05000000000000000000" pitchFamily="2" charset="2"/>
              </a:rPr>
              <a:t> 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synchronized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7915223" y="2381429"/>
            <a:ext cx="3031100" cy="828000"/>
            <a:chOff x="5071276" y="2957174"/>
            <a:chExt cx="7402226" cy="2165669"/>
          </a:xfrm>
        </p:grpSpPr>
        <p:sp>
          <p:nvSpPr>
            <p:cNvPr id="13" name="Ellipse 12"/>
            <p:cNvSpPr/>
            <p:nvPr/>
          </p:nvSpPr>
          <p:spPr>
            <a:xfrm>
              <a:off x="5330688" y="2957174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smtClean="0"/>
                <a:t>Born</a:t>
              </a:r>
              <a:endParaRPr lang="de-DE" sz="700" dirty="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279469" y="2957175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Ready</a:t>
              </a:r>
              <a:endParaRPr lang="de-DE" sz="700" dirty="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491560" y="4294843"/>
              <a:ext cx="828000" cy="828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Running</a:t>
              </a:r>
              <a:endParaRPr lang="de-DE" sz="700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1645502" y="4294843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smtClean="0"/>
                <a:t>Dead</a:t>
              </a:r>
              <a:endParaRPr lang="de-DE" sz="700" dirty="0"/>
            </a:p>
          </p:txBody>
        </p:sp>
        <p:cxnSp>
          <p:nvCxnSpPr>
            <p:cNvPr id="19" name="Gekrümmte Verbindung 18"/>
            <p:cNvCxnSpPr>
              <a:stCxn id="13" idx="6"/>
              <a:endCxn id="14" idx="2"/>
            </p:cNvCxnSpPr>
            <p:nvPr/>
          </p:nvCxnSpPr>
          <p:spPr>
            <a:xfrm>
              <a:off x="6158688" y="3371174"/>
              <a:ext cx="1120781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krümmte Verbindung 19"/>
            <p:cNvCxnSpPr>
              <a:stCxn id="17" idx="6"/>
              <a:endCxn id="18" idx="2"/>
            </p:cNvCxnSpPr>
            <p:nvPr/>
          </p:nvCxnSpPr>
          <p:spPr>
            <a:xfrm>
              <a:off x="10319560" y="4708843"/>
              <a:ext cx="1325942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krümmte Verbindung 20"/>
            <p:cNvCxnSpPr>
              <a:stCxn id="17" idx="0"/>
              <a:endCxn id="31" idx="4"/>
            </p:cNvCxnSpPr>
            <p:nvPr/>
          </p:nvCxnSpPr>
          <p:spPr>
            <a:xfrm rot="5400000" flipH="1" flipV="1">
              <a:off x="9650726" y="4040009"/>
              <a:ext cx="509669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krümmte Verbindung 21"/>
            <p:cNvCxnSpPr>
              <a:stCxn id="14" idx="4"/>
              <a:endCxn id="17" idx="2"/>
            </p:cNvCxnSpPr>
            <p:nvPr/>
          </p:nvCxnSpPr>
          <p:spPr>
            <a:xfrm rot="16200000" flipH="1">
              <a:off x="8130680" y="3347963"/>
              <a:ext cx="923668" cy="1798091"/>
            </a:xfrm>
            <a:prstGeom prst="curvedConnector2">
              <a:avLst/>
            </a:prstGeom>
            <a:ln w="19050">
              <a:solidFill>
                <a:srgbClr val="92D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krümmte Verbindung 22"/>
            <p:cNvCxnSpPr>
              <a:stCxn id="31" idx="2"/>
              <a:endCxn id="14" idx="6"/>
            </p:cNvCxnSpPr>
            <p:nvPr/>
          </p:nvCxnSpPr>
          <p:spPr>
            <a:xfrm rot="10800000" flipV="1">
              <a:off x="8107470" y="3371173"/>
              <a:ext cx="1384091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krümmte Verbindung 24"/>
            <p:cNvCxnSpPr>
              <a:endCxn id="13" idx="1"/>
            </p:cNvCxnSpPr>
            <p:nvPr/>
          </p:nvCxnSpPr>
          <p:spPr>
            <a:xfrm>
              <a:off x="5071276" y="2957174"/>
              <a:ext cx="380670" cy="12125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9491560" y="2957174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Blocked</a:t>
              </a:r>
              <a:endParaRPr lang="de-DE" sz="700" dirty="0" smtClean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8358296" y="3524904"/>
            <a:ext cx="2151227" cy="1051568"/>
            <a:chOff x="6521922" y="4425720"/>
            <a:chExt cx="4579248" cy="2295500"/>
          </a:xfrm>
        </p:grpSpPr>
        <p:sp>
          <p:nvSpPr>
            <p:cNvPr id="33" name="Abgerundetes Rechteck 32"/>
            <p:cNvSpPr/>
            <p:nvPr/>
          </p:nvSpPr>
          <p:spPr>
            <a:xfrm>
              <a:off x="7935574" y="4425720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main_1()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6521922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threadA.run</a:t>
              </a:r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013257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threadB.run</a:t>
              </a:r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7935572" y="6305577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main_2()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6521922" y="5089240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6535275" y="6052702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33" idx="2"/>
            </p:cNvCxnSpPr>
            <p:nvPr/>
          </p:nvCxnSpPr>
          <p:spPr>
            <a:xfrm flipH="1">
              <a:off x="8818223" y="4841363"/>
              <a:ext cx="1" cy="235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endCxn id="36" idx="0"/>
            </p:cNvCxnSpPr>
            <p:nvPr/>
          </p:nvCxnSpPr>
          <p:spPr>
            <a:xfrm>
              <a:off x="8818222" y="6055303"/>
              <a:ext cx="0" cy="250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endCxn id="34" idx="0"/>
            </p:cNvCxnSpPr>
            <p:nvPr/>
          </p:nvCxnSpPr>
          <p:spPr>
            <a:xfrm>
              <a:off x="7559202" y="5100257"/>
              <a:ext cx="0" cy="258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35" idx="0"/>
            </p:cNvCxnSpPr>
            <p:nvPr/>
          </p:nvCxnSpPr>
          <p:spPr>
            <a:xfrm>
              <a:off x="10050536" y="5095821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35" idx="2"/>
            </p:cNvCxnSpPr>
            <p:nvPr/>
          </p:nvCxnSpPr>
          <p:spPr>
            <a:xfrm flipH="1">
              <a:off x="10050536" y="5776558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34" idx="2"/>
            </p:cNvCxnSpPr>
            <p:nvPr/>
          </p:nvCxnSpPr>
          <p:spPr>
            <a:xfrm>
              <a:off x="7559202" y="5776558"/>
              <a:ext cx="0" cy="249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3"/>
          <p:cNvGrpSpPr/>
          <p:nvPr/>
        </p:nvGrpSpPr>
        <p:grpSpPr>
          <a:xfrm>
            <a:off x="9904959" y="1178777"/>
            <a:ext cx="1193965" cy="933830"/>
            <a:chOff x="9840421" y="1297640"/>
            <a:chExt cx="1105183" cy="800408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3079" y="1297640"/>
              <a:ext cx="1062525" cy="800408"/>
            </a:xfrm>
            <a:prstGeom prst="rect">
              <a:avLst/>
            </a:prstGeom>
          </p:spPr>
        </p:pic>
        <p:sp>
          <p:nvSpPr>
            <p:cNvPr id="46" name="Freihandform 45"/>
            <p:cNvSpPr/>
            <p:nvPr/>
          </p:nvSpPr>
          <p:spPr>
            <a:xfrm>
              <a:off x="9840421" y="1475151"/>
              <a:ext cx="516604" cy="571822"/>
            </a:xfrm>
            <a:custGeom>
              <a:avLst/>
              <a:gdLst>
                <a:gd name="connsiteX0" fmla="*/ 106340 w 1194031"/>
                <a:gd name="connsiteY0" fmla="*/ 0 h 1866900"/>
                <a:gd name="connsiteX1" fmla="*/ 99990 w 1194031"/>
                <a:gd name="connsiteY1" fmla="*/ 298450 h 1866900"/>
                <a:gd name="connsiteX2" fmla="*/ 1160440 w 1194031"/>
                <a:gd name="connsiteY2" fmla="*/ 730250 h 1866900"/>
                <a:gd name="connsiteX3" fmla="*/ 906440 w 1194031"/>
                <a:gd name="connsiteY3" fmla="*/ 1066800 h 1866900"/>
                <a:gd name="connsiteX4" fmla="*/ 671490 w 1194031"/>
                <a:gd name="connsiteY4" fmla="*/ 1511300 h 1866900"/>
                <a:gd name="connsiteX5" fmla="*/ 595290 w 1194031"/>
                <a:gd name="connsiteY5" fmla="*/ 1866900 h 1866900"/>
                <a:gd name="connsiteX0" fmla="*/ 89815 w 1209256"/>
                <a:gd name="connsiteY0" fmla="*/ 0 h 1889125"/>
                <a:gd name="connsiteX1" fmla="*/ 115215 w 1209256"/>
                <a:gd name="connsiteY1" fmla="*/ 320675 h 1889125"/>
                <a:gd name="connsiteX2" fmla="*/ 1175665 w 1209256"/>
                <a:gd name="connsiteY2" fmla="*/ 752475 h 1889125"/>
                <a:gd name="connsiteX3" fmla="*/ 921665 w 1209256"/>
                <a:gd name="connsiteY3" fmla="*/ 1089025 h 1889125"/>
                <a:gd name="connsiteX4" fmla="*/ 686715 w 1209256"/>
                <a:gd name="connsiteY4" fmla="*/ 1533525 h 1889125"/>
                <a:gd name="connsiteX5" fmla="*/ 610515 w 1209256"/>
                <a:gd name="connsiteY5" fmla="*/ 1889125 h 1889125"/>
                <a:gd name="connsiteX0" fmla="*/ 63564 w 1183005"/>
                <a:gd name="connsiteY0" fmla="*/ 0 h 1889125"/>
                <a:gd name="connsiteX1" fmla="*/ 88964 w 1183005"/>
                <a:gd name="connsiteY1" fmla="*/ 320675 h 1889125"/>
                <a:gd name="connsiteX2" fmla="*/ 1149414 w 1183005"/>
                <a:gd name="connsiteY2" fmla="*/ 752475 h 1889125"/>
                <a:gd name="connsiteX3" fmla="*/ 895414 w 1183005"/>
                <a:gd name="connsiteY3" fmla="*/ 1089025 h 1889125"/>
                <a:gd name="connsiteX4" fmla="*/ 660464 w 1183005"/>
                <a:gd name="connsiteY4" fmla="*/ 1533525 h 1889125"/>
                <a:gd name="connsiteX5" fmla="*/ 584264 w 1183005"/>
                <a:gd name="connsiteY5" fmla="*/ 1889125 h 1889125"/>
                <a:gd name="connsiteX0" fmla="*/ 716 w 1323357"/>
                <a:gd name="connsiteY0" fmla="*/ 0 h 1882775"/>
                <a:gd name="connsiteX1" fmla="*/ 229316 w 1323357"/>
                <a:gd name="connsiteY1" fmla="*/ 314325 h 1882775"/>
                <a:gd name="connsiteX2" fmla="*/ 1289766 w 1323357"/>
                <a:gd name="connsiteY2" fmla="*/ 746125 h 1882775"/>
                <a:gd name="connsiteX3" fmla="*/ 1035766 w 1323357"/>
                <a:gd name="connsiteY3" fmla="*/ 1082675 h 1882775"/>
                <a:gd name="connsiteX4" fmla="*/ 800816 w 1323357"/>
                <a:gd name="connsiteY4" fmla="*/ 1527175 h 1882775"/>
                <a:gd name="connsiteX5" fmla="*/ 724616 w 1323357"/>
                <a:gd name="connsiteY5" fmla="*/ 1882775 h 1882775"/>
                <a:gd name="connsiteX0" fmla="*/ 14997 w 1343015"/>
                <a:gd name="connsiteY0" fmla="*/ 0 h 1882775"/>
                <a:gd name="connsiteX1" fmla="*/ 154697 w 1343015"/>
                <a:gd name="connsiteY1" fmla="*/ 304800 h 1882775"/>
                <a:gd name="connsiteX2" fmla="*/ 1304047 w 1343015"/>
                <a:gd name="connsiteY2" fmla="*/ 746125 h 1882775"/>
                <a:gd name="connsiteX3" fmla="*/ 1050047 w 1343015"/>
                <a:gd name="connsiteY3" fmla="*/ 1082675 h 1882775"/>
                <a:gd name="connsiteX4" fmla="*/ 815097 w 1343015"/>
                <a:gd name="connsiteY4" fmla="*/ 1527175 h 1882775"/>
                <a:gd name="connsiteX5" fmla="*/ 738897 w 1343015"/>
                <a:gd name="connsiteY5" fmla="*/ 1882775 h 1882775"/>
                <a:gd name="connsiteX0" fmla="*/ 779 w 1328797"/>
                <a:gd name="connsiteY0" fmla="*/ 0 h 1882775"/>
                <a:gd name="connsiteX1" fmla="*/ 140479 w 1328797"/>
                <a:gd name="connsiteY1" fmla="*/ 304800 h 1882775"/>
                <a:gd name="connsiteX2" fmla="*/ 1289829 w 1328797"/>
                <a:gd name="connsiteY2" fmla="*/ 746125 h 1882775"/>
                <a:gd name="connsiteX3" fmla="*/ 1035829 w 1328797"/>
                <a:gd name="connsiteY3" fmla="*/ 1082675 h 1882775"/>
                <a:gd name="connsiteX4" fmla="*/ 800879 w 1328797"/>
                <a:gd name="connsiteY4" fmla="*/ 1527175 h 1882775"/>
                <a:gd name="connsiteX5" fmla="*/ 724679 w 1328797"/>
                <a:gd name="connsiteY5" fmla="*/ 1882775 h 1882775"/>
                <a:gd name="connsiteX0" fmla="*/ 16905 w 1380350"/>
                <a:gd name="connsiteY0" fmla="*/ 0 h 1882775"/>
                <a:gd name="connsiteX1" fmla="*/ 156605 w 1380350"/>
                <a:gd name="connsiteY1" fmla="*/ 304800 h 1882775"/>
                <a:gd name="connsiteX2" fmla="*/ 1344055 w 1380350"/>
                <a:gd name="connsiteY2" fmla="*/ 800100 h 1882775"/>
                <a:gd name="connsiteX3" fmla="*/ 1051955 w 1380350"/>
                <a:gd name="connsiteY3" fmla="*/ 1082675 h 1882775"/>
                <a:gd name="connsiteX4" fmla="*/ 817005 w 1380350"/>
                <a:gd name="connsiteY4" fmla="*/ 1527175 h 1882775"/>
                <a:gd name="connsiteX5" fmla="*/ 740805 w 1380350"/>
                <a:gd name="connsiteY5" fmla="*/ 1882775 h 1882775"/>
                <a:gd name="connsiteX0" fmla="*/ 16905 w 1344055"/>
                <a:gd name="connsiteY0" fmla="*/ 0 h 1882775"/>
                <a:gd name="connsiteX1" fmla="*/ 156605 w 1344055"/>
                <a:gd name="connsiteY1" fmla="*/ 304800 h 1882775"/>
                <a:gd name="connsiteX2" fmla="*/ 1344055 w 1344055"/>
                <a:gd name="connsiteY2" fmla="*/ 800100 h 1882775"/>
                <a:gd name="connsiteX3" fmla="*/ 1051955 w 1344055"/>
                <a:gd name="connsiteY3" fmla="*/ 1082675 h 1882775"/>
                <a:gd name="connsiteX4" fmla="*/ 817005 w 1344055"/>
                <a:gd name="connsiteY4" fmla="*/ 1527175 h 1882775"/>
                <a:gd name="connsiteX5" fmla="*/ 740805 w 1344055"/>
                <a:gd name="connsiteY5" fmla="*/ 1882775 h 1882775"/>
                <a:gd name="connsiteX0" fmla="*/ 16905 w 1357816"/>
                <a:gd name="connsiteY0" fmla="*/ 0 h 1882775"/>
                <a:gd name="connsiteX1" fmla="*/ 156605 w 1357816"/>
                <a:gd name="connsiteY1" fmla="*/ 304800 h 1882775"/>
                <a:gd name="connsiteX2" fmla="*/ 1344055 w 1357816"/>
                <a:gd name="connsiteY2" fmla="*/ 800100 h 1882775"/>
                <a:gd name="connsiteX3" fmla="*/ 804305 w 1357816"/>
                <a:gd name="connsiteY3" fmla="*/ 1057275 h 1882775"/>
                <a:gd name="connsiteX4" fmla="*/ 817005 w 1357816"/>
                <a:gd name="connsiteY4" fmla="*/ 1527175 h 1882775"/>
                <a:gd name="connsiteX5" fmla="*/ 740805 w 1357816"/>
                <a:gd name="connsiteY5" fmla="*/ 1882775 h 1882775"/>
                <a:gd name="connsiteX0" fmla="*/ 18052 w 1380798"/>
                <a:gd name="connsiteY0" fmla="*/ 0 h 1882775"/>
                <a:gd name="connsiteX1" fmla="*/ 157752 w 1380798"/>
                <a:gd name="connsiteY1" fmla="*/ 304800 h 1882775"/>
                <a:gd name="connsiteX2" fmla="*/ 1367427 w 1380798"/>
                <a:gd name="connsiteY2" fmla="*/ 800100 h 1882775"/>
                <a:gd name="connsiteX3" fmla="*/ 805452 w 1380798"/>
                <a:gd name="connsiteY3" fmla="*/ 1057275 h 1882775"/>
                <a:gd name="connsiteX4" fmla="*/ 818152 w 1380798"/>
                <a:gd name="connsiteY4" fmla="*/ 1527175 h 1882775"/>
                <a:gd name="connsiteX5" fmla="*/ 741952 w 1380798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79600"/>
                <a:gd name="connsiteX1" fmla="*/ 157752 w 1367434"/>
                <a:gd name="connsiteY1" fmla="*/ 304800 h 1879600"/>
                <a:gd name="connsiteX2" fmla="*/ 1367427 w 1367434"/>
                <a:gd name="connsiteY2" fmla="*/ 800100 h 1879600"/>
                <a:gd name="connsiteX3" fmla="*/ 805452 w 1367434"/>
                <a:gd name="connsiteY3" fmla="*/ 1057275 h 1879600"/>
                <a:gd name="connsiteX4" fmla="*/ 834027 w 1367434"/>
                <a:gd name="connsiteY4" fmla="*/ 1527175 h 1879600"/>
                <a:gd name="connsiteX5" fmla="*/ 800690 w 1367434"/>
                <a:gd name="connsiteY5" fmla="*/ 1879600 h 1879600"/>
                <a:gd name="connsiteX0" fmla="*/ 18052 w 1367434"/>
                <a:gd name="connsiteY0" fmla="*/ 0 h 1879600"/>
                <a:gd name="connsiteX1" fmla="*/ 157752 w 1367434"/>
                <a:gd name="connsiteY1" fmla="*/ 304800 h 1879600"/>
                <a:gd name="connsiteX2" fmla="*/ 1367427 w 1367434"/>
                <a:gd name="connsiteY2" fmla="*/ 800100 h 1879600"/>
                <a:gd name="connsiteX3" fmla="*/ 805452 w 1367434"/>
                <a:gd name="connsiteY3" fmla="*/ 1057275 h 1879600"/>
                <a:gd name="connsiteX4" fmla="*/ 834027 w 1367434"/>
                <a:gd name="connsiteY4" fmla="*/ 1527175 h 1879600"/>
                <a:gd name="connsiteX5" fmla="*/ 800690 w 1367434"/>
                <a:gd name="connsiteY5" fmla="*/ 1879600 h 1879600"/>
                <a:gd name="connsiteX0" fmla="*/ 18052 w 1367434"/>
                <a:gd name="connsiteY0" fmla="*/ 0 h 1885950"/>
                <a:gd name="connsiteX1" fmla="*/ 157752 w 1367434"/>
                <a:gd name="connsiteY1" fmla="*/ 304800 h 1885950"/>
                <a:gd name="connsiteX2" fmla="*/ 1367427 w 1367434"/>
                <a:gd name="connsiteY2" fmla="*/ 800100 h 1885950"/>
                <a:gd name="connsiteX3" fmla="*/ 805452 w 1367434"/>
                <a:gd name="connsiteY3" fmla="*/ 1057275 h 1885950"/>
                <a:gd name="connsiteX4" fmla="*/ 834027 w 1367434"/>
                <a:gd name="connsiteY4" fmla="*/ 1527175 h 1885950"/>
                <a:gd name="connsiteX5" fmla="*/ 829265 w 1367434"/>
                <a:gd name="connsiteY5" fmla="*/ 1885950 h 1885950"/>
                <a:gd name="connsiteX0" fmla="*/ 1719 w 885440"/>
                <a:gd name="connsiteY0" fmla="*/ 0 h 1885950"/>
                <a:gd name="connsiteX1" fmla="*/ 141419 w 885440"/>
                <a:gd name="connsiteY1" fmla="*/ 304800 h 1885950"/>
                <a:gd name="connsiteX2" fmla="*/ 885428 w 885440"/>
                <a:gd name="connsiteY2" fmla="*/ 702734 h 1885950"/>
                <a:gd name="connsiteX3" fmla="*/ 789119 w 885440"/>
                <a:gd name="connsiteY3" fmla="*/ 1057275 h 1885950"/>
                <a:gd name="connsiteX4" fmla="*/ 817694 w 885440"/>
                <a:gd name="connsiteY4" fmla="*/ 1527175 h 1885950"/>
                <a:gd name="connsiteX5" fmla="*/ 812932 w 885440"/>
                <a:gd name="connsiteY5" fmla="*/ 1885950 h 1885950"/>
                <a:gd name="connsiteX0" fmla="*/ 1719 w 885440"/>
                <a:gd name="connsiteY0" fmla="*/ 0 h 3543300"/>
                <a:gd name="connsiteX1" fmla="*/ 141419 w 885440"/>
                <a:gd name="connsiteY1" fmla="*/ 304800 h 3543300"/>
                <a:gd name="connsiteX2" fmla="*/ 885428 w 885440"/>
                <a:gd name="connsiteY2" fmla="*/ 702734 h 3543300"/>
                <a:gd name="connsiteX3" fmla="*/ 789119 w 885440"/>
                <a:gd name="connsiteY3" fmla="*/ 1057275 h 3543300"/>
                <a:gd name="connsiteX4" fmla="*/ 817694 w 885440"/>
                <a:gd name="connsiteY4" fmla="*/ 1527175 h 3543300"/>
                <a:gd name="connsiteX5" fmla="*/ 406532 w 885440"/>
                <a:gd name="connsiteY5" fmla="*/ 3543300 h 3543300"/>
                <a:gd name="connsiteX0" fmla="*/ 1719 w 970186"/>
                <a:gd name="connsiteY0" fmla="*/ 0 h 3543300"/>
                <a:gd name="connsiteX1" fmla="*/ 141419 w 970186"/>
                <a:gd name="connsiteY1" fmla="*/ 304800 h 3543300"/>
                <a:gd name="connsiteX2" fmla="*/ 885428 w 970186"/>
                <a:gd name="connsiteY2" fmla="*/ 702734 h 3543300"/>
                <a:gd name="connsiteX3" fmla="*/ 789119 w 970186"/>
                <a:gd name="connsiteY3" fmla="*/ 1057275 h 3543300"/>
                <a:gd name="connsiteX4" fmla="*/ 817694 w 970186"/>
                <a:gd name="connsiteY4" fmla="*/ 1527175 h 3543300"/>
                <a:gd name="connsiteX5" fmla="*/ 406532 w 970186"/>
                <a:gd name="connsiteY5" fmla="*/ 3543300 h 3543300"/>
                <a:gd name="connsiteX0" fmla="*/ 1719 w 933914"/>
                <a:gd name="connsiteY0" fmla="*/ 0 h 3390900"/>
                <a:gd name="connsiteX1" fmla="*/ 141419 w 933914"/>
                <a:gd name="connsiteY1" fmla="*/ 304800 h 3390900"/>
                <a:gd name="connsiteX2" fmla="*/ 885428 w 933914"/>
                <a:gd name="connsiteY2" fmla="*/ 702734 h 3390900"/>
                <a:gd name="connsiteX3" fmla="*/ 789119 w 933914"/>
                <a:gd name="connsiteY3" fmla="*/ 1057275 h 3390900"/>
                <a:gd name="connsiteX4" fmla="*/ 817694 w 933914"/>
                <a:gd name="connsiteY4" fmla="*/ 1527175 h 3390900"/>
                <a:gd name="connsiteX5" fmla="*/ 336682 w 933914"/>
                <a:gd name="connsiteY5" fmla="*/ 3390900 h 3390900"/>
                <a:gd name="connsiteX0" fmla="*/ 1719 w 970797"/>
                <a:gd name="connsiteY0" fmla="*/ 0 h 3390900"/>
                <a:gd name="connsiteX1" fmla="*/ 141419 w 970797"/>
                <a:gd name="connsiteY1" fmla="*/ 304800 h 3390900"/>
                <a:gd name="connsiteX2" fmla="*/ 885428 w 970797"/>
                <a:gd name="connsiteY2" fmla="*/ 702734 h 3390900"/>
                <a:gd name="connsiteX3" fmla="*/ 789119 w 970797"/>
                <a:gd name="connsiteY3" fmla="*/ 1057275 h 3390900"/>
                <a:gd name="connsiteX4" fmla="*/ 817694 w 970797"/>
                <a:gd name="connsiteY4" fmla="*/ 1527175 h 3390900"/>
                <a:gd name="connsiteX5" fmla="*/ 336682 w 970797"/>
                <a:gd name="connsiteY5" fmla="*/ 3390900 h 3390900"/>
                <a:gd name="connsiteX0" fmla="*/ 0 w 829378"/>
                <a:gd name="connsiteY0" fmla="*/ 0 h 3086100"/>
                <a:gd name="connsiteX1" fmla="*/ 744009 w 829378"/>
                <a:gd name="connsiteY1" fmla="*/ 397934 h 3086100"/>
                <a:gd name="connsiteX2" fmla="*/ 647700 w 829378"/>
                <a:gd name="connsiteY2" fmla="*/ 752475 h 3086100"/>
                <a:gd name="connsiteX3" fmla="*/ 676275 w 829378"/>
                <a:gd name="connsiteY3" fmla="*/ 1222375 h 3086100"/>
                <a:gd name="connsiteX4" fmla="*/ 195263 w 829378"/>
                <a:gd name="connsiteY4" fmla="*/ 3086100 h 3086100"/>
                <a:gd name="connsiteX0" fmla="*/ 548746 w 634115"/>
                <a:gd name="connsiteY0" fmla="*/ 0 h 2688166"/>
                <a:gd name="connsiteX1" fmla="*/ 452437 w 634115"/>
                <a:gd name="connsiteY1" fmla="*/ 354541 h 2688166"/>
                <a:gd name="connsiteX2" fmla="*/ 481012 w 634115"/>
                <a:gd name="connsiteY2" fmla="*/ 824441 h 2688166"/>
                <a:gd name="connsiteX3" fmla="*/ 0 w 634115"/>
                <a:gd name="connsiteY3" fmla="*/ 2688166 h 2688166"/>
                <a:gd name="connsiteX0" fmla="*/ 452437 w 634115"/>
                <a:gd name="connsiteY0" fmla="*/ 0 h 2333625"/>
                <a:gd name="connsiteX1" fmla="*/ 481012 w 634115"/>
                <a:gd name="connsiteY1" fmla="*/ 469900 h 2333625"/>
                <a:gd name="connsiteX2" fmla="*/ 0 w 634115"/>
                <a:gd name="connsiteY2" fmla="*/ 2333625 h 2333625"/>
                <a:gd name="connsiteX0" fmla="*/ 481012 w 634115"/>
                <a:gd name="connsiteY0" fmla="*/ 0 h 1863725"/>
                <a:gd name="connsiteX1" fmla="*/ 0 w 634115"/>
                <a:gd name="connsiteY1" fmla="*/ 1863725 h 1863725"/>
                <a:gd name="connsiteX0" fmla="*/ 664956 w 748066"/>
                <a:gd name="connsiteY0" fmla="*/ 0 h 1921269"/>
                <a:gd name="connsiteX1" fmla="*/ 0 w 748066"/>
                <a:gd name="connsiteY1" fmla="*/ 1921269 h 1921269"/>
                <a:gd name="connsiteX0" fmla="*/ 664956 w 727012"/>
                <a:gd name="connsiteY0" fmla="*/ 0 h 1921269"/>
                <a:gd name="connsiteX1" fmla="*/ 0 w 727012"/>
                <a:gd name="connsiteY1" fmla="*/ 1921269 h 1921269"/>
                <a:gd name="connsiteX0" fmla="*/ 699020 w 751252"/>
                <a:gd name="connsiteY0" fmla="*/ 0 h 1863725"/>
                <a:gd name="connsiteX1" fmla="*/ 0 w 751252"/>
                <a:gd name="connsiteY1" fmla="*/ 1863725 h 1863725"/>
                <a:gd name="connsiteX0" fmla="*/ 699020 w 741416"/>
                <a:gd name="connsiteY0" fmla="*/ 0 h 1863725"/>
                <a:gd name="connsiteX1" fmla="*/ 0 w 741416"/>
                <a:gd name="connsiteY1" fmla="*/ 1863725 h 1863725"/>
                <a:gd name="connsiteX0" fmla="*/ 699020 w 706676"/>
                <a:gd name="connsiteY0" fmla="*/ 0 h 1863725"/>
                <a:gd name="connsiteX1" fmla="*/ 0 w 706676"/>
                <a:gd name="connsiteY1" fmla="*/ 1863725 h 1863725"/>
                <a:gd name="connsiteX0" fmla="*/ 699020 w 706676"/>
                <a:gd name="connsiteY0" fmla="*/ 0 h 1993200"/>
                <a:gd name="connsiteX1" fmla="*/ 0 w 706676"/>
                <a:gd name="connsiteY1" fmla="*/ 1993200 h 1993200"/>
                <a:gd name="connsiteX0" fmla="*/ 756928 w 761994"/>
                <a:gd name="connsiteY0" fmla="*/ 0 h 1910481"/>
                <a:gd name="connsiteX1" fmla="*/ 0 w 761994"/>
                <a:gd name="connsiteY1" fmla="*/ 1910481 h 1910481"/>
                <a:gd name="connsiteX0" fmla="*/ 649628 w 661230"/>
                <a:gd name="connsiteY0" fmla="*/ 0 h 1878111"/>
                <a:gd name="connsiteX1" fmla="*/ 0 w 661230"/>
                <a:gd name="connsiteY1" fmla="*/ 1878111 h 1878111"/>
                <a:gd name="connsiteX0" fmla="*/ 654737 w 665829"/>
                <a:gd name="connsiteY0" fmla="*/ 0 h 1924867"/>
                <a:gd name="connsiteX1" fmla="*/ 0 w 665829"/>
                <a:gd name="connsiteY1" fmla="*/ 1924867 h 1924867"/>
                <a:gd name="connsiteX0" fmla="*/ 681988 w 690776"/>
                <a:gd name="connsiteY0" fmla="*/ 0 h 1435741"/>
                <a:gd name="connsiteX1" fmla="*/ 0 w 690776"/>
                <a:gd name="connsiteY1" fmla="*/ 1435741 h 1435741"/>
                <a:gd name="connsiteX0" fmla="*/ 681988 w 681988"/>
                <a:gd name="connsiteY0" fmla="*/ 0 h 1435741"/>
                <a:gd name="connsiteX1" fmla="*/ 0 w 681988"/>
                <a:gd name="connsiteY1" fmla="*/ 1435741 h 1435741"/>
                <a:gd name="connsiteX0" fmla="*/ 681988 w 681988"/>
                <a:gd name="connsiteY0" fmla="*/ 0 h 1435741"/>
                <a:gd name="connsiteX1" fmla="*/ 0 w 681988"/>
                <a:gd name="connsiteY1" fmla="*/ 1435741 h 1435741"/>
                <a:gd name="connsiteX0" fmla="*/ 554249 w 554249"/>
                <a:gd name="connsiteY0" fmla="*/ 0 h 1295476"/>
                <a:gd name="connsiteX1" fmla="*/ 0 w 554249"/>
                <a:gd name="connsiteY1" fmla="*/ 1295476 h 129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249" h="1295476">
                  <a:moveTo>
                    <a:pt x="554249" y="0"/>
                  </a:moveTo>
                  <a:cubicBezTo>
                    <a:pt x="551277" y="282812"/>
                    <a:pt x="555475" y="1038713"/>
                    <a:pt x="0" y="1295476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10354120" y="1576957"/>
              <a:ext cx="536340" cy="493156"/>
            </a:xfrm>
            <a:custGeom>
              <a:avLst/>
              <a:gdLst>
                <a:gd name="connsiteX0" fmla="*/ 106340 w 1194031"/>
                <a:gd name="connsiteY0" fmla="*/ 0 h 1866900"/>
                <a:gd name="connsiteX1" fmla="*/ 99990 w 1194031"/>
                <a:gd name="connsiteY1" fmla="*/ 298450 h 1866900"/>
                <a:gd name="connsiteX2" fmla="*/ 1160440 w 1194031"/>
                <a:gd name="connsiteY2" fmla="*/ 730250 h 1866900"/>
                <a:gd name="connsiteX3" fmla="*/ 906440 w 1194031"/>
                <a:gd name="connsiteY3" fmla="*/ 1066800 h 1866900"/>
                <a:gd name="connsiteX4" fmla="*/ 671490 w 1194031"/>
                <a:gd name="connsiteY4" fmla="*/ 1511300 h 1866900"/>
                <a:gd name="connsiteX5" fmla="*/ 595290 w 1194031"/>
                <a:gd name="connsiteY5" fmla="*/ 1866900 h 1866900"/>
                <a:gd name="connsiteX0" fmla="*/ 89815 w 1209256"/>
                <a:gd name="connsiteY0" fmla="*/ 0 h 1889125"/>
                <a:gd name="connsiteX1" fmla="*/ 115215 w 1209256"/>
                <a:gd name="connsiteY1" fmla="*/ 320675 h 1889125"/>
                <a:gd name="connsiteX2" fmla="*/ 1175665 w 1209256"/>
                <a:gd name="connsiteY2" fmla="*/ 752475 h 1889125"/>
                <a:gd name="connsiteX3" fmla="*/ 921665 w 1209256"/>
                <a:gd name="connsiteY3" fmla="*/ 1089025 h 1889125"/>
                <a:gd name="connsiteX4" fmla="*/ 686715 w 1209256"/>
                <a:gd name="connsiteY4" fmla="*/ 1533525 h 1889125"/>
                <a:gd name="connsiteX5" fmla="*/ 610515 w 1209256"/>
                <a:gd name="connsiteY5" fmla="*/ 1889125 h 1889125"/>
                <a:gd name="connsiteX0" fmla="*/ 63564 w 1183005"/>
                <a:gd name="connsiteY0" fmla="*/ 0 h 1889125"/>
                <a:gd name="connsiteX1" fmla="*/ 88964 w 1183005"/>
                <a:gd name="connsiteY1" fmla="*/ 320675 h 1889125"/>
                <a:gd name="connsiteX2" fmla="*/ 1149414 w 1183005"/>
                <a:gd name="connsiteY2" fmla="*/ 752475 h 1889125"/>
                <a:gd name="connsiteX3" fmla="*/ 895414 w 1183005"/>
                <a:gd name="connsiteY3" fmla="*/ 1089025 h 1889125"/>
                <a:gd name="connsiteX4" fmla="*/ 660464 w 1183005"/>
                <a:gd name="connsiteY4" fmla="*/ 1533525 h 1889125"/>
                <a:gd name="connsiteX5" fmla="*/ 584264 w 1183005"/>
                <a:gd name="connsiteY5" fmla="*/ 1889125 h 1889125"/>
                <a:gd name="connsiteX0" fmla="*/ 716 w 1323357"/>
                <a:gd name="connsiteY0" fmla="*/ 0 h 1882775"/>
                <a:gd name="connsiteX1" fmla="*/ 229316 w 1323357"/>
                <a:gd name="connsiteY1" fmla="*/ 314325 h 1882775"/>
                <a:gd name="connsiteX2" fmla="*/ 1289766 w 1323357"/>
                <a:gd name="connsiteY2" fmla="*/ 746125 h 1882775"/>
                <a:gd name="connsiteX3" fmla="*/ 1035766 w 1323357"/>
                <a:gd name="connsiteY3" fmla="*/ 1082675 h 1882775"/>
                <a:gd name="connsiteX4" fmla="*/ 800816 w 1323357"/>
                <a:gd name="connsiteY4" fmla="*/ 1527175 h 1882775"/>
                <a:gd name="connsiteX5" fmla="*/ 724616 w 1323357"/>
                <a:gd name="connsiteY5" fmla="*/ 1882775 h 1882775"/>
                <a:gd name="connsiteX0" fmla="*/ 14997 w 1343015"/>
                <a:gd name="connsiteY0" fmla="*/ 0 h 1882775"/>
                <a:gd name="connsiteX1" fmla="*/ 154697 w 1343015"/>
                <a:gd name="connsiteY1" fmla="*/ 304800 h 1882775"/>
                <a:gd name="connsiteX2" fmla="*/ 1304047 w 1343015"/>
                <a:gd name="connsiteY2" fmla="*/ 746125 h 1882775"/>
                <a:gd name="connsiteX3" fmla="*/ 1050047 w 1343015"/>
                <a:gd name="connsiteY3" fmla="*/ 1082675 h 1882775"/>
                <a:gd name="connsiteX4" fmla="*/ 815097 w 1343015"/>
                <a:gd name="connsiteY4" fmla="*/ 1527175 h 1882775"/>
                <a:gd name="connsiteX5" fmla="*/ 738897 w 1343015"/>
                <a:gd name="connsiteY5" fmla="*/ 1882775 h 1882775"/>
                <a:gd name="connsiteX0" fmla="*/ 779 w 1328797"/>
                <a:gd name="connsiteY0" fmla="*/ 0 h 1882775"/>
                <a:gd name="connsiteX1" fmla="*/ 140479 w 1328797"/>
                <a:gd name="connsiteY1" fmla="*/ 304800 h 1882775"/>
                <a:gd name="connsiteX2" fmla="*/ 1289829 w 1328797"/>
                <a:gd name="connsiteY2" fmla="*/ 746125 h 1882775"/>
                <a:gd name="connsiteX3" fmla="*/ 1035829 w 1328797"/>
                <a:gd name="connsiteY3" fmla="*/ 1082675 h 1882775"/>
                <a:gd name="connsiteX4" fmla="*/ 800879 w 1328797"/>
                <a:gd name="connsiteY4" fmla="*/ 1527175 h 1882775"/>
                <a:gd name="connsiteX5" fmla="*/ 724679 w 1328797"/>
                <a:gd name="connsiteY5" fmla="*/ 1882775 h 1882775"/>
                <a:gd name="connsiteX0" fmla="*/ 16905 w 1380350"/>
                <a:gd name="connsiteY0" fmla="*/ 0 h 1882775"/>
                <a:gd name="connsiteX1" fmla="*/ 156605 w 1380350"/>
                <a:gd name="connsiteY1" fmla="*/ 304800 h 1882775"/>
                <a:gd name="connsiteX2" fmla="*/ 1344055 w 1380350"/>
                <a:gd name="connsiteY2" fmla="*/ 800100 h 1882775"/>
                <a:gd name="connsiteX3" fmla="*/ 1051955 w 1380350"/>
                <a:gd name="connsiteY3" fmla="*/ 1082675 h 1882775"/>
                <a:gd name="connsiteX4" fmla="*/ 817005 w 1380350"/>
                <a:gd name="connsiteY4" fmla="*/ 1527175 h 1882775"/>
                <a:gd name="connsiteX5" fmla="*/ 740805 w 1380350"/>
                <a:gd name="connsiteY5" fmla="*/ 1882775 h 1882775"/>
                <a:gd name="connsiteX0" fmla="*/ 16905 w 1344055"/>
                <a:gd name="connsiteY0" fmla="*/ 0 h 1882775"/>
                <a:gd name="connsiteX1" fmla="*/ 156605 w 1344055"/>
                <a:gd name="connsiteY1" fmla="*/ 304800 h 1882775"/>
                <a:gd name="connsiteX2" fmla="*/ 1344055 w 1344055"/>
                <a:gd name="connsiteY2" fmla="*/ 800100 h 1882775"/>
                <a:gd name="connsiteX3" fmla="*/ 1051955 w 1344055"/>
                <a:gd name="connsiteY3" fmla="*/ 1082675 h 1882775"/>
                <a:gd name="connsiteX4" fmla="*/ 817005 w 1344055"/>
                <a:gd name="connsiteY4" fmla="*/ 1527175 h 1882775"/>
                <a:gd name="connsiteX5" fmla="*/ 740805 w 1344055"/>
                <a:gd name="connsiteY5" fmla="*/ 1882775 h 1882775"/>
                <a:gd name="connsiteX0" fmla="*/ 16905 w 1357816"/>
                <a:gd name="connsiteY0" fmla="*/ 0 h 1882775"/>
                <a:gd name="connsiteX1" fmla="*/ 156605 w 1357816"/>
                <a:gd name="connsiteY1" fmla="*/ 304800 h 1882775"/>
                <a:gd name="connsiteX2" fmla="*/ 1344055 w 1357816"/>
                <a:gd name="connsiteY2" fmla="*/ 800100 h 1882775"/>
                <a:gd name="connsiteX3" fmla="*/ 804305 w 1357816"/>
                <a:gd name="connsiteY3" fmla="*/ 1057275 h 1882775"/>
                <a:gd name="connsiteX4" fmla="*/ 817005 w 1357816"/>
                <a:gd name="connsiteY4" fmla="*/ 1527175 h 1882775"/>
                <a:gd name="connsiteX5" fmla="*/ 740805 w 1357816"/>
                <a:gd name="connsiteY5" fmla="*/ 1882775 h 1882775"/>
                <a:gd name="connsiteX0" fmla="*/ 18052 w 1380798"/>
                <a:gd name="connsiteY0" fmla="*/ 0 h 1882775"/>
                <a:gd name="connsiteX1" fmla="*/ 157752 w 1380798"/>
                <a:gd name="connsiteY1" fmla="*/ 304800 h 1882775"/>
                <a:gd name="connsiteX2" fmla="*/ 1367427 w 1380798"/>
                <a:gd name="connsiteY2" fmla="*/ 800100 h 1882775"/>
                <a:gd name="connsiteX3" fmla="*/ 805452 w 1380798"/>
                <a:gd name="connsiteY3" fmla="*/ 1057275 h 1882775"/>
                <a:gd name="connsiteX4" fmla="*/ 818152 w 1380798"/>
                <a:gd name="connsiteY4" fmla="*/ 1527175 h 1882775"/>
                <a:gd name="connsiteX5" fmla="*/ 741952 w 1380798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920875"/>
                <a:gd name="connsiteX1" fmla="*/ 157752 w 1367434"/>
                <a:gd name="connsiteY1" fmla="*/ 304800 h 1920875"/>
                <a:gd name="connsiteX2" fmla="*/ 1367427 w 1367434"/>
                <a:gd name="connsiteY2" fmla="*/ 800100 h 1920875"/>
                <a:gd name="connsiteX3" fmla="*/ 805452 w 1367434"/>
                <a:gd name="connsiteY3" fmla="*/ 1057275 h 1920875"/>
                <a:gd name="connsiteX4" fmla="*/ 834027 w 1367434"/>
                <a:gd name="connsiteY4" fmla="*/ 1527175 h 1920875"/>
                <a:gd name="connsiteX5" fmla="*/ 43452 w 1367434"/>
                <a:gd name="connsiteY5" fmla="*/ 1920875 h 1920875"/>
                <a:gd name="connsiteX0" fmla="*/ 18052 w 1367434"/>
                <a:gd name="connsiteY0" fmla="*/ 0 h 1920875"/>
                <a:gd name="connsiteX1" fmla="*/ 157752 w 1367434"/>
                <a:gd name="connsiteY1" fmla="*/ 304800 h 1920875"/>
                <a:gd name="connsiteX2" fmla="*/ 1367427 w 1367434"/>
                <a:gd name="connsiteY2" fmla="*/ 800100 h 1920875"/>
                <a:gd name="connsiteX3" fmla="*/ 805452 w 1367434"/>
                <a:gd name="connsiteY3" fmla="*/ 1057275 h 1920875"/>
                <a:gd name="connsiteX4" fmla="*/ 427627 w 1367434"/>
                <a:gd name="connsiteY4" fmla="*/ 1727200 h 1920875"/>
                <a:gd name="connsiteX5" fmla="*/ 43452 w 1367434"/>
                <a:gd name="connsiteY5" fmla="*/ 1920875 h 1920875"/>
                <a:gd name="connsiteX0" fmla="*/ 277 w 787735"/>
                <a:gd name="connsiteY0" fmla="*/ 0 h 1920875"/>
                <a:gd name="connsiteX1" fmla="*/ 139977 w 787735"/>
                <a:gd name="connsiteY1" fmla="*/ 304800 h 1920875"/>
                <a:gd name="connsiteX2" fmla="*/ 441602 w 787735"/>
                <a:gd name="connsiteY2" fmla="*/ 749300 h 1920875"/>
                <a:gd name="connsiteX3" fmla="*/ 787677 w 787735"/>
                <a:gd name="connsiteY3" fmla="*/ 1057275 h 1920875"/>
                <a:gd name="connsiteX4" fmla="*/ 409852 w 787735"/>
                <a:gd name="connsiteY4" fmla="*/ 1727200 h 1920875"/>
                <a:gd name="connsiteX5" fmla="*/ 25677 w 787735"/>
                <a:gd name="connsiteY5" fmla="*/ 1920875 h 1920875"/>
                <a:gd name="connsiteX0" fmla="*/ 277 w 714764"/>
                <a:gd name="connsiteY0" fmla="*/ 0 h 1920875"/>
                <a:gd name="connsiteX1" fmla="*/ 139977 w 714764"/>
                <a:gd name="connsiteY1" fmla="*/ 304800 h 1920875"/>
                <a:gd name="connsiteX2" fmla="*/ 441602 w 714764"/>
                <a:gd name="connsiteY2" fmla="*/ 749300 h 1920875"/>
                <a:gd name="connsiteX3" fmla="*/ 714652 w 714764"/>
                <a:gd name="connsiteY3" fmla="*/ 1060450 h 1920875"/>
                <a:gd name="connsiteX4" fmla="*/ 409852 w 714764"/>
                <a:gd name="connsiteY4" fmla="*/ 1727200 h 1920875"/>
                <a:gd name="connsiteX5" fmla="*/ 25677 w 714764"/>
                <a:gd name="connsiteY5" fmla="*/ 1920875 h 1920875"/>
                <a:gd name="connsiteX0" fmla="*/ 5867 w 720354"/>
                <a:gd name="connsiteY0" fmla="*/ 0 h 1920875"/>
                <a:gd name="connsiteX1" fmla="*/ 145567 w 720354"/>
                <a:gd name="connsiteY1" fmla="*/ 304800 h 1920875"/>
                <a:gd name="connsiteX2" fmla="*/ 447192 w 720354"/>
                <a:gd name="connsiteY2" fmla="*/ 749300 h 1920875"/>
                <a:gd name="connsiteX3" fmla="*/ 720242 w 720354"/>
                <a:gd name="connsiteY3" fmla="*/ 1060450 h 1920875"/>
                <a:gd name="connsiteX4" fmla="*/ 415442 w 720354"/>
                <a:gd name="connsiteY4" fmla="*/ 1727200 h 1920875"/>
                <a:gd name="connsiteX5" fmla="*/ 31267 w 720354"/>
                <a:gd name="connsiteY5" fmla="*/ 1920875 h 1920875"/>
                <a:gd name="connsiteX0" fmla="*/ 325 w 714804"/>
                <a:gd name="connsiteY0" fmla="*/ 0 h 1920875"/>
                <a:gd name="connsiteX1" fmla="*/ 232100 w 714804"/>
                <a:gd name="connsiteY1" fmla="*/ 285750 h 1920875"/>
                <a:gd name="connsiteX2" fmla="*/ 441650 w 714804"/>
                <a:gd name="connsiteY2" fmla="*/ 749300 h 1920875"/>
                <a:gd name="connsiteX3" fmla="*/ 714700 w 714804"/>
                <a:gd name="connsiteY3" fmla="*/ 1060450 h 1920875"/>
                <a:gd name="connsiteX4" fmla="*/ 409900 w 714804"/>
                <a:gd name="connsiteY4" fmla="*/ 1727200 h 1920875"/>
                <a:gd name="connsiteX5" fmla="*/ 25725 w 714804"/>
                <a:gd name="connsiteY5" fmla="*/ 1920875 h 1920875"/>
                <a:gd name="connsiteX0" fmla="*/ 128 w 714716"/>
                <a:gd name="connsiteY0" fmla="*/ 0 h 1920875"/>
                <a:gd name="connsiteX1" fmla="*/ 231903 w 714716"/>
                <a:gd name="connsiteY1" fmla="*/ 285750 h 1920875"/>
                <a:gd name="connsiteX2" fmla="*/ 454153 w 714716"/>
                <a:gd name="connsiteY2" fmla="*/ 774700 h 1920875"/>
                <a:gd name="connsiteX3" fmla="*/ 714503 w 714716"/>
                <a:gd name="connsiteY3" fmla="*/ 1060450 h 1920875"/>
                <a:gd name="connsiteX4" fmla="*/ 409703 w 714716"/>
                <a:gd name="connsiteY4" fmla="*/ 1727200 h 1920875"/>
                <a:gd name="connsiteX5" fmla="*/ 25528 w 714716"/>
                <a:gd name="connsiteY5" fmla="*/ 1920875 h 1920875"/>
                <a:gd name="connsiteX0" fmla="*/ 210 w 714798"/>
                <a:gd name="connsiteY0" fmla="*/ 0 h 1920875"/>
                <a:gd name="connsiteX1" fmla="*/ 231985 w 714798"/>
                <a:gd name="connsiteY1" fmla="*/ 285750 h 1920875"/>
                <a:gd name="connsiteX2" fmla="*/ 454235 w 714798"/>
                <a:gd name="connsiteY2" fmla="*/ 774700 h 1920875"/>
                <a:gd name="connsiteX3" fmla="*/ 714585 w 714798"/>
                <a:gd name="connsiteY3" fmla="*/ 1060450 h 1920875"/>
                <a:gd name="connsiteX4" fmla="*/ 409785 w 714798"/>
                <a:gd name="connsiteY4" fmla="*/ 1727200 h 1920875"/>
                <a:gd name="connsiteX5" fmla="*/ 25610 w 714798"/>
                <a:gd name="connsiteY5" fmla="*/ 1920875 h 1920875"/>
                <a:gd name="connsiteX0" fmla="*/ 210 w 714798"/>
                <a:gd name="connsiteY0" fmla="*/ 0 h 1920875"/>
                <a:gd name="connsiteX1" fmla="*/ 231985 w 714798"/>
                <a:gd name="connsiteY1" fmla="*/ 285750 h 1920875"/>
                <a:gd name="connsiteX2" fmla="*/ 454235 w 714798"/>
                <a:gd name="connsiteY2" fmla="*/ 774700 h 1920875"/>
                <a:gd name="connsiteX3" fmla="*/ 714585 w 714798"/>
                <a:gd name="connsiteY3" fmla="*/ 1060450 h 1920875"/>
                <a:gd name="connsiteX4" fmla="*/ 409785 w 714798"/>
                <a:gd name="connsiteY4" fmla="*/ 1727200 h 1920875"/>
                <a:gd name="connsiteX5" fmla="*/ 25610 w 714798"/>
                <a:gd name="connsiteY5" fmla="*/ 1920875 h 1920875"/>
                <a:gd name="connsiteX0" fmla="*/ 210 w 756795"/>
                <a:gd name="connsiteY0" fmla="*/ 0 h 1920875"/>
                <a:gd name="connsiteX1" fmla="*/ 231985 w 756795"/>
                <a:gd name="connsiteY1" fmla="*/ 285750 h 1920875"/>
                <a:gd name="connsiteX2" fmla="*/ 454235 w 756795"/>
                <a:gd name="connsiteY2" fmla="*/ 774700 h 1920875"/>
                <a:gd name="connsiteX3" fmla="*/ 714585 w 756795"/>
                <a:gd name="connsiteY3" fmla="*/ 1060450 h 1920875"/>
                <a:gd name="connsiteX4" fmla="*/ 409785 w 756795"/>
                <a:gd name="connsiteY4" fmla="*/ 1727200 h 1920875"/>
                <a:gd name="connsiteX5" fmla="*/ 25610 w 756795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131 w 685417"/>
                <a:gd name="connsiteY0" fmla="*/ 0 h 2006600"/>
                <a:gd name="connsiteX1" fmla="*/ 227144 w 685417"/>
                <a:gd name="connsiteY1" fmla="*/ 279400 h 2006600"/>
                <a:gd name="connsiteX2" fmla="*/ 449394 w 685417"/>
                <a:gd name="connsiteY2" fmla="*/ 768350 h 2006600"/>
                <a:gd name="connsiteX3" fmla="*/ 636719 w 685417"/>
                <a:gd name="connsiteY3" fmla="*/ 1092200 h 2006600"/>
                <a:gd name="connsiteX4" fmla="*/ 404944 w 685417"/>
                <a:gd name="connsiteY4" fmla="*/ 1720850 h 2006600"/>
                <a:gd name="connsiteX5" fmla="*/ 30294 w 685417"/>
                <a:gd name="connsiteY5" fmla="*/ 2006600 h 2006600"/>
                <a:gd name="connsiteX0" fmla="*/ 131 w 685417"/>
                <a:gd name="connsiteY0" fmla="*/ 0 h 2003425"/>
                <a:gd name="connsiteX1" fmla="*/ 227144 w 685417"/>
                <a:gd name="connsiteY1" fmla="*/ 276225 h 2003425"/>
                <a:gd name="connsiteX2" fmla="*/ 449394 w 685417"/>
                <a:gd name="connsiteY2" fmla="*/ 765175 h 2003425"/>
                <a:gd name="connsiteX3" fmla="*/ 636719 w 685417"/>
                <a:gd name="connsiteY3" fmla="*/ 1089025 h 2003425"/>
                <a:gd name="connsiteX4" fmla="*/ 404944 w 685417"/>
                <a:gd name="connsiteY4" fmla="*/ 1717675 h 2003425"/>
                <a:gd name="connsiteX5" fmla="*/ 30294 w 685417"/>
                <a:gd name="connsiteY5" fmla="*/ 2003425 h 2003425"/>
                <a:gd name="connsiteX0" fmla="*/ 131 w 685417"/>
                <a:gd name="connsiteY0" fmla="*/ 0 h 1998663"/>
                <a:gd name="connsiteX1" fmla="*/ 227144 w 685417"/>
                <a:gd name="connsiteY1" fmla="*/ 271463 h 1998663"/>
                <a:gd name="connsiteX2" fmla="*/ 449394 w 685417"/>
                <a:gd name="connsiteY2" fmla="*/ 760413 h 1998663"/>
                <a:gd name="connsiteX3" fmla="*/ 636719 w 685417"/>
                <a:gd name="connsiteY3" fmla="*/ 1084263 h 1998663"/>
                <a:gd name="connsiteX4" fmla="*/ 404944 w 685417"/>
                <a:gd name="connsiteY4" fmla="*/ 1712913 h 1998663"/>
                <a:gd name="connsiteX5" fmla="*/ 30294 w 685417"/>
                <a:gd name="connsiteY5" fmla="*/ 1998663 h 1998663"/>
                <a:gd name="connsiteX0" fmla="*/ 129 w 687002"/>
                <a:gd name="connsiteY0" fmla="*/ 0 h 2001838"/>
                <a:gd name="connsiteX1" fmla="*/ 228729 w 687002"/>
                <a:gd name="connsiteY1" fmla="*/ 274638 h 2001838"/>
                <a:gd name="connsiteX2" fmla="*/ 450979 w 687002"/>
                <a:gd name="connsiteY2" fmla="*/ 763588 h 2001838"/>
                <a:gd name="connsiteX3" fmla="*/ 638304 w 687002"/>
                <a:gd name="connsiteY3" fmla="*/ 1087438 h 2001838"/>
                <a:gd name="connsiteX4" fmla="*/ 406529 w 687002"/>
                <a:gd name="connsiteY4" fmla="*/ 1716088 h 2001838"/>
                <a:gd name="connsiteX5" fmla="*/ 31879 w 687002"/>
                <a:gd name="connsiteY5" fmla="*/ 2001838 h 2001838"/>
                <a:gd name="connsiteX0" fmla="*/ 603308 w 1290181"/>
                <a:gd name="connsiteY0" fmla="*/ 0 h 3405188"/>
                <a:gd name="connsiteX1" fmla="*/ 831908 w 1290181"/>
                <a:gd name="connsiteY1" fmla="*/ 274638 h 3405188"/>
                <a:gd name="connsiteX2" fmla="*/ 1054158 w 1290181"/>
                <a:gd name="connsiteY2" fmla="*/ 763588 h 3405188"/>
                <a:gd name="connsiteX3" fmla="*/ 1241483 w 1290181"/>
                <a:gd name="connsiteY3" fmla="*/ 1087438 h 3405188"/>
                <a:gd name="connsiteX4" fmla="*/ 1009708 w 1290181"/>
                <a:gd name="connsiteY4" fmla="*/ 1716088 h 3405188"/>
                <a:gd name="connsiteX5" fmla="*/ 58 w 1290181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831850 w 1290123"/>
                <a:gd name="connsiteY0" fmla="*/ 0 h 3130550"/>
                <a:gd name="connsiteX1" fmla="*/ 1054100 w 1290123"/>
                <a:gd name="connsiteY1" fmla="*/ 488950 h 3130550"/>
                <a:gd name="connsiteX2" fmla="*/ 1241425 w 1290123"/>
                <a:gd name="connsiteY2" fmla="*/ 812800 h 3130550"/>
                <a:gd name="connsiteX3" fmla="*/ 1009650 w 1290123"/>
                <a:gd name="connsiteY3" fmla="*/ 1441450 h 3130550"/>
                <a:gd name="connsiteX4" fmla="*/ 0 w 1290123"/>
                <a:gd name="connsiteY4" fmla="*/ 3130550 h 3130550"/>
                <a:gd name="connsiteX0" fmla="*/ 1054100 w 1290123"/>
                <a:gd name="connsiteY0" fmla="*/ 0 h 2641600"/>
                <a:gd name="connsiteX1" fmla="*/ 1241425 w 1290123"/>
                <a:gd name="connsiteY1" fmla="*/ 323850 h 2641600"/>
                <a:gd name="connsiteX2" fmla="*/ 1009650 w 1290123"/>
                <a:gd name="connsiteY2" fmla="*/ 952500 h 2641600"/>
                <a:gd name="connsiteX3" fmla="*/ 0 w 1290123"/>
                <a:gd name="connsiteY3" fmla="*/ 2641600 h 2641600"/>
                <a:gd name="connsiteX0" fmla="*/ 1241425 w 1241425"/>
                <a:gd name="connsiteY0" fmla="*/ 0 h 2317750"/>
                <a:gd name="connsiteX1" fmla="*/ 1009650 w 1241425"/>
                <a:gd name="connsiteY1" fmla="*/ 628650 h 2317750"/>
                <a:gd name="connsiteX2" fmla="*/ 0 w 1241425"/>
                <a:gd name="connsiteY2" fmla="*/ 2317750 h 2317750"/>
                <a:gd name="connsiteX0" fmla="*/ 1009650 w 1046945"/>
                <a:gd name="connsiteY0" fmla="*/ 0 h 1689100"/>
                <a:gd name="connsiteX1" fmla="*/ 0 w 1046945"/>
                <a:gd name="connsiteY1" fmla="*/ 1689100 h 1689100"/>
                <a:gd name="connsiteX0" fmla="*/ 1113862 w 1127496"/>
                <a:gd name="connsiteY0" fmla="*/ 0 h 1753837"/>
                <a:gd name="connsiteX1" fmla="*/ 0 w 1127496"/>
                <a:gd name="connsiteY1" fmla="*/ 1753837 h 1753837"/>
                <a:gd name="connsiteX0" fmla="*/ 1113862 w 1113862"/>
                <a:gd name="connsiteY0" fmla="*/ 0 h 1753837"/>
                <a:gd name="connsiteX1" fmla="*/ 0 w 1113862"/>
                <a:gd name="connsiteY1" fmla="*/ 1753837 h 1753837"/>
                <a:gd name="connsiteX0" fmla="*/ 892080 w 892080"/>
                <a:gd name="connsiteY0" fmla="*/ 0 h 1282695"/>
                <a:gd name="connsiteX1" fmla="*/ 0 w 892080"/>
                <a:gd name="connsiteY1" fmla="*/ 1282695 h 1282695"/>
                <a:gd name="connsiteX0" fmla="*/ 892080 w 892080"/>
                <a:gd name="connsiteY0" fmla="*/ 0 h 1282695"/>
                <a:gd name="connsiteX1" fmla="*/ 0 w 892080"/>
                <a:gd name="connsiteY1" fmla="*/ 1282695 h 128269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2768" h="1117255">
                  <a:moveTo>
                    <a:pt x="902768" y="0"/>
                  </a:moveTo>
                  <a:cubicBezTo>
                    <a:pt x="799746" y="369932"/>
                    <a:pt x="583892" y="741473"/>
                    <a:pt x="0" y="1117255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8384688" y="1054968"/>
            <a:ext cx="1130621" cy="1063196"/>
            <a:chOff x="537498" y="1833239"/>
            <a:chExt cx="3437217" cy="3471982"/>
          </a:xfrm>
        </p:grpSpPr>
        <p:sp>
          <p:nvSpPr>
            <p:cNvPr id="50" name="Rechteck 49"/>
            <p:cNvSpPr/>
            <p:nvPr/>
          </p:nvSpPr>
          <p:spPr>
            <a:xfrm>
              <a:off x="537498" y="1849433"/>
              <a:ext cx="3226160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cxnSp>
          <p:nvCxnSpPr>
            <p:cNvPr id="51" name="Gerader Verbinder 50"/>
            <p:cNvCxnSpPr/>
            <p:nvPr/>
          </p:nvCxnSpPr>
          <p:spPr>
            <a:xfrm>
              <a:off x="564551" y="2504677"/>
              <a:ext cx="31991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773815" y="1833239"/>
              <a:ext cx="1731002" cy="753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b="1" dirty="0" smtClean="0"/>
                <a:t>Thread</a:t>
              </a:r>
              <a:endParaRPr lang="de-DE" sz="600" b="1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86787" y="2327678"/>
              <a:ext cx="3387928" cy="2977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600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stop</a:t>
              </a:r>
              <a:r>
                <a:rPr lang="de-DE" sz="600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interrupt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isInterrupted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join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3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5D687F-2222-4D85-BC6F-B0891F96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92443"/>
          </a:xfrm>
        </p:spPr>
        <p:txBody>
          <a:bodyPr/>
          <a:lstStyle/>
          <a:p>
            <a:r>
              <a:rPr lang="de-DE" sz="3200" dirty="0" smtClean="0">
                <a:solidFill>
                  <a:srgbClr val="555555"/>
                </a:solidFill>
              </a:rPr>
              <a:t>Rekapitulation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E7F460-119F-413D-833E-493F39C1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34036" y="1850159"/>
            <a:ext cx="106787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Jetzt kennen wir Thread-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Befehle: </a:t>
            </a:r>
            <a:r>
              <a:rPr lang="de-DE" dirty="0" err="1">
                <a:latin typeface="Consolas" panose="020B0609020204030204" pitchFamily="49" charset="0"/>
              </a:rPr>
              <a:t>start</a:t>
            </a:r>
            <a:r>
              <a:rPr lang="de-DE" dirty="0">
                <a:latin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</a:rPr>
              <a:t>sleep</a:t>
            </a:r>
            <a:r>
              <a:rPr lang="de-DE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Konflikte: </a:t>
            </a:r>
            <a:r>
              <a:rPr lang="de-DE" dirty="0" err="1"/>
              <a:t>Race-Conditions</a:t>
            </a: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Synchronisation </a:t>
            </a:r>
            <a:r>
              <a:rPr lang="de-DE" dirty="0"/>
              <a:t>mithilfe von </a:t>
            </a:r>
            <a:r>
              <a:rPr lang="de-DE" dirty="0" err="1">
                <a:latin typeface="Consolas" panose="020B0609020204030204" pitchFamily="49" charset="0"/>
              </a:rPr>
              <a:t>join</a:t>
            </a:r>
            <a:r>
              <a:rPr lang="de-DE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Zustände: Born, </a:t>
            </a:r>
            <a:r>
              <a:rPr lang="de-DE" dirty="0" err="1"/>
              <a:t>Ready</a:t>
            </a:r>
            <a:r>
              <a:rPr lang="de-DE" dirty="0"/>
              <a:t>, </a:t>
            </a:r>
            <a:r>
              <a:rPr lang="de-DE" dirty="0" err="1"/>
              <a:t>Running</a:t>
            </a:r>
            <a:r>
              <a:rPr lang="de-DE" dirty="0"/>
              <a:t>, </a:t>
            </a:r>
            <a:r>
              <a:rPr lang="de-DE" dirty="0" err="1"/>
              <a:t>Blocked</a:t>
            </a:r>
            <a:r>
              <a:rPr lang="de-DE" dirty="0"/>
              <a:t>, Dead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Darstellung im </a:t>
            </a:r>
            <a:r>
              <a:rPr lang="de-DE" dirty="0" smtClean="0"/>
              <a:t>UML-Aktivitätsdiagramm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  <a:p>
            <a:pPr>
              <a:spcAft>
                <a:spcPts val="600"/>
              </a:spcAft>
            </a:pPr>
            <a:r>
              <a:rPr lang="de-DE" b="1" dirty="0"/>
              <a:t>Weiter geht es </a:t>
            </a:r>
            <a:r>
              <a:rPr lang="de-DE" b="1" dirty="0" smtClean="0"/>
              <a:t>mit</a:t>
            </a:r>
            <a:endParaRPr lang="de-DE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können wir Threads von außen beenden?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interrupted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wartet ein Thread auf Ereignisse?  </a:t>
            </a:r>
            <a:r>
              <a:rPr lang="de-DE" dirty="0">
                <a:sym typeface="Wingdings" panose="05000000000000000000" pitchFamily="2" charset="2"/>
              </a:rPr>
              <a:t>  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wait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de-DE" dirty="0">
                <a:sym typeface="Wingdings" panose="05000000000000000000" pitchFamily="2" charset="2"/>
              </a:rPr>
              <a:t>,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notify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können mehrere Threads einzeln nacheinander auf Ressourcen zugreifen?  </a:t>
            </a:r>
            <a:r>
              <a:rPr lang="de-DE" dirty="0">
                <a:sym typeface="Wingdings" panose="05000000000000000000" pitchFamily="2" charset="2"/>
              </a:rPr>
              <a:t> 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synchronized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1077996" y="5061940"/>
            <a:ext cx="972268" cy="702466"/>
            <a:chOff x="7250971" y="4244503"/>
            <a:chExt cx="972268" cy="702466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871" y="4287609"/>
              <a:ext cx="619613" cy="622508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971" y="4244503"/>
              <a:ext cx="972268" cy="702466"/>
            </a:xfrm>
            <a:prstGeom prst="rect">
              <a:avLst/>
            </a:prstGeom>
          </p:spPr>
        </p:pic>
      </p:grpSp>
      <p:sp>
        <p:nvSpPr>
          <p:cNvPr id="9" name="Geschweifte Klammer rechts 8"/>
          <p:cNvSpPr/>
          <p:nvPr/>
        </p:nvSpPr>
        <p:spPr>
          <a:xfrm>
            <a:off x="10761899" y="5021480"/>
            <a:ext cx="250853" cy="795081"/>
          </a:xfrm>
          <a:prstGeom prst="rightBrace">
            <a:avLst>
              <a:gd name="adj1" fmla="val 5136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8384688" y="1054968"/>
            <a:ext cx="1130621" cy="1063196"/>
            <a:chOff x="537498" y="1833239"/>
            <a:chExt cx="3437217" cy="3471982"/>
          </a:xfrm>
        </p:grpSpPr>
        <p:sp>
          <p:nvSpPr>
            <p:cNvPr id="11" name="Rechteck 10"/>
            <p:cNvSpPr/>
            <p:nvPr/>
          </p:nvSpPr>
          <p:spPr>
            <a:xfrm>
              <a:off x="537498" y="1849433"/>
              <a:ext cx="3226160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cxnSp>
          <p:nvCxnSpPr>
            <p:cNvPr id="12" name="Gerader Verbinder 11"/>
            <p:cNvCxnSpPr/>
            <p:nvPr/>
          </p:nvCxnSpPr>
          <p:spPr>
            <a:xfrm>
              <a:off x="564551" y="2504677"/>
              <a:ext cx="31991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773815" y="1833239"/>
              <a:ext cx="1731002" cy="753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b="1" dirty="0" smtClean="0"/>
                <a:t>Thread</a:t>
              </a:r>
              <a:endParaRPr lang="de-DE" sz="600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6787" y="2327678"/>
              <a:ext cx="3387928" cy="2977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600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stop</a:t>
              </a:r>
              <a:r>
                <a:rPr lang="de-DE" sz="600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interrupt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isInterrupted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join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7915223" y="2381429"/>
            <a:ext cx="3031100" cy="828000"/>
            <a:chOff x="5071276" y="2957174"/>
            <a:chExt cx="7402226" cy="2165669"/>
          </a:xfrm>
        </p:grpSpPr>
        <p:sp>
          <p:nvSpPr>
            <p:cNvPr id="17" name="Ellipse 16"/>
            <p:cNvSpPr/>
            <p:nvPr/>
          </p:nvSpPr>
          <p:spPr>
            <a:xfrm>
              <a:off x="5330688" y="2957174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smtClean="0"/>
                <a:t>Born</a:t>
              </a:r>
              <a:endParaRPr lang="de-DE" sz="700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7279469" y="2957175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Ready</a:t>
              </a:r>
              <a:endParaRPr lang="de-DE" sz="700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9491560" y="4294843"/>
              <a:ext cx="828000" cy="828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Running</a:t>
              </a:r>
              <a:endParaRPr lang="de-DE" sz="700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1645502" y="4294843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smtClean="0"/>
                <a:t>Dead</a:t>
              </a:r>
              <a:endParaRPr lang="de-DE" sz="700" dirty="0"/>
            </a:p>
          </p:txBody>
        </p:sp>
        <p:cxnSp>
          <p:nvCxnSpPr>
            <p:cNvPr id="21" name="Gekrümmte Verbindung 20"/>
            <p:cNvCxnSpPr>
              <a:stCxn id="17" idx="6"/>
              <a:endCxn id="18" idx="2"/>
            </p:cNvCxnSpPr>
            <p:nvPr/>
          </p:nvCxnSpPr>
          <p:spPr>
            <a:xfrm>
              <a:off x="6158688" y="3371174"/>
              <a:ext cx="1120781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krümmte Verbindung 21"/>
            <p:cNvCxnSpPr>
              <a:stCxn id="19" idx="6"/>
              <a:endCxn id="20" idx="2"/>
            </p:cNvCxnSpPr>
            <p:nvPr/>
          </p:nvCxnSpPr>
          <p:spPr>
            <a:xfrm>
              <a:off x="10319560" y="4708843"/>
              <a:ext cx="1325942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krümmte Verbindung 22"/>
            <p:cNvCxnSpPr>
              <a:stCxn id="19" idx="0"/>
              <a:endCxn id="27" idx="4"/>
            </p:cNvCxnSpPr>
            <p:nvPr/>
          </p:nvCxnSpPr>
          <p:spPr>
            <a:xfrm rot="5400000" flipH="1" flipV="1">
              <a:off x="9650726" y="4040009"/>
              <a:ext cx="509669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krümmte Verbindung 23"/>
            <p:cNvCxnSpPr>
              <a:stCxn id="18" idx="4"/>
              <a:endCxn id="19" idx="2"/>
            </p:cNvCxnSpPr>
            <p:nvPr/>
          </p:nvCxnSpPr>
          <p:spPr>
            <a:xfrm rot="16200000" flipH="1">
              <a:off x="8130680" y="3347963"/>
              <a:ext cx="923668" cy="1798091"/>
            </a:xfrm>
            <a:prstGeom prst="curvedConnector2">
              <a:avLst/>
            </a:prstGeom>
            <a:ln w="19050">
              <a:solidFill>
                <a:srgbClr val="92D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krümmte Verbindung 24"/>
            <p:cNvCxnSpPr>
              <a:stCxn id="27" idx="2"/>
              <a:endCxn id="18" idx="6"/>
            </p:cNvCxnSpPr>
            <p:nvPr/>
          </p:nvCxnSpPr>
          <p:spPr>
            <a:xfrm rot="10800000" flipV="1">
              <a:off x="8107470" y="3371173"/>
              <a:ext cx="1384091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krümmte Verbindung 25"/>
            <p:cNvCxnSpPr>
              <a:endCxn id="17" idx="1"/>
            </p:cNvCxnSpPr>
            <p:nvPr/>
          </p:nvCxnSpPr>
          <p:spPr>
            <a:xfrm>
              <a:off x="5071276" y="2957174"/>
              <a:ext cx="380670" cy="12125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9491560" y="2957174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Blocked</a:t>
              </a:r>
              <a:endParaRPr lang="de-DE" sz="700" dirty="0" smtClean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358296" y="3524904"/>
            <a:ext cx="2151227" cy="1051568"/>
            <a:chOff x="6521922" y="4425720"/>
            <a:chExt cx="4579248" cy="2295500"/>
          </a:xfrm>
        </p:grpSpPr>
        <p:sp>
          <p:nvSpPr>
            <p:cNvPr id="29" name="Abgerundetes Rechteck 28"/>
            <p:cNvSpPr/>
            <p:nvPr/>
          </p:nvSpPr>
          <p:spPr>
            <a:xfrm>
              <a:off x="7935574" y="4425720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main_1()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6521922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threadA.run</a:t>
              </a:r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9013257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threadB.run</a:t>
              </a:r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935572" y="6305577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main_2()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3" name="Gerader Verbinder 32"/>
            <p:cNvCxnSpPr/>
            <p:nvPr/>
          </p:nvCxnSpPr>
          <p:spPr>
            <a:xfrm>
              <a:off x="6521922" y="5089240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6535275" y="6052702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29" idx="2"/>
            </p:cNvCxnSpPr>
            <p:nvPr/>
          </p:nvCxnSpPr>
          <p:spPr>
            <a:xfrm flipH="1">
              <a:off x="8818223" y="4841363"/>
              <a:ext cx="1" cy="235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endCxn id="32" idx="0"/>
            </p:cNvCxnSpPr>
            <p:nvPr/>
          </p:nvCxnSpPr>
          <p:spPr>
            <a:xfrm>
              <a:off x="8818222" y="6055303"/>
              <a:ext cx="0" cy="250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30" idx="0"/>
            </p:cNvCxnSpPr>
            <p:nvPr/>
          </p:nvCxnSpPr>
          <p:spPr>
            <a:xfrm>
              <a:off x="7559202" y="5100257"/>
              <a:ext cx="0" cy="258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endCxn id="31" idx="0"/>
            </p:cNvCxnSpPr>
            <p:nvPr/>
          </p:nvCxnSpPr>
          <p:spPr>
            <a:xfrm>
              <a:off x="10050536" y="5095821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31" idx="2"/>
            </p:cNvCxnSpPr>
            <p:nvPr/>
          </p:nvCxnSpPr>
          <p:spPr>
            <a:xfrm flipH="1">
              <a:off x="10050536" y="5776558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30" idx="2"/>
            </p:cNvCxnSpPr>
            <p:nvPr/>
          </p:nvCxnSpPr>
          <p:spPr>
            <a:xfrm>
              <a:off x="7559202" y="5776558"/>
              <a:ext cx="0" cy="249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>
            <a:off x="9904959" y="1178777"/>
            <a:ext cx="1193965" cy="933830"/>
            <a:chOff x="9840421" y="1297640"/>
            <a:chExt cx="1105183" cy="800408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3079" y="1297640"/>
              <a:ext cx="1062525" cy="800408"/>
            </a:xfrm>
            <a:prstGeom prst="rect">
              <a:avLst/>
            </a:prstGeom>
          </p:spPr>
        </p:pic>
        <p:sp>
          <p:nvSpPr>
            <p:cNvPr id="43" name="Freihandform 42"/>
            <p:cNvSpPr/>
            <p:nvPr/>
          </p:nvSpPr>
          <p:spPr>
            <a:xfrm>
              <a:off x="9840421" y="1475151"/>
              <a:ext cx="516604" cy="571822"/>
            </a:xfrm>
            <a:custGeom>
              <a:avLst/>
              <a:gdLst>
                <a:gd name="connsiteX0" fmla="*/ 106340 w 1194031"/>
                <a:gd name="connsiteY0" fmla="*/ 0 h 1866900"/>
                <a:gd name="connsiteX1" fmla="*/ 99990 w 1194031"/>
                <a:gd name="connsiteY1" fmla="*/ 298450 h 1866900"/>
                <a:gd name="connsiteX2" fmla="*/ 1160440 w 1194031"/>
                <a:gd name="connsiteY2" fmla="*/ 730250 h 1866900"/>
                <a:gd name="connsiteX3" fmla="*/ 906440 w 1194031"/>
                <a:gd name="connsiteY3" fmla="*/ 1066800 h 1866900"/>
                <a:gd name="connsiteX4" fmla="*/ 671490 w 1194031"/>
                <a:gd name="connsiteY4" fmla="*/ 1511300 h 1866900"/>
                <a:gd name="connsiteX5" fmla="*/ 595290 w 1194031"/>
                <a:gd name="connsiteY5" fmla="*/ 1866900 h 1866900"/>
                <a:gd name="connsiteX0" fmla="*/ 89815 w 1209256"/>
                <a:gd name="connsiteY0" fmla="*/ 0 h 1889125"/>
                <a:gd name="connsiteX1" fmla="*/ 115215 w 1209256"/>
                <a:gd name="connsiteY1" fmla="*/ 320675 h 1889125"/>
                <a:gd name="connsiteX2" fmla="*/ 1175665 w 1209256"/>
                <a:gd name="connsiteY2" fmla="*/ 752475 h 1889125"/>
                <a:gd name="connsiteX3" fmla="*/ 921665 w 1209256"/>
                <a:gd name="connsiteY3" fmla="*/ 1089025 h 1889125"/>
                <a:gd name="connsiteX4" fmla="*/ 686715 w 1209256"/>
                <a:gd name="connsiteY4" fmla="*/ 1533525 h 1889125"/>
                <a:gd name="connsiteX5" fmla="*/ 610515 w 1209256"/>
                <a:gd name="connsiteY5" fmla="*/ 1889125 h 1889125"/>
                <a:gd name="connsiteX0" fmla="*/ 63564 w 1183005"/>
                <a:gd name="connsiteY0" fmla="*/ 0 h 1889125"/>
                <a:gd name="connsiteX1" fmla="*/ 88964 w 1183005"/>
                <a:gd name="connsiteY1" fmla="*/ 320675 h 1889125"/>
                <a:gd name="connsiteX2" fmla="*/ 1149414 w 1183005"/>
                <a:gd name="connsiteY2" fmla="*/ 752475 h 1889125"/>
                <a:gd name="connsiteX3" fmla="*/ 895414 w 1183005"/>
                <a:gd name="connsiteY3" fmla="*/ 1089025 h 1889125"/>
                <a:gd name="connsiteX4" fmla="*/ 660464 w 1183005"/>
                <a:gd name="connsiteY4" fmla="*/ 1533525 h 1889125"/>
                <a:gd name="connsiteX5" fmla="*/ 584264 w 1183005"/>
                <a:gd name="connsiteY5" fmla="*/ 1889125 h 1889125"/>
                <a:gd name="connsiteX0" fmla="*/ 716 w 1323357"/>
                <a:gd name="connsiteY0" fmla="*/ 0 h 1882775"/>
                <a:gd name="connsiteX1" fmla="*/ 229316 w 1323357"/>
                <a:gd name="connsiteY1" fmla="*/ 314325 h 1882775"/>
                <a:gd name="connsiteX2" fmla="*/ 1289766 w 1323357"/>
                <a:gd name="connsiteY2" fmla="*/ 746125 h 1882775"/>
                <a:gd name="connsiteX3" fmla="*/ 1035766 w 1323357"/>
                <a:gd name="connsiteY3" fmla="*/ 1082675 h 1882775"/>
                <a:gd name="connsiteX4" fmla="*/ 800816 w 1323357"/>
                <a:gd name="connsiteY4" fmla="*/ 1527175 h 1882775"/>
                <a:gd name="connsiteX5" fmla="*/ 724616 w 1323357"/>
                <a:gd name="connsiteY5" fmla="*/ 1882775 h 1882775"/>
                <a:gd name="connsiteX0" fmla="*/ 14997 w 1343015"/>
                <a:gd name="connsiteY0" fmla="*/ 0 h 1882775"/>
                <a:gd name="connsiteX1" fmla="*/ 154697 w 1343015"/>
                <a:gd name="connsiteY1" fmla="*/ 304800 h 1882775"/>
                <a:gd name="connsiteX2" fmla="*/ 1304047 w 1343015"/>
                <a:gd name="connsiteY2" fmla="*/ 746125 h 1882775"/>
                <a:gd name="connsiteX3" fmla="*/ 1050047 w 1343015"/>
                <a:gd name="connsiteY3" fmla="*/ 1082675 h 1882775"/>
                <a:gd name="connsiteX4" fmla="*/ 815097 w 1343015"/>
                <a:gd name="connsiteY4" fmla="*/ 1527175 h 1882775"/>
                <a:gd name="connsiteX5" fmla="*/ 738897 w 1343015"/>
                <a:gd name="connsiteY5" fmla="*/ 1882775 h 1882775"/>
                <a:gd name="connsiteX0" fmla="*/ 779 w 1328797"/>
                <a:gd name="connsiteY0" fmla="*/ 0 h 1882775"/>
                <a:gd name="connsiteX1" fmla="*/ 140479 w 1328797"/>
                <a:gd name="connsiteY1" fmla="*/ 304800 h 1882775"/>
                <a:gd name="connsiteX2" fmla="*/ 1289829 w 1328797"/>
                <a:gd name="connsiteY2" fmla="*/ 746125 h 1882775"/>
                <a:gd name="connsiteX3" fmla="*/ 1035829 w 1328797"/>
                <a:gd name="connsiteY3" fmla="*/ 1082675 h 1882775"/>
                <a:gd name="connsiteX4" fmla="*/ 800879 w 1328797"/>
                <a:gd name="connsiteY4" fmla="*/ 1527175 h 1882775"/>
                <a:gd name="connsiteX5" fmla="*/ 724679 w 1328797"/>
                <a:gd name="connsiteY5" fmla="*/ 1882775 h 1882775"/>
                <a:gd name="connsiteX0" fmla="*/ 16905 w 1380350"/>
                <a:gd name="connsiteY0" fmla="*/ 0 h 1882775"/>
                <a:gd name="connsiteX1" fmla="*/ 156605 w 1380350"/>
                <a:gd name="connsiteY1" fmla="*/ 304800 h 1882775"/>
                <a:gd name="connsiteX2" fmla="*/ 1344055 w 1380350"/>
                <a:gd name="connsiteY2" fmla="*/ 800100 h 1882775"/>
                <a:gd name="connsiteX3" fmla="*/ 1051955 w 1380350"/>
                <a:gd name="connsiteY3" fmla="*/ 1082675 h 1882775"/>
                <a:gd name="connsiteX4" fmla="*/ 817005 w 1380350"/>
                <a:gd name="connsiteY4" fmla="*/ 1527175 h 1882775"/>
                <a:gd name="connsiteX5" fmla="*/ 740805 w 1380350"/>
                <a:gd name="connsiteY5" fmla="*/ 1882775 h 1882775"/>
                <a:gd name="connsiteX0" fmla="*/ 16905 w 1344055"/>
                <a:gd name="connsiteY0" fmla="*/ 0 h 1882775"/>
                <a:gd name="connsiteX1" fmla="*/ 156605 w 1344055"/>
                <a:gd name="connsiteY1" fmla="*/ 304800 h 1882775"/>
                <a:gd name="connsiteX2" fmla="*/ 1344055 w 1344055"/>
                <a:gd name="connsiteY2" fmla="*/ 800100 h 1882775"/>
                <a:gd name="connsiteX3" fmla="*/ 1051955 w 1344055"/>
                <a:gd name="connsiteY3" fmla="*/ 1082675 h 1882775"/>
                <a:gd name="connsiteX4" fmla="*/ 817005 w 1344055"/>
                <a:gd name="connsiteY4" fmla="*/ 1527175 h 1882775"/>
                <a:gd name="connsiteX5" fmla="*/ 740805 w 1344055"/>
                <a:gd name="connsiteY5" fmla="*/ 1882775 h 1882775"/>
                <a:gd name="connsiteX0" fmla="*/ 16905 w 1357816"/>
                <a:gd name="connsiteY0" fmla="*/ 0 h 1882775"/>
                <a:gd name="connsiteX1" fmla="*/ 156605 w 1357816"/>
                <a:gd name="connsiteY1" fmla="*/ 304800 h 1882775"/>
                <a:gd name="connsiteX2" fmla="*/ 1344055 w 1357816"/>
                <a:gd name="connsiteY2" fmla="*/ 800100 h 1882775"/>
                <a:gd name="connsiteX3" fmla="*/ 804305 w 1357816"/>
                <a:gd name="connsiteY3" fmla="*/ 1057275 h 1882775"/>
                <a:gd name="connsiteX4" fmla="*/ 817005 w 1357816"/>
                <a:gd name="connsiteY4" fmla="*/ 1527175 h 1882775"/>
                <a:gd name="connsiteX5" fmla="*/ 740805 w 1357816"/>
                <a:gd name="connsiteY5" fmla="*/ 1882775 h 1882775"/>
                <a:gd name="connsiteX0" fmla="*/ 18052 w 1380798"/>
                <a:gd name="connsiteY0" fmla="*/ 0 h 1882775"/>
                <a:gd name="connsiteX1" fmla="*/ 157752 w 1380798"/>
                <a:gd name="connsiteY1" fmla="*/ 304800 h 1882775"/>
                <a:gd name="connsiteX2" fmla="*/ 1367427 w 1380798"/>
                <a:gd name="connsiteY2" fmla="*/ 800100 h 1882775"/>
                <a:gd name="connsiteX3" fmla="*/ 805452 w 1380798"/>
                <a:gd name="connsiteY3" fmla="*/ 1057275 h 1882775"/>
                <a:gd name="connsiteX4" fmla="*/ 818152 w 1380798"/>
                <a:gd name="connsiteY4" fmla="*/ 1527175 h 1882775"/>
                <a:gd name="connsiteX5" fmla="*/ 741952 w 1380798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79600"/>
                <a:gd name="connsiteX1" fmla="*/ 157752 w 1367434"/>
                <a:gd name="connsiteY1" fmla="*/ 304800 h 1879600"/>
                <a:gd name="connsiteX2" fmla="*/ 1367427 w 1367434"/>
                <a:gd name="connsiteY2" fmla="*/ 800100 h 1879600"/>
                <a:gd name="connsiteX3" fmla="*/ 805452 w 1367434"/>
                <a:gd name="connsiteY3" fmla="*/ 1057275 h 1879600"/>
                <a:gd name="connsiteX4" fmla="*/ 834027 w 1367434"/>
                <a:gd name="connsiteY4" fmla="*/ 1527175 h 1879600"/>
                <a:gd name="connsiteX5" fmla="*/ 800690 w 1367434"/>
                <a:gd name="connsiteY5" fmla="*/ 1879600 h 1879600"/>
                <a:gd name="connsiteX0" fmla="*/ 18052 w 1367434"/>
                <a:gd name="connsiteY0" fmla="*/ 0 h 1879600"/>
                <a:gd name="connsiteX1" fmla="*/ 157752 w 1367434"/>
                <a:gd name="connsiteY1" fmla="*/ 304800 h 1879600"/>
                <a:gd name="connsiteX2" fmla="*/ 1367427 w 1367434"/>
                <a:gd name="connsiteY2" fmla="*/ 800100 h 1879600"/>
                <a:gd name="connsiteX3" fmla="*/ 805452 w 1367434"/>
                <a:gd name="connsiteY3" fmla="*/ 1057275 h 1879600"/>
                <a:gd name="connsiteX4" fmla="*/ 834027 w 1367434"/>
                <a:gd name="connsiteY4" fmla="*/ 1527175 h 1879600"/>
                <a:gd name="connsiteX5" fmla="*/ 800690 w 1367434"/>
                <a:gd name="connsiteY5" fmla="*/ 1879600 h 1879600"/>
                <a:gd name="connsiteX0" fmla="*/ 18052 w 1367434"/>
                <a:gd name="connsiteY0" fmla="*/ 0 h 1885950"/>
                <a:gd name="connsiteX1" fmla="*/ 157752 w 1367434"/>
                <a:gd name="connsiteY1" fmla="*/ 304800 h 1885950"/>
                <a:gd name="connsiteX2" fmla="*/ 1367427 w 1367434"/>
                <a:gd name="connsiteY2" fmla="*/ 800100 h 1885950"/>
                <a:gd name="connsiteX3" fmla="*/ 805452 w 1367434"/>
                <a:gd name="connsiteY3" fmla="*/ 1057275 h 1885950"/>
                <a:gd name="connsiteX4" fmla="*/ 834027 w 1367434"/>
                <a:gd name="connsiteY4" fmla="*/ 1527175 h 1885950"/>
                <a:gd name="connsiteX5" fmla="*/ 829265 w 1367434"/>
                <a:gd name="connsiteY5" fmla="*/ 1885950 h 1885950"/>
                <a:gd name="connsiteX0" fmla="*/ 1719 w 885440"/>
                <a:gd name="connsiteY0" fmla="*/ 0 h 1885950"/>
                <a:gd name="connsiteX1" fmla="*/ 141419 w 885440"/>
                <a:gd name="connsiteY1" fmla="*/ 304800 h 1885950"/>
                <a:gd name="connsiteX2" fmla="*/ 885428 w 885440"/>
                <a:gd name="connsiteY2" fmla="*/ 702734 h 1885950"/>
                <a:gd name="connsiteX3" fmla="*/ 789119 w 885440"/>
                <a:gd name="connsiteY3" fmla="*/ 1057275 h 1885950"/>
                <a:gd name="connsiteX4" fmla="*/ 817694 w 885440"/>
                <a:gd name="connsiteY4" fmla="*/ 1527175 h 1885950"/>
                <a:gd name="connsiteX5" fmla="*/ 812932 w 885440"/>
                <a:gd name="connsiteY5" fmla="*/ 1885950 h 1885950"/>
                <a:gd name="connsiteX0" fmla="*/ 1719 w 885440"/>
                <a:gd name="connsiteY0" fmla="*/ 0 h 3543300"/>
                <a:gd name="connsiteX1" fmla="*/ 141419 w 885440"/>
                <a:gd name="connsiteY1" fmla="*/ 304800 h 3543300"/>
                <a:gd name="connsiteX2" fmla="*/ 885428 w 885440"/>
                <a:gd name="connsiteY2" fmla="*/ 702734 h 3543300"/>
                <a:gd name="connsiteX3" fmla="*/ 789119 w 885440"/>
                <a:gd name="connsiteY3" fmla="*/ 1057275 h 3543300"/>
                <a:gd name="connsiteX4" fmla="*/ 817694 w 885440"/>
                <a:gd name="connsiteY4" fmla="*/ 1527175 h 3543300"/>
                <a:gd name="connsiteX5" fmla="*/ 406532 w 885440"/>
                <a:gd name="connsiteY5" fmla="*/ 3543300 h 3543300"/>
                <a:gd name="connsiteX0" fmla="*/ 1719 w 970186"/>
                <a:gd name="connsiteY0" fmla="*/ 0 h 3543300"/>
                <a:gd name="connsiteX1" fmla="*/ 141419 w 970186"/>
                <a:gd name="connsiteY1" fmla="*/ 304800 h 3543300"/>
                <a:gd name="connsiteX2" fmla="*/ 885428 w 970186"/>
                <a:gd name="connsiteY2" fmla="*/ 702734 h 3543300"/>
                <a:gd name="connsiteX3" fmla="*/ 789119 w 970186"/>
                <a:gd name="connsiteY3" fmla="*/ 1057275 h 3543300"/>
                <a:gd name="connsiteX4" fmla="*/ 817694 w 970186"/>
                <a:gd name="connsiteY4" fmla="*/ 1527175 h 3543300"/>
                <a:gd name="connsiteX5" fmla="*/ 406532 w 970186"/>
                <a:gd name="connsiteY5" fmla="*/ 3543300 h 3543300"/>
                <a:gd name="connsiteX0" fmla="*/ 1719 w 933914"/>
                <a:gd name="connsiteY0" fmla="*/ 0 h 3390900"/>
                <a:gd name="connsiteX1" fmla="*/ 141419 w 933914"/>
                <a:gd name="connsiteY1" fmla="*/ 304800 h 3390900"/>
                <a:gd name="connsiteX2" fmla="*/ 885428 w 933914"/>
                <a:gd name="connsiteY2" fmla="*/ 702734 h 3390900"/>
                <a:gd name="connsiteX3" fmla="*/ 789119 w 933914"/>
                <a:gd name="connsiteY3" fmla="*/ 1057275 h 3390900"/>
                <a:gd name="connsiteX4" fmla="*/ 817694 w 933914"/>
                <a:gd name="connsiteY4" fmla="*/ 1527175 h 3390900"/>
                <a:gd name="connsiteX5" fmla="*/ 336682 w 933914"/>
                <a:gd name="connsiteY5" fmla="*/ 3390900 h 3390900"/>
                <a:gd name="connsiteX0" fmla="*/ 1719 w 970797"/>
                <a:gd name="connsiteY0" fmla="*/ 0 h 3390900"/>
                <a:gd name="connsiteX1" fmla="*/ 141419 w 970797"/>
                <a:gd name="connsiteY1" fmla="*/ 304800 h 3390900"/>
                <a:gd name="connsiteX2" fmla="*/ 885428 w 970797"/>
                <a:gd name="connsiteY2" fmla="*/ 702734 h 3390900"/>
                <a:gd name="connsiteX3" fmla="*/ 789119 w 970797"/>
                <a:gd name="connsiteY3" fmla="*/ 1057275 h 3390900"/>
                <a:gd name="connsiteX4" fmla="*/ 817694 w 970797"/>
                <a:gd name="connsiteY4" fmla="*/ 1527175 h 3390900"/>
                <a:gd name="connsiteX5" fmla="*/ 336682 w 970797"/>
                <a:gd name="connsiteY5" fmla="*/ 3390900 h 3390900"/>
                <a:gd name="connsiteX0" fmla="*/ 0 w 829378"/>
                <a:gd name="connsiteY0" fmla="*/ 0 h 3086100"/>
                <a:gd name="connsiteX1" fmla="*/ 744009 w 829378"/>
                <a:gd name="connsiteY1" fmla="*/ 397934 h 3086100"/>
                <a:gd name="connsiteX2" fmla="*/ 647700 w 829378"/>
                <a:gd name="connsiteY2" fmla="*/ 752475 h 3086100"/>
                <a:gd name="connsiteX3" fmla="*/ 676275 w 829378"/>
                <a:gd name="connsiteY3" fmla="*/ 1222375 h 3086100"/>
                <a:gd name="connsiteX4" fmla="*/ 195263 w 829378"/>
                <a:gd name="connsiteY4" fmla="*/ 3086100 h 3086100"/>
                <a:gd name="connsiteX0" fmla="*/ 548746 w 634115"/>
                <a:gd name="connsiteY0" fmla="*/ 0 h 2688166"/>
                <a:gd name="connsiteX1" fmla="*/ 452437 w 634115"/>
                <a:gd name="connsiteY1" fmla="*/ 354541 h 2688166"/>
                <a:gd name="connsiteX2" fmla="*/ 481012 w 634115"/>
                <a:gd name="connsiteY2" fmla="*/ 824441 h 2688166"/>
                <a:gd name="connsiteX3" fmla="*/ 0 w 634115"/>
                <a:gd name="connsiteY3" fmla="*/ 2688166 h 2688166"/>
                <a:gd name="connsiteX0" fmla="*/ 452437 w 634115"/>
                <a:gd name="connsiteY0" fmla="*/ 0 h 2333625"/>
                <a:gd name="connsiteX1" fmla="*/ 481012 w 634115"/>
                <a:gd name="connsiteY1" fmla="*/ 469900 h 2333625"/>
                <a:gd name="connsiteX2" fmla="*/ 0 w 634115"/>
                <a:gd name="connsiteY2" fmla="*/ 2333625 h 2333625"/>
                <a:gd name="connsiteX0" fmla="*/ 481012 w 634115"/>
                <a:gd name="connsiteY0" fmla="*/ 0 h 1863725"/>
                <a:gd name="connsiteX1" fmla="*/ 0 w 634115"/>
                <a:gd name="connsiteY1" fmla="*/ 1863725 h 1863725"/>
                <a:gd name="connsiteX0" fmla="*/ 664956 w 748066"/>
                <a:gd name="connsiteY0" fmla="*/ 0 h 1921269"/>
                <a:gd name="connsiteX1" fmla="*/ 0 w 748066"/>
                <a:gd name="connsiteY1" fmla="*/ 1921269 h 1921269"/>
                <a:gd name="connsiteX0" fmla="*/ 664956 w 727012"/>
                <a:gd name="connsiteY0" fmla="*/ 0 h 1921269"/>
                <a:gd name="connsiteX1" fmla="*/ 0 w 727012"/>
                <a:gd name="connsiteY1" fmla="*/ 1921269 h 1921269"/>
                <a:gd name="connsiteX0" fmla="*/ 699020 w 751252"/>
                <a:gd name="connsiteY0" fmla="*/ 0 h 1863725"/>
                <a:gd name="connsiteX1" fmla="*/ 0 w 751252"/>
                <a:gd name="connsiteY1" fmla="*/ 1863725 h 1863725"/>
                <a:gd name="connsiteX0" fmla="*/ 699020 w 741416"/>
                <a:gd name="connsiteY0" fmla="*/ 0 h 1863725"/>
                <a:gd name="connsiteX1" fmla="*/ 0 w 741416"/>
                <a:gd name="connsiteY1" fmla="*/ 1863725 h 1863725"/>
                <a:gd name="connsiteX0" fmla="*/ 699020 w 706676"/>
                <a:gd name="connsiteY0" fmla="*/ 0 h 1863725"/>
                <a:gd name="connsiteX1" fmla="*/ 0 w 706676"/>
                <a:gd name="connsiteY1" fmla="*/ 1863725 h 1863725"/>
                <a:gd name="connsiteX0" fmla="*/ 699020 w 706676"/>
                <a:gd name="connsiteY0" fmla="*/ 0 h 1993200"/>
                <a:gd name="connsiteX1" fmla="*/ 0 w 706676"/>
                <a:gd name="connsiteY1" fmla="*/ 1993200 h 1993200"/>
                <a:gd name="connsiteX0" fmla="*/ 756928 w 761994"/>
                <a:gd name="connsiteY0" fmla="*/ 0 h 1910481"/>
                <a:gd name="connsiteX1" fmla="*/ 0 w 761994"/>
                <a:gd name="connsiteY1" fmla="*/ 1910481 h 1910481"/>
                <a:gd name="connsiteX0" fmla="*/ 649628 w 661230"/>
                <a:gd name="connsiteY0" fmla="*/ 0 h 1878111"/>
                <a:gd name="connsiteX1" fmla="*/ 0 w 661230"/>
                <a:gd name="connsiteY1" fmla="*/ 1878111 h 1878111"/>
                <a:gd name="connsiteX0" fmla="*/ 654737 w 665829"/>
                <a:gd name="connsiteY0" fmla="*/ 0 h 1924867"/>
                <a:gd name="connsiteX1" fmla="*/ 0 w 665829"/>
                <a:gd name="connsiteY1" fmla="*/ 1924867 h 1924867"/>
                <a:gd name="connsiteX0" fmla="*/ 681988 w 690776"/>
                <a:gd name="connsiteY0" fmla="*/ 0 h 1435741"/>
                <a:gd name="connsiteX1" fmla="*/ 0 w 690776"/>
                <a:gd name="connsiteY1" fmla="*/ 1435741 h 1435741"/>
                <a:gd name="connsiteX0" fmla="*/ 681988 w 681988"/>
                <a:gd name="connsiteY0" fmla="*/ 0 h 1435741"/>
                <a:gd name="connsiteX1" fmla="*/ 0 w 681988"/>
                <a:gd name="connsiteY1" fmla="*/ 1435741 h 1435741"/>
                <a:gd name="connsiteX0" fmla="*/ 681988 w 681988"/>
                <a:gd name="connsiteY0" fmla="*/ 0 h 1435741"/>
                <a:gd name="connsiteX1" fmla="*/ 0 w 681988"/>
                <a:gd name="connsiteY1" fmla="*/ 1435741 h 1435741"/>
                <a:gd name="connsiteX0" fmla="*/ 554249 w 554249"/>
                <a:gd name="connsiteY0" fmla="*/ 0 h 1295476"/>
                <a:gd name="connsiteX1" fmla="*/ 0 w 554249"/>
                <a:gd name="connsiteY1" fmla="*/ 1295476 h 129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249" h="1295476">
                  <a:moveTo>
                    <a:pt x="554249" y="0"/>
                  </a:moveTo>
                  <a:cubicBezTo>
                    <a:pt x="551277" y="282812"/>
                    <a:pt x="555475" y="1038713"/>
                    <a:pt x="0" y="1295476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10354120" y="1576957"/>
              <a:ext cx="536340" cy="493156"/>
            </a:xfrm>
            <a:custGeom>
              <a:avLst/>
              <a:gdLst>
                <a:gd name="connsiteX0" fmla="*/ 106340 w 1194031"/>
                <a:gd name="connsiteY0" fmla="*/ 0 h 1866900"/>
                <a:gd name="connsiteX1" fmla="*/ 99990 w 1194031"/>
                <a:gd name="connsiteY1" fmla="*/ 298450 h 1866900"/>
                <a:gd name="connsiteX2" fmla="*/ 1160440 w 1194031"/>
                <a:gd name="connsiteY2" fmla="*/ 730250 h 1866900"/>
                <a:gd name="connsiteX3" fmla="*/ 906440 w 1194031"/>
                <a:gd name="connsiteY3" fmla="*/ 1066800 h 1866900"/>
                <a:gd name="connsiteX4" fmla="*/ 671490 w 1194031"/>
                <a:gd name="connsiteY4" fmla="*/ 1511300 h 1866900"/>
                <a:gd name="connsiteX5" fmla="*/ 595290 w 1194031"/>
                <a:gd name="connsiteY5" fmla="*/ 1866900 h 1866900"/>
                <a:gd name="connsiteX0" fmla="*/ 89815 w 1209256"/>
                <a:gd name="connsiteY0" fmla="*/ 0 h 1889125"/>
                <a:gd name="connsiteX1" fmla="*/ 115215 w 1209256"/>
                <a:gd name="connsiteY1" fmla="*/ 320675 h 1889125"/>
                <a:gd name="connsiteX2" fmla="*/ 1175665 w 1209256"/>
                <a:gd name="connsiteY2" fmla="*/ 752475 h 1889125"/>
                <a:gd name="connsiteX3" fmla="*/ 921665 w 1209256"/>
                <a:gd name="connsiteY3" fmla="*/ 1089025 h 1889125"/>
                <a:gd name="connsiteX4" fmla="*/ 686715 w 1209256"/>
                <a:gd name="connsiteY4" fmla="*/ 1533525 h 1889125"/>
                <a:gd name="connsiteX5" fmla="*/ 610515 w 1209256"/>
                <a:gd name="connsiteY5" fmla="*/ 1889125 h 1889125"/>
                <a:gd name="connsiteX0" fmla="*/ 63564 w 1183005"/>
                <a:gd name="connsiteY0" fmla="*/ 0 h 1889125"/>
                <a:gd name="connsiteX1" fmla="*/ 88964 w 1183005"/>
                <a:gd name="connsiteY1" fmla="*/ 320675 h 1889125"/>
                <a:gd name="connsiteX2" fmla="*/ 1149414 w 1183005"/>
                <a:gd name="connsiteY2" fmla="*/ 752475 h 1889125"/>
                <a:gd name="connsiteX3" fmla="*/ 895414 w 1183005"/>
                <a:gd name="connsiteY3" fmla="*/ 1089025 h 1889125"/>
                <a:gd name="connsiteX4" fmla="*/ 660464 w 1183005"/>
                <a:gd name="connsiteY4" fmla="*/ 1533525 h 1889125"/>
                <a:gd name="connsiteX5" fmla="*/ 584264 w 1183005"/>
                <a:gd name="connsiteY5" fmla="*/ 1889125 h 1889125"/>
                <a:gd name="connsiteX0" fmla="*/ 716 w 1323357"/>
                <a:gd name="connsiteY0" fmla="*/ 0 h 1882775"/>
                <a:gd name="connsiteX1" fmla="*/ 229316 w 1323357"/>
                <a:gd name="connsiteY1" fmla="*/ 314325 h 1882775"/>
                <a:gd name="connsiteX2" fmla="*/ 1289766 w 1323357"/>
                <a:gd name="connsiteY2" fmla="*/ 746125 h 1882775"/>
                <a:gd name="connsiteX3" fmla="*/ 1035766 w 1323357"/>
                <a:gd name="connsiteY3" fmla="*/ 1082675 h 1882775"/>
                <a:gd name="connsiteX4" fmla="*/ 800816 w 1323357"/>
                <a:gd name="connsiteY4" fmla="*/ 1527175 h 1882775"/>
                <a:gd name="connsiteX5" fmla="*/ 724616 w 1323357"/>
                <a:gd name="connsiteY5" fmla="*/ 1882775 h 1882775"/>
                <a:gd name="connsiteX0" fmla="*/ 14997 w 1343015"/>
                <a:gd name="connsiteY0" fmla="*/ 0 h 1882775"/>
                <a:gd name="connsiteX1" fmla="*/ 154697 w 1343015"/>
                <a:gd name="connsiteY1" fmla="*/ 304800 h 1882775"/>
                <a:gd name="connsiteX2" fmla="*/ 1304047 w 1343015"/>
                <a:gd name="connsiteY2" fmla="*/ 746125 h 1882775"/>
                <a:gd name="connsiteX3" fmla="*/ 1050047 w 1343015"/>
                <a:gd name="connsiteY3" fmla="*/ 1082675 h 1882775"/>
                <a:gd name="connsiteX4" fmla="*/ 815097 w 1343015"/>
                <a:gd name="connsiteY4" fmla="*/ 1527175 h 1882775"/>
                <a:gd name="connsiteX5" fmla="*/ 738897 w 1343015"/>
                <a:gd name="connsiteY5" fmla="*/ 1882775 h 1882775"/>
                <a:gd name="connsiteX0" fmla="*/ 779 w 1328797"/>
                <a:gd name="connsiteY0" fmla="*/ 0 h 1882775"/>
                <a:gd name="connsiteX1" fmla="*/ 140479 w 1328797"/>
                <a:gd name="connsiteY1" fmla="*/ 304800 h 1882775"/>
                <a:gd name="connsiteX2" fmla="*/ 1289829 w 1328797"/>
                <a:gd name="connsiteY2" fmla="*/ 746125 h 1882775"/>
                <a:gd name="connsiteX3" fmla="*/ 1035829 w 1328797"/>
                <a:gd name="connsiteY3" fmla="*/ 1082675 h 1882775"/>
                <a:gd name="connsiteX4" fmla="*/ 800879 w 1328797"/>
                <a:gd name="connsiteY4" fmla="*/ 1527175 h 1882775"/>
                <a:gd name="connsiteX5" fmla="*/ 724679 w 1328797"/>
                <a:gd name="connsiteY5" fmla="*/ 1882775 h 1882775"/>
                <a:gd name="connsiteX0" fmla="*/ 16905 w 1380350"/>
                <a:gd name="connsiteY0" fmla="*/ 0 h 1882775"/>
                <a:gd name="connsiteX1" fmla="*/ 156605 w 1380350"/>
                <a:gd name="connsiteY1" fmla="*/ 304800 h 1882775"/>
                <a:gd name="connsiteX2" fmla="*/ 1344055 w 1380350"/>
                <a:gd name="connsiteY2" fmla="*/ 800100 h 1882775"/>
                <a:gd name="connsiteX3" fmla="*/ 1051955 w 1380350"/>
                <a:gd name="connsiteY3" fmla="*/ 1082675 h 1882775"/>
                <a:gd name="connsiteX4" fmla="*/ 817005 w 1380350"/>
                <a:gd name="connsiteY4" fmla="*/ 1527175 h 1882775"/>
                <a:gd name="connsiteX5" fmla="*/ 740805 w 1380350"/>
                <a:gd name="connsiteY5" fmla="*/ 1882775 h 1882775"/>
                <a:gd name="connsiteX0" fmla="*/ 16905 w 1344055"/>
                <a:gd name="connsiteY0" fmla="*/ 0 h 1882775"/>
                <a:gd name="connsiteX1" fmla="*/ 156605 w 1344055"/>
                <a:gd name="connsiteY1" fmla="*/ 304800 h 1882775"/>
                <a:gd name="connsiteX2" fmla="*/ 1344055 w 1344055"/>
                <a:gd name="connsiteY2" fmla="*/ 800100 h 1882775"/>
                <a:gd name="connsiteX3" fmla="*/ 1051955 w 1344055"/>
                <a:gd name="connsiteY3" fmla="*/ 1082675 h 1882775"/>
                <a:gd name="connsiteX4" fmla="*/ 817005 w 1344055"/>
                <a:gd name="connsiteY4" fmla="*/ 1527175 h 1882775"/>
                <a:gd name="connsiteX5" fmla="*/ 740805 w 1344055"/>
                <a:gd name="connsiteY5" fmla="*/ 1882775 h 1882775"/>
                <a:gd name="connsiteX0" fmla="*/ 16905 w 1357816"/>
                <a:gd name="connsiteY0" fmla="*/ 0 h 1882775"/>
                <a:gd name="connsiteX1" fmla="*/ 156605 w 1357816"/>
                <a:gd name="connsiteY1" fmla="*/ 304800 h 1882775"/>
                <a:gd name="connsiteX2" fmla="*/ 1344055 w 1357816"/>
                <a:gd name="connsiteY2" fmla="*/ 800100 h 1882775"/>
                <a:gd name="connsiteX3" fmla="*/ 804305 w 1357816"/>
                <a:gd name="connsiteY3" fmla="*/ 1057275 h 1882775"/>
                <a:gd name="connsiteX4" fmla="*/ 817005 w 1357816"/>
                <a:gd name="connsiteY4" fmla="*/ 1527175 h 1882775"/>
                <a:gd name="connsiteX5" fmla="*/ 740805 w 1357816"/>
                <a:gd name="connsiteY5" fmla="*/ 1882775 h 1882775"/>
                <a:gd name="connsiteX0" fmla="*/ 18052 w 1380798"/>
                <a:gd name="connsiteY0" fmla="*/ 0 h 1882775"/>
                <a:gd name="connsiteX1" fmla="*/ 157752 w 1380798"/>
                <a:gd name="connsiteY1" fmla="*/ 304800 h 1882775"/>
                <a:gd name="connsiteX2" fmla="*/ 1367427 w 1380798"/>
                <a:gd name="connsiteY2" fmla="*/ 800100 h 1882775"/>
                <a:gd name="connsiteX3" fmla="*/ 805452 w 1380798"/>
                <a:gd name="connsiteY3" fmla="*/ 1057275 h 1882775"/>
                <a:gd name="connsiteX4" fmla="*/ 818152 w 1380798"/>
                <a:gd name="connsiteY4" fmla="*/ 1527175 h 1882775"/>
                <a:gd name="connsiteX5" fmla="*/ 741952 w 1380798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920875"/>
                <a:gd name="connsiteX1" fmla="*/ 157752 w 1367434"/>
                <a:gd name="connsiteY1" fmla="*/ 304800 h 1920875"/>
                <a:gd name="connsiteX2" fmla="*/ 1367427 w 1367434"/>
                <a:gd name="connsiteY2" fmla="*/ 800100 h 1920875"/>
                <a:gd name="connsiteX3" fmla="*/ 805452 w 1367434"/>
                <a:gd name="connsiteY3" fmla="*/ 1057275 h 1920875"/>
                <a:gd name="connsiteX4" fmla="*/ 834027 w 1367434"/>
                <a:gd name="connsiteY4" fmla="*/ 1527175 h 1920875"/>
                <a:gd name="connsiteX5" fmla="*/ 43452 w 1367434"/>
                <a:gd name="connsiteY5" fmla="*/ 1920875 h 1920875"/>
                <a:gd name="connsiteX0" fmla="*/ 18052 w 1367434"/>
                <a:gd name="connsiteY0" fmla="*/ 0 h 1920875"/>
                <a:gd name="connsiteX1" fmla="*/ 157752 w 1367434"/>
                <a:gd name="connsiteY1" fmla="*/ 304800 h 1920875"/>
                <a:gd name="connsiteX2" fmla="*/ 1367427 w 1367434"/>
                <a:gd name="connsiteY2" fmla="*/ 800100 h 1920875"/>
                <a:gd name="connsiteX3" fmla="*/ 805452 w 1367434"/>
                <a:gd name="connsiteY3" fmla="*/ 1057275 h 1920875"/>
                <a:gd name="connsiteX4" fmla="*/ 427627 w 1367434"/>
                <a:gd name="connsiteY4" fmla="*/ 1727200 h 1920875"/>
                <a:gd name="connsiteX5" fmla="*/ 43452 w 1367434"/>
                <a:gd name="connsiteY5" fmla="*/ 1920875 h 1920875"/>
                <a:gd name="connsiteX0" fmla="*/ 277 w 787735"/>
                <a:gd name="connsiteY0" fmla="*/ 0 h 1920875"/>
                <a:gd name="connsiteX1" fmla="*/ 139977 w 787735"/>
                <a:gd name="connsiteY1" fmla="*/ 304800 h 1920875"/>
                <a:gd name="connsiteX2" fmla="*/ 441602 w 787735"/>
                <a:gd name="connsiteY2" fmla="*/ 749300 h 1920875"/>
                <a:gd name="connsiteX3" fmla="*/ 787677 w 787735"/>
                <a:gd name="connsiteY3" fmla="*/ 1057275 h 1920875"/>
                <a:gd name="connsiteX4" fmla="*/ 409852 w 787735"/>
                <a:gd name="connsiteY4" fmla="*/ 1727200 h 1920875"/>
                <a:gd name="connsiteX5" fmla="*/ 25677 w 787735"/>
                <a:gd name="connsiteY5" fmla="*/ 1920875 h 1920875"/>
                <a:gd name="connsiteX0" fmla="*/ 277 w 714764"/>
                <a:gd name="connsiteY0" fmla="*/ 0 h 1920875"/>
                <a:gd name="connsiteX1" fmla="*/ 139977 w 714764"/>
                <a:gd name="connsiteY1" fmla="*/ 304800 h 1920875"/>
                <a:gd name="connsiteX2" fmla="*/ 441602 w 714764"/>
                <a:gd name="connsiteY2" fmla="*/ 749300 h 1920875"/>
                <a:gd name="connsiteX3" fmla="*/ 714652 w 714764"/>
                <a:gd name="connsiteY3" fmla="*/ 1060450 h 1920875"/>
                <a:gd name="connsiteX4" fmla="*/ 409852 w 714764"/>
                <a:gd name="connsiteY4" fmla="*/ 1727200 h 1920875"/>
                <a:gd name="connsiteX5" fmla="*/ 25677 w 714764"/>
                <a:gd name="connsiteY5" fmla="*/ 1920875 h 1920875"/>
                <a:gd name="connsiteX0" fmla="*/ 5867 w 720354"/>
                <a:gd name="connsiteY0" fmla="*/ 0 h 1920875"/>
                <a:gd name="connsiteX1" fmla="*/ 145567 w 720354"/>
                <a:gd name="connsiteY1" fmla="*/ 304800 h 1920875"/>
                <a:gd name="connsiteX2" fmla="*/ 447192 w 720354"/>
                <a:gd name="connsiteY2" fmla="*/ 749300 h 1920875"/>
                <a:gd name="connsiteX3" fmla="*/ 720242 w 720354"/>
                <a:gd name="connsiteY3" fmla="*/ 1060450 h 1920875"/>
                <a:gd name="connsiteX4" fmla="*/ 415442 w 720354"/>
                <a:gd name="connsiteY4" fmla="*/ 1727200 h 1920875"/>
                <a:gd name="connsiteX5" fmla="*/ 31267 w 720354"/>
                <a:gd name="connsiteY5" fmla="*/ 1920875 h 1920875"/>
                <a:gd name="connsiteX0" fmla="*/ 325 w 714804"/>
                <a:gd name="connsiteY0" fmla="*/ 0 h 1920875"/>
                <a:gd name="connsiteX1" fmla="*/ 232100 w 714804"/>
                <a:gd name="connsiteY1" fmla="*/ 285750 h 1920875"/>
                <a:gd name="connsiteX2" fmla="*/ 441650 w 714804"/>
                <a:gd name="connsiteY2" fmla="*/ 749300 h 1920875"/>
                <a:gd name="connsiteX3" fmla="*/ 714700 w 714804"/>
                <a:gd name="connsiteY3" fmla="*/ 1060450 h 1920875"/>
                <a:gd name="connsiteX4" fmla="*/ 409900 w 714804"/>
                <a:gd name="connsiteY4" fmla="*/ 1727200 h 1920875"/>
                <a:gd name="connsiteX5" fmla="*/ 25725 w 714804"/>
                <a:gd name="connsiteY5" fmla="*/ 1920875 h 1920875"/>
                <a:gd name="connsiteX0" fmla="*/ 128 w 714716"/>
                <a:gd name="connsiteY0" fmla="*/ 0 h 1920875"/>
                <a:gd name="connsiteX1" fmla="*/ 231903 w 714716"/>
                <a:gd name="connsiteY1" fmla="*/ 285750 h 1920875"/>
                <a:gd name="connsiteX2" fmla="*/ 454153 w 714716"/>
                <a:gd name="connsiteY2" fmla="*/ 774700 h 1920875"/>
                <a:gd name="connsiteX3" fmla="*/ 714503 w 714716"/>
                <a:gd name="connsiteY3" fmla="*/ 1060450 h 1920875"/>
                <a:gd name="connsiteX4" fmla="*/ 409703 w 714716"/>
                <a:gd name="connsiteY4" fmla="*/ 1727200 h 1920875"/>
                <a:gd name="connsiteX5" fmla="*/ 25528 w 714716"/>
                <a:gd name="connsiteY5" fmla="*/ 1920875 h 1920875"/>
                <a:gd name="connsiteX0" fmla="*/ 210 w 714798"/>
                <a:gd name="connsiteY0" fmla="*/ 0 h 1920875"/>
                <a:gd name="connsiteX1" fmla="*/ 231985 w 714798"/>
                <a:gd name="connsiteY1" fmla="*/ 285750 h 1920875"/>
                <a:gd name="connsiteX2" fmla="*/ 454235 w 714798"/>
                <a:gd name="connsiteY2" fmla="*/ 774700 h 1920875"/>
                <a:gd name="connsiteX3" fmla="*/ 714585 w 714798"/>
                <a:gd name="connsiteY3" fmla="*/ 1060450 h 1920875"/>
                <a:gd name="connsiteX4" fmla="*/ 409785 w 714798"/>
                <a:gd name="connsiteY4" fmla="*/ 1727200 h 1920875"/>
                <a:gd name="connsiteX5" fmla="*/ 25610 w 714798"/>
                <a:gd name="connsiteY5" fmla="*/ 1920875 h 1920875"/>
                <a:gd name="connsiteX0" fmla="*/ 210 w 714798"/>
                <a:gd name="connsiteY0" fmla="*/ 0 h 1920875"/>
                <a:gd name="connsiteX1" fmla="*/ 231985 w 714798"/>
                <a:gd name="connsiteY1" fmla="*/ 285750 h 1920875"/>
                <a:gd name="connsiteX2" fmla="*/ 454235 w 714798"/>
                <a:gd name="connsiteY2" fmla="*/ 774700 h 1920875"/>
                <a:gd name="connsiteX3" fmla="*/ 714585 w 714798"/>
                <a:gd name="connsiteY3" fmla="*/ 1060450 h 1920875"/>
                <a:gd name="connsiteX4" fmla="*/ 409785 w 714798"/>
                <a:gd name="connsiteY4" fmla="*/ 1727200 h 1920875"/>
                <a:gd name="connsiteX5" fmla="*/ 25610 w 714798"/>
                <a:gd name="connsiteY5" fmla="*/ 1920875 h 1920875"/>
                <a:gd name="connsiteX0" fmla="*/ 210 w 756795"/>
                <a:gd name="connsiteY0" fmla="*/ 0 h 1920875"/>
                <a:gd name="connsiteX1" fmla="*/ 231985 w 756795"/>
                <a:gd name="connsiteY1" fmla="*/ 285750 h 1920875"/>
                <a:gd name="connsiteX2" fmla="*/ 454235 w 756795"/>
                <a:gd name="connsiteY2" fmla="*/ 774700 h 1920875"/>
                <a:gd name="connsiteX3" fmla="*/ 714585 w 756795"/>
                <a:gd name="connsiteY3" fmla="*/ 1060450 h 1920875"/>
                <a:gd name="connsiteX4" fmla="*/ 409785 w 756795"/>
                <a:gd name="connsiteY4" fmla="*/ 1727200 h 1920875"/>
                <a:gd name="connsiteX5" fmla="*/ 25610 w 756795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131 w 685417"/>
                <a:gd name="connsiteY0" fmla="*/ 0 h 2006600"/>
                <a:gd name="connsiteX1" fmla="*/ 227144 w 685417"/>
                <a:gd name="connsiteY1" fmla="*/ 279400 h 2006600"/>
                <a:gd name="connsiteX2" fmla="*/ 449394 w 685417"/>
                <a:gd name="connsiteY2" fmla="*/ 768350 h 2006600"/>
                <a:gd name="connsiteX3" fmla="*/ 636719 w 685417"/>
                <a:gd name="connsiteY3" fmla="*/ 1092200 h 2006600"/>
                <a:gd name="connsiteX4" fmla="*/ 404944 w 685417"/>
                <a:gd name="connsiteY4" fmla="*/ 1720850 h 2006600"/>
                <a:gd name="connsiteX5" fmla="*/ 30294 w 685417"/>
                <a:gd name="connsiteY5" fmla="*/ 2006600 h 2006600"/>
                <a:gd name="connsiteX0" fmla="*/ 131 w 685417"/>
                <a:gd name="connsiteY0" fmla="*/ 0 h 2003425"/>
                <a:gd name="connsiteX1" fmla="*/ 227144 w 685417"/>
                <a:gd name="connsiteY1" fmla="*/ 276225 h 2003425"/>
                <a:gd name="connsiteX2" fmla="*/ 449394 w 685417"/>
                <a:gd name="connsiteY2" fmla="*/ 765175 h 2003425"/>
                <a:gd name="connsiteX3" fmla="*/ 636719 w 685417"/>
                <a:gd name="connsiteY3" fmla="*/ 1089025 h 2003425"/>
                <a:gd name="connsiteX4" fmla="*/ 404944 w 685417"/>
                <a:gd name="connsiteY4" fmla="*/ 1717675 h 2003425"/>
                <a:gd name="connsiteX5" fmla="*/ 30294 w 685417"/>
                <a:gd name="connsiteY5" fmla="*/ 2003425 h 2003425"/>
                <a:gd name="connsiteX0" fmla="*/ 131 w 685417"/>
                <a:gd name="connsiteY0" fmla="*/ 0 h 1998663"/>
                <a:gd name="connsiteX1" fmla="*/ 227144 w 685417"/>
                <a:gd name="connsiteY1" fmla="*/ 271463 h 1998663"/>
                <a:gd name="connsiteX2" fmla="*/ 449394 w 685417"/>
                <a:gd name="connsiteY2" fmla="*/ 760413 h 1998663"/>
                <a:gd name="connsiteX3" fmla="*/ 636719 w 685417"/>
                <a:gd name="connsiteY3" fmla="*/ 1084263 h 1998663"/>
                <a:gd name="connsiteX4" fmla="*/ 404944 w 685417"/>
                <a:gd name="connsiteY4" fmla="*/ 1712913 h 1998663"/>
                <a:gd name="connsiteX5" fmla="*/ 30294 w 685417"/>
                <a:gd name="connsiteY5" fmla="*/ 1998663 h 1998663"/>
                <a:gd name="connsiteX0" fmla="*/ 129 w 687002"/>
                <a:gd name="connsiteY0" fmla="*/ 0 h 2001838"/>
                <a:gd name="connsiteX1" fmla="*/ 228729 w 687002"/>
                <a:gd name="connsiteY1" fmla="*/ 274638 h 2001838"/>
                <a:gd name="connsiteX2" fmla="*/ 450979 w 687002"/>
                <a:gd name="connsiteY2" fmla="*/ 763588 h 2001838"/>
                <a:gd name="connsiteX3" fmla="*/ 638304 w 687002"/>
                <a:gd name="connsiteY3" fmla="*/ 1087438 h 2001838"/>
                <a:gd name="connsiteX4" fmla="*/ 406529 w 687002"/>
                <a:gd name="connsiteY4" fmla="*/ 1716088 h 2001838"/>
                <a:gd name="connsiteX5" fmla="*/ 31879 w 687002"/>
                <a:gd name="connsiteY5" fmla="*/ 2001838 h 2001838"/>
                <a:gd name="connsiteX0" fmla="*/ 603308 w 1290181"/>
                <a:gd name="connsiteY0" fmla="*/ 0 h 3405188"/>
                <a:gd name="connsiteX1" fmla="*/ 831908 w 1290181"/>
                <a:gd name="connsiteY1" fmla="*/ 274638 h 3405188"/>
                <a:gd name="connsiteX2" fmla="*/ 1054158 w 1290181"/>
                <a:gd name="connsiteY2" fmla="*/ 763588 h 3405188"/>
                <a:gd name="connsiteX3" fmla="*/ 1241483 w 1290181"/>
                <a:gd name="connsiteY3" fmla="*/ 1087438 h 3405188"/>
                <a:gd name="connsiteX4" fmla="*/ 1009708 w 1290181"/>
                <a:gd name="connsiteY4" fmla="*/ 1716088 h 3405188"/>
                <a:gd name="connsiteX5" fmla="*/ 58 w 1290181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831850 w 1290123"/>
                <a:gd name="connsiteY0" fmla="*/ 0 h 3130550"/>
                <a:gd name="connsiteX1" fmla="*/ 1054100 w 1290123"/>
                <a:gd name="connsiteY1" fmla="*/ 488950 h 3130550"/>
                <a:gd name="connsiteX2" fmla="*/ 1241425 w 1290123"/>
                <a:gd name="connsiteY2" fmla="*/ 812800 h 3130550"/>
                <a:gd name="connsiteX3" fmla="*/ 1009650 w 1290123"/>
                <a:gd name="connsiteY3" fmla="*/ 1441450 h 3130550"/>
                <a:gd name="connsiteX4" fmla="*/ 0 w 1290123"/>
                <a:gd name="connsiteY4" fmla="*/ 3130550 h 3130550"/>
                <a:gd name="connsiteX0" fmla="*/ 1054100 w 1290123"/>
                <a:gd name="connsiteY0" fmla="*/ 0 h 2641600"/>
                <a:gd name="connsiteX1" fmla="*/ 1241425 w 1290123"/>
                <a:gd name="connsiteY1" fmla="*/ 323850 h 2641600"/>
                <a:gd name="connsiteX2" fmla="*/ 1009650 w 1290123"/>
                <a:gd name="connsiteY2" fmla="*/ 952500 h 2641600"/>
                <a:gd name="connsiteX3" fmla="*/ 0 w 1290123"/>
                <a:gd name="connsiteY3" fmla="*/ 2641600 h 2641600"/>
                <a:gd name="connsiteX0" fmla="*/ 1241425 w 1241425"/>
                <a:gd name="connsiteY0" fmla="*/ 0 h 2317750"/>
                <a:gd name="connsiteX1" fmla="*/ 1009650 w 1241425"/>
                <a:gd name="connsiteY1" fmla="*/ 628650 h 2317750"/>
                <a:gd name="connsiteX2" fmla="*/ 0 w 1241425"/>
                <a:gd name="connsiteY2" fmla="*/ 2317750 h 2317750"/>
                <a:gd name="connsiteX0" fmla="*/ 1009650 w 1046945"/>
                <a:gd name="connsiteY0" fmla="*/ 0 h 1689100"/>
                <a:gd name="connsiteX1" fmla="*/ 0 w 1046945"/>
                <a:gd name="connsiteY1" fmla="*/ 1689100 h 1689100"/>
                <a:gd name="connsiteX0" fmla="*/ 1113862 w 1127496"/>
                <a:gd name="connsiteY0" fmla="*/ 0 h 1753837"/>
                <a:gd name="connsiteX1" fmla="*/ 0 w 1127496"/>
                <a:gd name="connsiteY1" fmla="*/ 1753837 h 1753837"/>
                <a:gd name="connsiteX0" fmla="*/ 1113862 w 1113862"/>
                <a:gd name="connsiteY0" fmla="*/ 0 h 1753837"/>
                <a:gd name="connsiteX1" fmla="*/ 0 w 1113862"/>
                <a:gd name="connsiteY1" fmla="*/ 1753837 h 1753837"/>
                <a:gd name="connsiteX0" fmla="*/ 892080 w 892080"/>
                <a:gd name="connsiteY0" fmla="*/ 0 h 1282695"/>
                <a:gd name="connsiteX1" fmla="*/ 0 w 892080"/>
                <a:gd name="connsiteY1" fmla="*/ 1282695 h 1282695"/>
                <a:gd name="connsiteX0" fmla="*/ 892080 w 892080"/>
                <a:gd name="connsiteY0" fmla="*/ 0 h 1282695"/>
                <a:gd name="connsiteX1" fmla="*/ 0 w 892080"/>
                <a:gd name="connsiteY1" fmla="*/ 1282695 h 128269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2768" h="1117255">
                  <a:moveTo>
                    <a:pt x="902768" y="0"/>
                  </a:moveTo>
                  <a:cubicBezTo>
                    <a:pt x="799746" y="369932"/>
                    <a:pt x="583892" y="741473"/>
                    <a:pt x="0" y="1117255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240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3735015" cy="3877891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Warum muss ein Thread beendet werden?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Wie beende ich einen Thread mit </a:t>
            </a:r>
            <a:r>
              <a:rPr lang="de-DE" dirty="0" err="1" smtClean="0">
                <a:latin typeface="Consolas" panose="020B0609020204030204" pitchFamily="49" charset="0"/>
              </a:rPr>
              <a:t>interrupt</a:t>
            </a:r>
            <a:r>
              <a:rPr lang="de-DE" dirty="0" smtClean="0">
                <a:latin typeface="Consolas" panose="020B0609020204030204" pitchFamily="49" charset="0"/>
              </a:rPr>
              <a:t>()</a:t>
            </a:r>
            <a:r>
              <a:rPr lang="de-DE" dirty="0" smtClean="0"/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Warum soll ein Thread nicht mit </a:t>
            </a:r>
            <a:r>
              <a:rPr lang="de-DE" dirty="0" err="1" smtClean="0">
                <a:latin typeface="Consolas" panose="020B0609020204030204" pitchFamily="49" charset="0"/>
              </a:rPr>
              <a:t>stop</a:t>
            </a:r>
            <a:r>
              <a:rPr lang="de-DE" dirty="0" smtClean="0">
                <a:latin typeface="Consolas" panose="020B0609020204030204" pitchFamily="49" charset="0"/>
              </a:rPr>
              <a:t>()</a:t>
            </a:r>
            <a:r>
              <a:rPr lang="de-DE" dirty="0" smtClean="0"/>
              <a:t> beendet werden?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38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0" y="0"/>
            <a:ext cx="6076303" cy="620688"/>
            <a:chOff x="0" y="0"/>
            <a:chExt cx="6076303" cy="620688"/>
          </a:xfrm>
        </p:grpSpPr>
        <p:sp>
          <p:nvSpPr>
            <p:cNvPr id="13" name="Richtungspfeil 12"/>
            <p:cNvSpPr/>
            <p:nvPr/>
          </p:nvSpPr>
          <p:spPr>
            <a:xfrm>
              <a:off x="0" y="0"/>
              <a:ext cx="4935414" cy="620688"/>
            </a:xfrm>
            <a:prstGeom prst="homePlate">
              <a:avLst>
                <a:gd name="adj" fmla="val 461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latin typeface="+mj-lt"/>
                </a:rPr>
                <a:t>Live-Demo</a:t>
              </a:r>
              <a:r>
                <a:rPr lang="de-DE" b="1" dirty="0" smtClean="0">
                  <a:latin typeface="+mj-lt"/>
                </a:rPr>
                <a:t>: Thread </a:t>
              </a:r>
              <a:r>
                <a:rPr lang="de-DE" b="1" dirty="0" smtClean="0">
                  <a:latin typeface="+mj-lt"/>
                </a:rPr>
                <a:t>beenden</a:t>
              </a:r>
              <a:endParaRPr lang="de-DE" b="1" dirty="0">
                <a:latin typeface="+mj-lt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935414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14"/>
            <p:cNvSpPr/>
            <p:nvPr/>
          </p:nvSpPr>
          <p:spPr>
            <a:xfrm>
              <a:off x="5500239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706765"/>
            <a:ext cx="7283824" cy="57724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706765"/>
            <a:ext cx="7810901" cy="58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Dr. Marcus Mews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Multi-Thread-Programmierung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65687" y="6564753"/>
            <a:ext cx="509660" cy="153888"/>
          </a:xfrm>
        </p:spPr>
        <p:txBody>
          <a:bodyPr/>
          <a:lstStyle/>
          <a:p>
            <a:fld id="{69F34120-B5BD-450B-94B9-3E8DBFFED806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xmlns="" id="{465D687F-2222-4D85-BC6F-B0891F96EC59}"/>
              </a:ext>
            </a:extLst>
          </p:cNvPr>
          <p:cNvSpPr txBox="1">
            <a:spLocks/>
          </p:cNvSpPr>
          <p:nvPr/>
        </p:nvSpPr>
        <p:spPr>
          <a:xfrm>
            <a:off x="379784" y="615305"/>
            <a:ext cx="11432432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>
                <a:solidFill>
                  <a:schemeClr val="bg1"/>
                </a:solidFill>
              </a:rPr>
              <a:t>Literaturempfehlungen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xmlns="" id="{465D687F-2222-4D85-BC6F-B0891F96EC59}"/>
              </a:ext>
            </a:extLst>
          </p:cNvPr>
          <p:cNvSpPr txBox="1">
            <a:spLocks/>
          </p:cNvSpPr>
          <p:nvPr/>
        </p:nvSpPr>
        <p:spPr>
          <a:xfrm>
            <a:off x="379784" y="4173166"/>
            <a:ext cx="11432432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>
                <a:solidFill>
                  <a:schemeClr val="bg1"/>
                </a:solidFill>
              </a:rPr>
              <a:t>Abbildungen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11571" y="1312482"/>
            <a:ext cx="90480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Goll, Joachim; Heinisch, Cornelia: </a:t>
            </a:r>
            <a:r>
              <a:rPr lang="de-DE" i="1" dirty="0">
                <a:solidFill>
                  <a:schemeClr val="bg1"/>
                </a:solidFill>
              </a:rPr>
              <a:t>Java als erste Programmiersprache. Grundkurs für Hochschulen. </a:t>
            </a:r>
            <a:r>
              <a:rPr lang="de-DE" dirty="0">
                <a:solidFill>
                  <a:schemeClr val="bg1"/>
                </a:solidFill>
              </a:rPr>
              <a:t>8. Auflage. Springer Vieweg, 2016. ISBN 978–3–658–12118–1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Hettel</a:t>
            </a:r>
            <a:r>
              <a:rPr lang="de-DE" dirty="0">
                <a:solidFill>
                  <a:schemeClr val="bg1"/>
                </a:solidFill>
              </a:rPr>
              <a:t>, Jörg; Tran, </a:t>
            </a:r>
            <a:r>
              <a:rPr lang="de-DE" dirty="0" err="1">
                <a:solidFill>
                  <a:schemeClr val="bg1"/>
                </a:solidFill>
              </a:rPr>
              <a:t>Manh</a:t>
            </a:r>
            <a:r>
              <a:rPr lang="de-DE" dirty="0">
                <a:solidFill>
                  <a:schemeClr val="bg1"/>
                </a:solidFill>
              </a:rPr>
              <a:t> T.: </a:t>
            </a:r>
            <a:r>
              <a:rPr lang="de-DE" i="1" dirty="0">
                <a:solidFill>
                  <a:schemeClr val="bg1"/>
                </a:solidFill>
              </a:rPr>
              <a:t>Nebenläufige Programmierung mit Java</a:t>
            </a:r>
            <a:r>
              <a:rPr lang="de-DE" dirty="0">
                <a:solidFill>
                  <a:schemeClr val="bg1"/>
                </a:solidFill>
              </a:rPr>
              <a:t>. </a:t>
            </a:r>
            <a:r>
              <a:rPr lang="de-DE" dirty="0" err="1">
                <a:solidFill>
                  <a:schemeClr val="bg1"/>
                </a:solidFill>
              </a:rPr>
              <a:t>dpunkt</a:t>
            </a:r>
            <a:r>
              <a:rPr lang="de-DE" dirty="0">
                <a:solidFill>
                  <a:schemeClr val="bg1"/>
                </a:solidFill>
              </a:rPr>
              <a:t>, 2016. ISBN 978–3–96088–012–7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Louis, Dirk; Müller, Peter: </a:t>
            </a:r>
            <a:r>
              <a:rPr lang="de-DE" i="1" dirty="0">
                <a:solidFill>
                  <a:schemeClr val="bg1"/>
                </a:solidFill>
              </a:rPr>
              <a:t>Java. Eine Einführung in die Programmierung</a:t>
            </a:r>
            <a:r>
              <a:rPr lang="de-DE" dirty="0">
                <a:solidFill>
                  <a:schemeClr val="bg1"/>
                </a:solidFill>
              </a:rPr>
              <a:t>. 2. Auflage. Hanser, 2018. </a:t>
            </a:r>
            <a:r>
              <a:rPr lang="de-DE" dirty="0" smtClean="0">
                <a:solidFill>
                  <a:schemeClr val="bg1"/>
                </a:solidFill>
              </a:rPr>
              <a:t>ISBN 978–3–446–45362–3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Ullenboom</a:t>
            </a:r>
            <a:r>
              <a:rPr lang="de-DE" dirty="0">
                <a:solidFill>
                  <a:schemeClr val="bg1"/>
                </a:solidFill>
              </a:rPr>
              <a:t>, Christian: Java ist auch eine Insel. Einführung, Ausbildung, Praxis. 12. </a:t>
            </a:r>
            <a:r>
              <a:rPr lang="de-DE" dirty="0" smtClean="0">
                <a:solidFill>
                  <a:schemeClr val="bg1"/>
                </a:solidFill>
              </a:rPr>
              <a:t>Auflage. </a:t>
            </a:r>
            <a:r>
              <a:rPr lang="de-DE" dirty="0">
                <a:solidFill>
                  <a:schemeClr val="bg1"/>
                </a:solidFill>
              </a:rPr>
              <a:t>Rheinwerk </a:t>
            </a:r>
            <a:r>
              <a:rPr lang="de-DE" dirty="0" smtClean="0">
                <a:solidFill>
                  <a:schemeClr val="bg1"/>
                </a:solidFill>
              </a:rPr>
              <a:t>Verlag, 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openbook.rheinwerk-verlag.de/</a:t>
            </a:r>
            <a:r>
              <a:rPr lang="de-DE" dirty="0" err="1" smtClean="0">
                <a:solidFill>
                  <a:schemeClr val="bg1"/>
                </a:solidFill>
                <a:hlinkClick r:id="rId2"/>
              </a:rPr>
              <a:t>javainsel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/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11571" y="4796425"/>
            <a:ext cx="107068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bg1"/>
                </a:solidFill>
              </a:rPr>
              <a:t>[1] </a:t>
            </a:r>
            <a:r>
              <a:rPr lang="de-DE" dirty="0" smtClean="0">
                <a:solidFill>
                  <a:schemeClr val="bg1"/>
                </a:solidFill>
                <a:hlinkClick r:id="rId3"/>
              </a:rPr>
              <a:t>enccs.github.io/</a:t>
            </a:r>
            <a:r>
              <a:rPr lang="de-DE" dirty="0" err="1" smtClean="0">
                <a:solidFill>
                  <a:schemeClr val="bg1"/>
                </a:solidFill>
                <a:hlinkClick r:id="rId3"/>
              </a:rPr>
              <a:t>OpenACC</a:t>
            </a:r>
            <a:r>
              <a:rPr lang="de-DE" dirty="0" smtClean="0">
                <a:solidFill>
                  <a:schemeClr val="bg1"/>
                </a:solidFill>
                <a:hlinkClick r:id="rId3"/>
              </a:rPr>
              <a:t>/0.01_gpu-introduction/</a:t>
            </a:r>
            <a:r>
              <a:rPr lang="de-DE" dirty="0" smtClean="0">
                <a:solidFill>
                  <a:schemeClr val="bg1"/>
                </a:solidFill>
              </a:rPr>
              <a:t> (abgerufen 12.04.2023)</a:t>
            </a:r>
          </a:p>
          <a:p>
            <a:pPr>
              <a:spcAft>
                <a:spcPts val="600"/>
              </a:spcAft>
            </a:pPr>
            <a:r>
              <a:rPr lang="de-DE" dirty="0" smtClean="0">
                <a:solidFill>
                  <a:schemeClr val="bg1"/>
                </a:solidFill>
              </a:rPr>
              <a:t>[2] </a:t>
            </a:r>
            <a:r>
              <a:rPr lang="de-DE" dirty="0" smtClean="0">
                <a:hlinkClick r:id="rId4"/>
              </a:rPr>
              <a:t>tutonaut.de/alte-werbung-was-computer-</a:t>
            </a:r>
            <a:r>
              <a:rPr lang="de-DE" dirty="0" err="1" smtClean="0">
                <a:hlinkClick r:id="rId4"/>
              </a:rPr>
              <a:t>frueher</a:t>
            </a:r>
            <a:r>
              <a:rPr lang="de-DE" dirty="0" smtClean="0">
                <a:hlinkClick r:id="rId4"/>
              </a:rPr>
              <a:t>-gekostet-haben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dirty="0">
                <a:solidFill>
                  <a:schemeClr val="bg1"/>
                </a:solidFill>
              </a:rPr>
              <a:t>abgerufen</a:t>
            </a:r>
            <a:r>
              <a:rPr lang="de-DE" dirty="0" smtClean="0">
                <a:solidFill>
                  <a:schemeClr val="bg1"/>
                </a:solidFill>
              </a:rPr>
              <a:t> 10.04.2023)</a:t>
            </a:r>
          </a:p>
          <a:p>
            <a:pPr>
              <a:spcAft>
                <a:spcPts val="600"/>
              </a:spcAft>
            </a:pPr>
            <a:r>
              <a:rPr lang="de-DE" dirty="0" smtClean="0">
                <a:solidFill>
                  <a:schemeClr val="bg1"/>
                </a:solidFill>
              </a:rPr>
              <a:t>[3</a:t>
            </a:r>
            <a:r>
              <a:rPr lang="de-DE" dirty="0">
                <a:solidFill>
                  <a:schemeClr val="bg1"/>
                </a:solidFill>
              </a:rPr>
              <a:t>] </a:t>
            </a:r>
            <a:r>
              <a:rPr lang="de-DE" dirty="0" smtClean="0">
                <a:solidFill>
                  <a:schemeClr val="bg1"/>
                </a:solidFill>
                <a:hlinkClick r:id="rId5"/>
              </a:rPr>
              <a:t>icon-library.com/</a:t>
            </a:r>
            <a:r>
              <a:rPr lang="de-DE" dirty="0" err="1" smtClean="0">
                <a:solidFill>
                  <a:schemeClr val="bg1"/>
                </a:solidFill>
                <a:hlinkClick r:id="rId5"/>
              </a:rPr>
              <a:t>icon</a:t>
            </a:r>
            <a:r>
              <a:rPr lang="de-DE" dirty="0" smtClean="0">
                <a:solidFill>
                  <a:schemeClr val="bg1"/>
                </a:solidFill>
                <a:hlinkClick r:id="rId5"/>
              </a:rPr>
              <a:t>/icon-dj-1.html.html</a:t>
            </a:r>
            <a:r>
              <a:rPr lang="de-DE" dirty="0" smtClean="0">
                <a:solidFill>
                  <a:schemeClr val="bg1"/>
                </a:solidFill>
              </a:rPr>
              <a:t> (abgerufen 15.04.2023)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chemeClr val="bg1"/>
                </a:solidFill>
              </a:rPr>
              <a:t>[4] </a:t>
            </a:r>
            <a:r>
              <a:rPr lang="de-DE" dirty="0" smtClean="0">
                <a:solidFill>
                  <a:schemeClr val="bg1"/>
                </a:solidFill>
                <a:hlinkClick r:id="rId6"/>
              </a:rPr>
              <a:t>pngkey.com/</a:t>
            </a:r>
            <a:r>
              <a:rPr lang="de-DE" dirty="0" err="1" smtClean="0">
                <a:solidFill>
                  <a:schemeClr val="bg1"/>
                </a:solidFill>
                <a:hlinkClick r:id="rId6"/>
              </a:rPr>
              <a:t>maxpic</a:t>
            </a:r>
            <a:r>
              <a:rPr lang="de-DE" dirty="0" smtClean="0">
                <a:solidFill>
                  <a:schemeClr val="bg1"/>
                </a:solidFill>
                <a:hlinkClick r:id="rId6"/>
              </a:rPr>
              <a:t>/u2w7e6t4t4u2a9t4/</a:t>
            </a:r>
            <a:r>
              <a:rPr lang="de-DE" dirty="0" smtClean="0">
                <a:solidFill>
                  <a:schemeClr val="bg1"/>
                </a:solidFill>
              </a:rPr>
              <a:t> (abgerufen 10.04.2023)</a:t>
            </a:r>
            <a:endParaRPr lang="de-DE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395118" y="0"/>
            <a:ext cx="9774984" cy="6134240"/>
            <a:chOff x="685038" y="0"/>
            <a:chExt cx="10821924" cy="6858000"/>
          </a:xfrm>
        </p:grpSpPr>
        <p:cxnSp>
          <p:nvCxnSpPr>
            <p:cNvPr id="11" name="Gerader Verbinder 10"/>
            <p:cNvCxnSpPr/>
            <p:nvPr/>
          </p:nvCxnSpPr>
          <p:spPr>
            <a:xfrm flipV="1">
              <a:off x="6902027" y="3887893"/>
              <a:ext cx="2059093" cy="13208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8" y="0"/>
              <a:ext cx="10821924" cy="6858000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>
            <a:xfrm flipH="1">
              <a:off x="1476587" y="704427"/>
              <a:ext cx="7592906" cy="4307840"/>
            </a:xfrm>
            <a:prstGeom prst="line">
              <a:avLst/>
            </a:prstGeom>
            <a:ln w="28575">
              <a:solidFill>
                <a:srgbClr val="CC66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/>
          </p:nvSpPr>
          <p:spPr>
            <a:xfrm>
              <a:off x="6780107" y="575733"/>
              <a:ext cx="2384213" cy="4930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r Verbinder 12"/>
            <p:cNvCxnSpPr/>
            <p:nvPr/>
          </p:nvCxnSpPr>
          <p:spPr>
            <a:xfrm flipV="1">
              <a:off x="1530773" y="3154680"/>
              <a:ext cx="5249334" cy="2250440"/>
            </a:xfrm>
            <a:prstGeom prst="line">
              <a:avLst/>
            </a:prstGeom>
            <a:ln w="28575">
              <a:solidFill>
                <a:srgbClr val="0087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780107" y="2159000"/>
              <a:ext cx="2289386" cy="995680"/>
            </a:xfrm>
            <a:prstGeom prst="line">
              <a:avLst/>
            </a:prstGeom>
            <a:ln w="28575">
              <a:solidFill>
                <a:srgbClr val="0087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V="1">
              <a:off x="6780107" y="792480"/>
              <a:ext cx="2289386" cy="1209040"/>
            </a:xfrm>
            <a:prstGeom prst="line">
              <a:avLst/>
            </a:prstGeom>
            <a:ln w="28575">
              <a:solidFill>
                <a:srgbClr val="CC6600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6780107" y="5161280"/>
              <a:ext cx="234865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/>
          <p:cNvSpPr txBox="1"/>
          <p:nvPr/>
        </p:nvSpPr>
        <p:spPr>
          <a:xfrm>
            <a:off x="8237691" y="5930239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[1]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9897770" y="490742"/>
            <a:ext cx="2211334" cy="2328090"/>
            <a:chOff x="6700406" y="190136"/>
            <a:chExt cx="2526610" cy="2628696"/>
          </a:xfrm>
        </p:grpSpPr>
        <p:sp>
          <p:nvSpPr>
            <p:cNvPr id="26" name="Freihandform 25"/>
            <p:cNvSpPr/>
            <p:nvPr/>
          </p:nvSpPr>
          <p:spPr>
            <a:xfrm>
              <a:off x="6703170" y="1054068"/>
              <a:ext cx="2345376" cy="610507"/>
            </a:xfrm>
            <a:custGeom>
              <a:avLst/>
              <a:gdLst>
                <a:gd name="connsiteX0" fmla="*/ 0 w 2345376"/>
                <a:gd name="connsiteY0" fmla="*/ 718457 h 718457"/>
                <a:gd name="connsiteX1" fmla="*/ 1318161 w 2345376"/>
                <a:gd name="connsiteY1" fmla="*/ 136566 h 718457"/>
                <a:gd name="connsiteX2" fmla="*/ 2345376 w 2345376"/>
                <a:gd name="connsiteY2" fmla="*/ 0 h 718457"/>
                <a:gd name="connsiteX0" fmla="*/ 0 w 2345376"/>
                <a:gd name="connsiteY0" fmla="*/ 634212 h 634212"/>
                <a:gd name="connsiteX1" fmla="*/ 1318161 w 2345376"/>
                <a:gd name="connsiteY1" fmla="*/ 52321 h 634212"/>
                <a:gd name="connsiteX2" fmla="*/ 2345376 w 2345376"/>
                <a:gd name="connsiteY2" fmla="*/ 23705 h 634212"/>
                <a:gd name="connsiteX0" fmla="*/ 0 w 2345376"/>
                <a:gd name="connsiteY0" fmla="*/ 610507 h 610507"/>
                <a:gd name="connsiteX1" fmla="*/ 1124486 w 2345376"/>
                <a:gd name="connsiteY1" fmla="*/ 177841 h 610507"/>
                <a:gd name="connsiteX2" fmla="*/ 2345376 w 2345376"/>
                <a:gd name="connsiteY2" fmla="*/ 0 h 61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5376" h="610507">
                  <a:moveTo>
                    <a:pt x="0" y="610507"/>
                  </a:moveTo>
                  <a:cubicBezTo>
                    <a:pt x="463632" y="379433"/>
                    <a:pt x="733590" y="279592"/>
                    <a:pt x="1124486" y="177841"/>
                  </a:cubicBezTo>
                  <a:cubicBezTo>
                    <a:pt x="1515382" y="76090"/>
                    <a:pt x="2074223" y="5938"/>
                    <a:pt x="2345376" y="0"/>
                  </a:cubicBezTo>
                </a:path>
              </a:pathLst>
            </a:custGeom>
            <a:noFill/>
            <a:ln w="28575">
              <a:solidFill>
                <a:schemeClr val="accent4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>
              <a:off x="6700406" y="2461330"/>
              <a:ext cx="2308514" cy="357502"/>
            </a:xfrm>
            <a:custGeom>
              <a:avLst/>
              <a:gdLst>
                <a:gd name="connsiteX0" fmla="*/ 0 w 2327564"/>
                <a:gd name="connsiteY0" fmla="*/ 540665 h 540665"/>
                <a:gd name="connsiteX1" fmla="*/ 1187533 w 2327564"/>
                <a:gd name="connsiteY1" fmla="*/ 130966 h 540665"/>
                <a:gd name="connsiteX2" fmla="*/ 2327564 w 2327564"/>
                <a:gd name="connsiteY2" fmla="*/ 41901 h 540665"/>
                <a:gd name="connsiteX0" fmla="*/ 0 w 2327564"/>
                <a:gd name="connsiteY0" fmla="*/ 501155 h 501155"/>
                <a:gd name="connsiteX1" fmla="*/ 1187533 w 2327564"/>
                <a:gd name="connsiteY1" fmla="*/ 91456 h 501155"/>
                <a:gd name="connsiteX2" fmla="*/ 2327564 w 2327564"/>
                <a:gd name="connsiteY2" fmla="*/ 2391 h 501155"/>
                <a:gd name="connsiteX0" fmla="*/ 0 w 2311689"/>
                <a:gd name="connsiteY0" fmla="*/ 429154 h 429154"/>
                <a:gd name="connsiteX1" fmla="*/ 1187533 w 2311689"/>
                <a:gd name="connsiteY1" fmla="*/ 19455 h 429154"/>
                <a:gd name="connsiteX2" fmla="*/ 2311689 w 2311689"/>
                <a:gd name="connsiteY2" fmla="*/ 66915 h 429154"/>
                <a:gd name="connsiteX0" fmla="*/ 0 w 2311689"/>
                <a:gd name="connsiteY0" fmla="*/ 363541 h 363541"/>
                <a:gd name="connsiteX1" fmla="*/ 981158 w 2311689"/>
                <a:gd name="connsiteY1" fmla="*/ 93542 h 363541"/>
                <a:gd name="connsiteX2" fmla="*/ 2311689 w 2311689"/>
                <a:gd name="connsiteY2" fmla="*/ 1302 h 363541"/>
                <a:gd name="connsiteX0" fmla="*/ 0 w 2311689"/>
                <a:gd name="connsiteY0" fmla="*/ 366745 h 366745"/>
                <a:gd name="connsiteX1" fmla="*/ 1139908 w 2311689"/>
                <a:gd name="connsiteY1" fmla="*/ 55471 h 366745"/>
                <a:gd name="connsiteX2" fmla="*/ 2311689 w 2311689"/>
                <a:gd name="connsiteY2" fmla="*/ 4506 h 366745"/>
                <a:gd name="connsiteX0" fmla="*/ 0 w 2298989"/>
                <a:gd name="connsiteY0" fmla="*/ 356956 h 356956"/>
                <a:gd name="connsiteX1" fmla="*/ 1127208 w 2298989"/>
                <a:gd name="connsiteY1" fmla="*/ 55207 h 356956"/>
                <a:gd name="connsiteX2" fmla="*/ 2298989 w 2298989"/>
                <a:gd name="connsiteY2" fmla="*/ 4242 h 356956"/>
                <a:gd name="connsiteX0" fmla="*/ 0 w 2308514"/>
                <a:gd name="connsiteY0" fmla="*/ 356956 h 356956"/>
                <a:gd name="connsiteX1" fmla="*/ 1136733 w 2308514"/>
                <a:gd name="connsiteY1" fmla="*/ 55207 h 356956"/>
                <a:gd name="connsiteX2" fmla="*/ 2308514 w 2308514"/>
                <a:gd name="connsiteY2" fmla="*/ 4242 h 356956"/>
                <a:gd name="connsiteX0" fmla="*/ 0 w 2308514"/>
                <a:gd name="connsiteY0" fmla="*/ 356956 h 356956"/>
                <a:gd name="connsiteX1" fmla="*/ 1136733 w 2308514"/>
                <a:gd name="connsiteY1" fmla="*/ 55207 h 356956"/>
                <a:gd name="connsiteX2" fmla="*/ 2308514 w 2308514"/>
                <a:gd name="connsiteY2" fmla="*/ 4242 h 356956"/>
                <a:gd name="connsiteX0" fmla="*/ 0 w 2308514"/>
                <a:gd name="connsiteY0" fmla="*/ 363059 h 363059"/>
                <a:gd name="connsiteX1" fmla="*/ 1136733 w 2308514"/>
                <a:gd name="connsiteY1" fmla="*/ 61310 h 363059"/>
                <a:gd name="connsiteX2" fmla="*/ 2308514 w 2308514"/>
                <a:gd name="connsiteY2" fmla="*/ 10345 h 363059"/>
                <a:gd name="connsiteX0" fmla="*/ 0 w 2308514"/>
                <a:gd name="connsiteY0" fmla="*/ 359541 h 359541"/>
                <a:gd name="connsiteX1" fmla="*/ 1136733 w 2308514"/>
                <a:gd name="connsiteY1" fmla="*/ 57792 h 359541"/>
                <a:gd name="connsiteX2" fmla="*/ 2308514 w 2308514"/>
                <a:gd name="connsiteY2" fmla="*/ 6827 h 359541"/>
                <a:gd name="connsiteX0" fmla="*/ 0 w 2308514"/>
                <a:gd name="connsiteY0" fmla="*/ 357502 h 357502"/>
                <a:gd name="connsiteX1" fmla="*/ 1136733 w 2308514"/>
                <a:gd name="connsiteY1" fmla="*/ 55753 h 357502"/>
                <a:gd name="connsiteX2" fmla="*/ 2308514 w 2308514"/>
                <a:gd name="connsiteY2" fmla="*/ 4788 h 35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8514" h="357502">
                  <a:moveTo>
                    <a:pt x="0" y="357502"/>
                  </a:moveTo>
                  <a:cubicBezTo>
                    <a:pt x="545853" y="143416"/>
                    <a:pt x="783731" y="117714"/>
                    <a:pt x="1136733" y="55753"/>
                  </a:cubicBezTo>
                  <a:cubicBezTo>
                    <a:pt x="1489735" y="-6208"/>
                    <a:pt x="2140013" y="-4470"/>
                    <a:pt x="2308514" y="4788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8521763" y="190136"/>
              <a:ext cx="518694" cy="417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CC6600"/>
                  </a:solidFill>
                </a:rPr>
                <a:t>T1</a:t>
              </a:r>
              <a:endParaRPr lang="de-DE" dirty="0">
                <a:solidFill>
                  <a:srgbClr val="CC6600"/>
                </a:solidFill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8521763" y="1551927"/>
              <a:ext cx="518694" cy="417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8700"/>
                  </a:solidFill>
                </a:rPr>
                <a:t>F1</a:t>
              </a:r>
              <a:endParaRPr lang="de-DE" dirty="0">
                <a:solidFill>
                  <a:srgbClr val="008700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708322" y="71038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4">
                      <a:lumMod val="50000"/>
                    </a:schemeClr>
                  </a:solidFill>
                </a:rPr>
                <a:t>T2</a:t>
              </a:r>
              <a:endParaRPr lang="de-DE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8708322" y="2122330"/>
              <a:ext cx="518694" cy="417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92D050"/>
                  </a:solidFill>
                </a:rPr>
                <a:t>F2</a:t>
              </a:r>
              <a:endParaRPr lang="de-DE" dirty="0">
                <a:solidFill>
                  <a:srgbClr val="92D050"/>
                </a:solidFill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7105378" y="6737849"/>
            <a:ext cx="144110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" dirty="0" smtClean="0">
                <a:hlinkClick r:id="rId3"/>
              </a:rPr>
              <a:t>https</a:t>
            </a:r>
            <a:r>
              <a:rPr lang="de-DE" sz="600" dirty="0">
                <a:hlinkClick r:id="rId3"/>
              </a:rPr>
              <a:t>://</a:t>
            </a:r>
            <a:r>
              <a:rPr lang="de-DE" sz="600" dirty="0" smtClean="0">
                <a:hlinkClick r:id="rId3"/>
              </a:rPr>
              <a:t>fast-poll.com/poll/results/b0ca5d24</a:t>
            </a:r>
            <a:r>
              <a:rPr lang="de-DE" sz="600" dirty="0" smtClean="0"/>
              <a:t>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105378" y="6100104"/>
            <a:ext cx="39578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000" dirty="0">
                <a:hlinkClick r:id="rId4"/>
              </a:rPr>
              <a:t>https://</a:t>
            </a:r>
            <a:r>
              <a:rPr lang="de-DE" sz="2000" dirty="0" smtClean="0">
                <a:hlinkClick r:id="rId4"/>
              </a:rPr>
              <a:t>fast-poll.com/poll/b0ca5d24</a:t>
            </a:r>
            <a:r>
              <a:rPr lang="de-DE" sz="2000" dirty="0" smtClean="0"/>
              <a:t> </a:t>
            </a:r>
          </a:p>
        </p:txBody>
      </p:sp>
      <p:sp>
        <p:nvSpPr>
          <p:cNvPr id="6" name="Rechteck 5"/>
          <p:cNvSpPr/>
          <p:nvPr/>
        </p:nvSpPr>
        <p:spPr>
          <a:xfrm>
            <a:off x="6346909" y="5407058"/>
            <a:ext cx="6212465" cy="70784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 smtClean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105378" y="5691281"/>
            <a:ext cx="45685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000" dirty="0">
                <a:hlinkClick r:id="rId5"/>
              </a:rPr>
              <a:t>https://</a:t>
            </a:r>
            <a:r>
              <a:rPr lang="de-DE" sz="2000" dirty="0" smtClean="0">
                <a:hlinkClick r:id="rId5"/>
              </a:rPr>
              <a:t>github.com/marcusmews/bht_plv</a:t>
            </a:r>
            <a:r>
              <a:rPr lang="de-DE" sz="2000" dirty="0" smtClean="0"/>
              <a:t> </a:t>
            </a:r>
            <a:endParaRPr lang="de-DE" sz="200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042826" y="-25748"/>
            <a:ext cx="6212465" cy="3892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 smtClean="0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7083" cy="68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5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197754" y="0"/>
            <a:ext cx="9774984" cy="6134240"/>
            <a:chOff x="685038" y="0"/>
            <a:chExt cx="10821924" cy="685800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8" y="0"/>
              <a:ext cx="10821924" cy="6858000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>
            <a:xfrm flipH="1">
              <a:off x="1476587" y="704427"/>
              <a:ext cx="7592906" cy="4307840"/>
            </a:xfrm>
            <a:prstGeom prst="line">
              <a:avLst/>
            </a:prstGeom>
            <a:ln w="28575">
              <a:solidFill>
                <a:srgbClr val="CC66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6902027" y="3887893"/>
              <a:ext cx="2059093" cy="13208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6780107" y="5161280"/>
              <a:ext cx="234865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ihandform 16"/>
          <p:cNvSpPr/>
          <p:nvPr/>
        </p:nvSpPr>
        <p:spPr>
          <a:xfrm>
            <a:off x="1961670" y="2717800"/>
            <a:ext cx="7003627" cy="2129970"/>
          </a:xfrm>
          <a:custGeom>
            <a:avLst/>
            <a:gdLst>
              <a:gd name="connsiteX0" fmla="*/ 0 w 7559040"/>
              <a:gd name="connsiteY0" fmla="*/ 2428415 h 2428415"/>
              <a:gd name="connsiteX1" fmla="*/ 4775200 w 7559040"/>
              <a:gd name="connsiteY1" fmla="*/ 335455 h 2428415"/>
              <a:gd name="connsiteX2" fmla="*/ 7559040 w 7559040"/>
              <a:gd name="connsiteY2" fmla="*/ 3562 h 242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9040" h="2428415">
                <a:moveTo>
                  <a:pt x="0" y="2428415"/>
                </a:moveTo>
                <a:cubicBezTo>
                  <a:pt x="1757680" y="1584006"/>
                  <a:pt x="3515360" y="739597"/>
                  <a:pt x="4775200" y="335455"/>
                </a:cubicBezTo>
                <a:cubicBezTo>
                  <a:pt x="6035040" y="-68687"/>
                  <a:pt x="7093938" y="6949"/>
                  <a:pt x="7559040" y="3562"/>
                </a:cubicBezTo>
              </a:path>
            </a:pathLst>
          </a:custGeom>
          <a:ln w="28575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 rechteckige Legende 17"/>
          <p:cNvSpPr/>
          <p:nvPr/>
        </p:nvSpPr>
        <p:spPr>
          <a:xfrm>
            <a:off x="5860208" y="3323695"/>
            <a:ext cx="1906175" cy="582588"/>
          </a:xfrm>
          <a:prstGeom prst="wedgeRoundRectCallout">
            <a:avLst>
              <a:gd name="adj1" fmla="val -4505"/>
              <a:gd name="adj2" fmla="val -100633"/>
              <a:gd name="adj3" fmla="val 16667"/>
            </a:avLst>
          </a:prstGeom>
          <a:solidFill>
            <a:srgbClr val="E2F0D9"/>
          </a:solidFill>
          <a:ln>
            <a:solidFill>
              <a:srgbClr val="00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8700"/>
                </a:solidFill>
              </a:rPr>
              <a:t>„The </a:t>
            </a:r>
            <a:r>
              <a:rPr lang="de-DE" dirty="0" err="1">
                <a:solidFill>
                  <a:srgbClr val="008700"/>
                </a:solidFill>
              </a:rPr>
              <a:t>free</a:t>
            </a:r>
            <a:r>
              <a:rPr lang="de-DE" dirty="0">
                <a:solidFill>
                  <a:srgbClr val="008700"/>
                </a:solidFill>
              </a:rPr>
              <a:t> </a:t>
            </a:r>
            <a:r>
              <a:rPr lang="de-DE" dirty="0" smtClean="0">
                <a:solidFill>
                  <a:srgbClr val="008700"/>
                </a:solidFill>
              </a:rPr>
              <a:t>lunch</a:t>
            </a:r>
          </a:p>
          <a:p>
            <a:pPr algn="ctr"/>
            <a:r>
              <a:rPr lang="de-DE" dirty="0" smtClean="0">
                <a:solidFill>
                  <a:srgbClr val="008700"/>
                </a:solidFill>
              </a:rPr>
              <a:t> </a:t>
            </a:r>
            <a:r>
              <a:rPr lang="de-DE" dirty="0" err="1">
                <a:solidFill>
                  <a:srgbClr val="008700"/>
                </a:solidFill>
              </a:rPr>
              <a:t>is</a:t>
            </a:r>
            <a:r>
              <a:rPr lang="de-DE" dirty="0">
                <a:solidFill>
                  <a:srgbClr val="008700"/>
                </a:solidFill>
              </a:rPr>
              <a:t> </a:t>
            </a:r>
            <a:r>
              <a:rPr lang="de-DE" dirty="0" err="1">
                <a:solidFill>
                  <a:srgbClr val="008700"/>
                </a:solidFill>
              </a:rPr>
              <a:t>over</a:t>
            </a:r>
            <a:r>
              <a:rPr lang="de-DE" dirty="0" smtClean="0">
                <a:solidFill>
                  <a:srgbClr val="008700"/>
                </a:solidFill>
              </a:rPr>
              <a:t>!“</a:t>
            </a:r>
            <a:endParaRPr lang="de-DE" dirty="0">
              <a:solidFill>
                <a:srgbClr val="0087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40327" y="5930239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7041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70091B6-9367-4BDF-BD06-3C3495C7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Ziele </a:t>
            </a:r>
            <a:r>
              <a:rPr lang="de-DE" dirty="0" smtClean="0">
                <a:solidFill>
                  <a:srgbClr val="555555"/>
                </a:solidFill>
              </a:rPr>
              <a:t>heute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60CAC24-F875-4E9F-BEB7-8A48375F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76" y="2095033"/>
            <a:ext cx="4307718" cy="782290"/>
          </a:xfrm>
        </p:spPr>
        <p:txBody>
          <a:bodyPr/>
          <a:lstStyle/>
          <a:p>
            <a:pPr algn="r"/>
            <a:r>
              <a:rPr lang="de-DE" sz="3600" b="1" dirty="0" smtClean="0">
                <a:solidFill>
                  <a:srgbClr val="00A0AA"/>
                </a:solidFill>
                <a:latin typeface="+mj-lt"/>
              </a:rPr>
              <a:t>Begriffe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B60CAC24-F875-4E9F-BEB7-8A48375FB8C7}"/>
              </a:ext>
            </a:extLst>
          </p:cNvPr>
          <p:cNvSpPr txBox="1">
            <a:spLocks/>
          </p:cNvSpPr>
          <p:nvPr/>
        </p:nvSpPr>
        <p:spPr>
          <a:xfrm>
            <a:off x="5112274" y="1855364"/>
            <a:ext cx="7089687" cy="387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A0AA"/>
                </a:solidFill>
              </a:rPr>
              <a:t>Thread, Prozess, Programm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A0AA"/>
                </a:solidFill>
              </a:rPr>
              <a:t>Konflikt, Synchronisation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A0AA"/>
                </a:solidFill>
              </a:rPr>
              <a:t>Deadlock, </a:t>
            </a:r>
            <a:r>
              <a:rPr lang="de-DE" dirty="0" err="1">
                <a:solidFill>
                  <a:srgbClr val="00A0AA"/>
                </a:solidFill>
              </a:rPr>
              <a:t>Race</a:t>
            </a:r>
            <a:r>
              <a:rPr lang="de-DE" dirty="0">
                <a:solidFill>
                  <a:srgbClr val="00A0AA"/>
                </a:solidFill>
              </a:rPr>
              <a:t>, </a:t>
            </a:r>
            <a:r>
              <a:rPr lang="de-DE" dirty="0" err="1">
                <a:solidFill>
                  <a:srgbClr val="00A0AA"/>
                </a:solidFill>
              </a:rPr>
              <a:t>Mutex</a:t>
            </a:r>
            <a:r>
              <a:rPr lang="de-DE" dirty="0">
                <a:solidFill>
                  <a:srgbClr val="00A0AA"/>
                </a:solidFill>
              </a:rPr>
              <a:t>, Semaphore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EA3B07"/>
                </a:solidFill>
              </a:rPr>
              <a:t>Warum überhaupt mehr als einen Thread nutzen?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EA3B07"/>
                </a:solidFill>
              </a:rPr>
              <a:t>Wie kommt es zu Konflikten?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EA3B07"/>
                </a:solidFill>
              </a:rPr>
              <a:t>Was muss synchronisiert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4282"/>
                </a:solidFill>
              </a:rPr>
              <a:t>Wie erzeuge ich einen Thread?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4282"/>
                </a:solidFill>
              </a:rPr>
              <a:t>Wie synchronisiere ich mehrere Threads?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4282"/>
                </a:solidFill>
              </a:rPr>
              <a:t>Wie greifen Threads auf Ressourcen zu</a:t>
            </a:r>
            <a:r>
              <a:rPr lang="de-DE" dirty="0" smtClean="0">
                <a:solidFill>
                  <a:srgbClr val="004282"/>
                </a:solidFill>
              </a:rPr>
              <a:t>?</a:t>
            </a:r>
            <a:endParaRPr lang="de-DE" dirty="0">
              <a:solidFill>
                <a:srgbClr val="004282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xmlns="" id="{B60CAC24-F875-4E9F-BEB7-8A48375FB8C7}"/>
              </a:ext>
            </a:extLst>
          </p:cNvPr>
          <p:cNvSpPr txBox="1">
            <a:spLocks/>
          </p:cNvSpPr>
          <p:nvPr/>
        </p:nvSpPr>
        <p:spPr>
          <a:xfrm>
            <a:off x="621676" y="3400267"/>
            <a:ext cx="4307718" cy="7880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3600" b="1" dirty="0" smtClean="0">
                <a:solidFill>
                  <a:srgbClr val="EA3B07"/>
                </a:solidFill>
                <a:latin typeface="+mj-lt"/>
              </a:rPr>
              <a:t>Zusammenhänge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xmlns="" id="{B60CAC24-F875-4E9F-BEB7-8A48375FB8C7}"/>
              </a:ext>
            </a:extLst>
          </p:cNvPr>
          <p:cNvSpPr txBox="1">
            <a:spLocks/>
          </p:cNvSpPr>
          <p:nvPr/>
        </p:nvSpPr>
        <p:spPr>
          <a:xfrm>
            <a:off x="621676" y="4677677"/>
            <a:ext cx="4307718" cy="1055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3600" b="1" dirty="0" smtClean="0">
                <a:solidFill>
                  <a:srgbClr val="004282"/>
                </a:solidFill>
                <a:latin typeface="+mj-lt"/>
              </a:rPr>
              <a:t>Beispiele</a:t>
            </a:r>
            <a:endParaRPr lang="de-DE" sz="3600" b="1" dirty="0">
              <a:solidFill>
                <a:srgbClr val="0042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2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70091B6-9367-4BDF-BD06-3C3495C7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60CAC24-F875-4E9F-BEB7-8A48375F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2041639"/>
            <a:ext cx="8376865" cy="3877891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Programm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Besteht aus einem oder mehreren Prozessen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Prozess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Besteht aus mindestens einem Thread (Main-Thread)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Kann auf Hardware-Ressourcen zugreifen mithilfe des Betriebssystems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Thread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Kleinste Sequenz von Anweisungen, die von einem Scheduler verwaltet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Kann auf Speicher / gemeinsame Ressourcen seines Prozess zugreifen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Schnelles Umschalten zwischen Threads möglich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95067" y="1262248"/>
            <a:ext cx="4339792" cy="24546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52466" y="1561685"/>
            <a:ext cx="2057401" cy="2024018"/>
            <a:chOff x="8418846" y="613686"/>
            <a:chExt cx="2057401" cy="2024018"/>
          </a:xfrm>
        </p:grpSpPr>
        <p:sp>
          <p:nvSpPr>
            <p:cNvPr id="10" name="Ellipse 9"/>
            <p:cNvSpPr/>
            <p:nvPr/>
          </p:nvSpPr>
          <p:spPr>
            <a:xfrm>
              <a:off x="8418846" y="613686"/>
              <a:ext cx="2057401" cy="20240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9466631" y="1175638"/>
              <a:ext cx="116578" cy="1318232"/>
            </a:xfrm>
            <a:custGeom>
              <a:avLst/>
              <a:gdLst>
                <a:gd name="connsiteX0" fmla="*/ 43713 w 147638"/>
                <a:gd name="connsiteY0" fmla="*/ 0 h 2755900"/>
                <a:gd name="connsiteX1" fmla="*/ 43713 w 147638"/>
                <a:gd name="connsiteY1" fmla="*/ 82550 h 2755900"/>
                <a:gd name="connsiteX2" fmla="*/ 81813 w 147638"/>
                <a:gd name="connsiteY2" fmla="*/ 120650 h 2755900"/>
                <a:gd name="connsiteX3" fmla="*/ 81813 w 147638"/>
                <a:gd name="connsiteY3" fmla="*/ 171450 h 2755900"/>
                <a:gd name="connsiteX4" fmla="*/ 62763 w 147638"/>
                <a:gd name="connsiteY4" fmla="*/ 184150 h 2755900"/>
                <a:gd name="connsiteX5" fmla="*/ 24663 w 147638"/>
                <a:gd name="connsiteY5" fmla="*/ 215900 h 2755900"/>
                <a:gd name="connsiteX6" fmla="*/ 31013 w 147638"/>
                <a:gd name="connsiteY6" fmla="*/ 279400 h 2755900"/>
                <a:gd name="connsiteX7" fmla="*/ 37363 w 147638"/>
                <a:gd name="connsiteY7" fmla="*/ 311150 h 2755900"/>
                <a:gd name="connsiteX8" fmla="*/ 56413 w 147638"/>
                <a:gd name="connsiteY8" fmla="*/ 323850 h 2755900"/>
                <a:gd name="connsiteX9" fmla="*/ 69113 w 147638"/>
                <a:gd name="connsiteY9" fmla="*/ 349250 h 2755900"/>
                <a:gd name="connsiteX10" fmla="*/ 88163 w 147638"/>
                <a:gd name="connsiteY10" fmla="*/ 368300 h 2755900"/>
                <a:gd name="connsiteX11" fmla="*/ 100863 w 147638"/>
                <a:gd name="connsiteY11" fmla="*/ 387350 h 2755900"/>
                <a:gd name="connsiteX12" fmla="*/ 132613 w 147638"/>
                <a:gd name="connsiteY12" fmla="*/ 425450 h 2755900"/>
                <a:gd name="connsiteX13" fmla="*/ 126263 w 147638"/>
                <a:gd name="connsiteY13" fmla="*/ 520700 h 2755900"/>
                <a:gd name="connsiteX14" fmla="*/ 119913 w 147638"/>
                <a:gd name="connsiteY14" fmla="*/ 546100 h 2755900"/>
                <a:gd name="connsiteX15" fmla="*/ 31013 w 147638"/>
                <a:gd name="connsiteY15" fmla="*/ 628650 h 2755900"/>
                <a:gd name="connsiteX16" fmla="*/ 11963 w 147638"/>
                <a:gd name="connsiteY16" fmla="*/ 666750 h 2755900"/>
                <a:gd name="connsiteX17" fmla="*/ 18313 w 147638"/>
                <a:gd name="connsiteY17" fmla="*/ 742950 h 2755900"/>
                <a:gd name="connsiteX18" fmla="*/ 43713 w 147638"/>
                <a:gd name="connsiteY18" fmla="*/ 762000 h 2755900"/>
                <a:gd name="connsiteX19" fmla="*/ 56413 w 147638"/>
                <a:gd name="connsiteY19" fmla="*/ 787400 h 2755900"/>
                <a:gd name="connsiteX20" fmla="*/ 69113 w 147638"/>
                <a:gd name="connsiteY20" fmla="*/ 806450 h 2755900"/>
                <a:gd name="connsiteX21" fmla="*/ 75463 w 147638"/>
                <a:gd name="connsiteY21" fmla="*/ 825500 h 2755900"/>
                <a:gd name="connsiteX22" fmla="*/ 107213 w 147638"/>
                <a:gd name="connsiteY22" fmla="*/ 850900 h 2755900"/>
                <a:gd name="connsiteX23" fmla="*/ 113563 w 147638"/>
                <a:gd name="connsiteY23" fmla="*/ 876300 h 2755900"/>
                <a:gd name="connsiteX24" fmla="*/ 126263 w 147638"/>
                <a:gd name="connsiteY24" fmla="*/ 895350 h 2755900"/>
                <a:gd name="connsiteX25" fmla="*/ 113563 w 147638"/>
                <a:gd name="connsiteY25" fmla="*/ 990600 h 2755900"/>
                <a:gd name="connsiteX26" fmla="*/ 88163 w 147638"/>
                <a:gd name="connsiteY26" fmla="*/ 1028700 h 2755900"/>
                <a:gd name="connsiteX27" fmla="*/ 43713 w 147638"/>
                <a:gd name="connsiteY27" fmla="*/ 1066800 h 2755900"/>
                <a:gd name="connsiteX28" fmla="*/ 11963 w 147638"/>
                <a:gd name="connsiteY28" fmla="*/ 1111250 h 2755900"/>
                <a:gd name="connsiteX29" fmla="*/ 18313 w 147638"/>
                <a:gd name="connsiteY29" fmla="*/ 1225550 h 2755900"/>
                <a:gd name="connsiteX30" fmla="*/ 31013 w 147638"/>
                <a:gd name="connsiteY30" fmla="*/ 1270000 h 2755900"/>
                <a:gd name="connsiteX31" fmla="*/ 62763 w 147638"/>
                <a:gd name="connsiteY31" fmla="*/ 1295400 h 2755900"/>
                <a:gd name="connsiteX32" fmla="*/ 81813 w 147638"/>
                <a:gd name="connsiteY32" fmla="*/ 1320800 h 2755900"/>
                <a:gd name="connsiteX33" fmla="*/ 88163 w 147638"/>
                <a:gd name="connsiteY33" fmla="*/ 1339850 h 2755900"/>
                <a:gd name="connsiteX34" fmla="*/ 107213 w 147638"/>
                <a:gd name="connsiteY34" fmla="*/ 1352550 h 2755900"/>
                <a:gd name="connsiteX35" fmla="*/ 138963 w 147638"/>
                <a:gd name="connsiteY35" fmla="*/ 1416050 h 2755900"/>
                <a:gd name="connsiteX36" fmla="*/ 138963 w 147638"/>
                <a:gd name="connsiteY36" fmla="*/ 1485900 h 2755900"/>
                <a:gd name="connsiteX37" fmla="*/ 119913 w 147638"/>
                <a:gd name="connsiteY37" fmla="*/ 1504950 h 2755900"/>
                <a:gd name="connsiteX38" fmla="*/ 107213 w 147638"/>
                <a:gd name="connsiteY38" fmla="*/ 1536700 h 2755900"/>
                <a:gd name="connsiteX39" fmla="*/ 62763 w 147638"/>
                <a:gd name="connsiteY39" fmla="*/ 1568450 h 2755900"/>
                <a:gd name="connsiteX40" fmla="*/ 31013 w 147638"/>
                <a:gd name="connsiteY40" fmla="*/ 1606550 h 2755900"/>
                <a:gd name="connsiteX41" fmla="*/ 11963 w 147638"/>
                <a:gd name="connsiteY41" fmla="*/ 1625600 h 2755900"/>
                <a:gd name="connsiteX42" fmla="*/ 11963 w 147638"/>
                <a:gd name="connsiteY42" fmla="*/ 1752600 h 2755900"/>
                <a:gd name="connsiteX43" fmla="*/ 75463 w 147638"/>
                <a:gd name="connsiteY43" fmla="*/ 1784350 h 2755900"/>
                <a:gd name="connsiteX44" fmla="*/ 94513 w 147638"/>
                <a:gd name="connsiteY44" fmla="*/ 1797050 h 2755900"/>
                <a:gd name="connsiteX45" fmla="*/ 145313 w 147638"/>
                <a:gd name="connsiteY45" fmla="*/ 1854200 h 2755900"/>
                <a:gd name="connsiteX46" fmla="*/ 138963 w 147638"/>
                <a:gd name="connsiteY46" fmla="*/ 1955800 h 2755900"/>
                <a:gd name="connsiteX47" fmla="*/ 119913 w 147638"/>
                <a:gd name="connsiteY47" fmla="*/ 1968500 h 2755900"/>
                <a:gd name="connsiteX48" fmla="*/ 107213 w 147638"/>
                <a:gd name="connsiteY48" fmla="*/ 1987550 h 2755900"/>
                <a:gd name="connsiteX49" fmla="*/ 88163 w 147638"/>
                <a:gd name="connsiteY49" fmla="*/ 2006600 h 2755900"/>
                <a:gd name="connsiteX50" fmla="*/ 81813 w 147638"/>
                <a:gd name="connsiteY50" fmla="*/ 2025650 h 2755900"/>
                <a:gd name="connsiteX51" fmla="*/ 24663 w 147638"/>
                <a:gd name="connsiteY51" fmla="*/ 2070100 h 2755900"/>
                <a:gd name="connsiteX52" fmla="*/ 11963 w 147638"/>
                <a:gd name="connsiteY52" fmla="*/ 2089150 h 2755900"/>
                <a:gd name="connsiteX53" fmla="*/ 18313 w 147638"/>
                <a:gd name="connsiteY53" fmla="*/ 2159000 h 2755900"/>
                <a:gd name="connsiteX54" fmla="*/ 37363 w 147638"/>
                <a:gd name="connsiteY54" fmla="*/ 2178050 h 2755900"/>
                <a:gd name="connsiteX55" fmla="*/ 69113 w 147638"/>
                <a:gd name="connsiteY55" fmla="*/ 2209800 h 2755900"/>
                <a:gd name="connsiteX56" fmla="*/ 81813 w 147638"/>
                <a:gd name="connsiteY56" fmla="*/ 2228850 h 2755900"/>
                <a:gd name="connsiteX57" fmla="*/ 100863 w 147638"/>
                <a:gd name="connsiteY57" fmla="*/ 2247900 h 2755900"/>
                <a:gd name="connsiteX58" fmla="*/ 113563 w 147638"/>
                <a:gd name="connsiteY58" fmla="*/ 2286000 h 2755900"/>
                <a:gd name="connsiteX59" fmla="*/ 107213 w 147638"/>
                <a:gd name="connsiteY59" fmla="*/ 2413000 h 2755900"/>
                <a:gd name="connsiteX60" fmla="*/ 88163 w 147638"/>
                <a:gd name="connsiteY60" fmla="*/ 2438400 h 2755900"/>
                <a:gd name="connsiteX61" fmla="*/ 81813 w 147638"/>
                <a:gd name="connsiteY61" fmla="*/ 2457450 h 2755900"/>
                <a:gd name="connsiteX62" fmla="*/ 56413 w 147638"/>
                <a:gd name="connsiteY62" fmla="*/ 2501900 h 2755900"/>
                <a:gd name="connsiteX63" fmla="*/ 62763 w 147638"/>
                <a:gd name="connsiteY63" fmla="*/ 2527300 h 2755900"/>
                <a:gd name="connsiteX64" fmla="*/ 69113 w 147638"/>
                <a:gd name="connsiteY64" fmla="*/ 2546350 h 2755900"/>
                <a:gd name="connsiteX65" fmla="*/ 43713 w 147638"/>
                <a:gd name="connsiteY65" fmla="*/ 2565400 h 2755900"/>
                <a:gd name="connsiteX66" fmla="*/ 50063 w 147638"/>
                <a:gd name="connsiteY66" fmla="*/ 2590800 h 2755900"/>
                <a:gd name="connsiteX67" fmla="*/ 56413 w 147638"/>
                <a:gd name="connsiteY67" fmla="*/ 2628900 h 2755900"/>
                <a:gd name="connsiteX68" fmla="*/ 62763 w 147638"/>
                <a:gd name="connsiteY68" fmla="*/ 2647950 h 2755900"/>
                <a:gd name="connsiteX69" fmla="*/ 69113 w 147638"/>
                <a:gd name="connsiteY69" fmla="*/ 2673350 h 2755900"/>
                <a:gd name="connsiteX70" fmla="*/ 43713 w 147638"/>
                <a:gd name="connsiteY70" fmla="*/ 2755900 h 2755900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88163 w 148118"/>
                <a:gd name="connsiteY33" fmla="*/ 1339850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73544 w 148118"/>
                <a:gd name="connsiteY68" fmla="*/ 2650036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8118" h="2935291">
                  <a:moveTo>
                    <a:pt x="43713" y="0"/>
                  </a:moveTo>
                  <a:cubicBezTo>
                    <a:pt x="38184" y="27643"/>
                    <a:pt x="29434" y="53992"/>
                    <a:pt x="43713" y="82550"/>
                  </a:cubicBezTo>
                  <a:cubicBezTo>
                    <a:pt x="51745" y="98614"/>
                    <a:pt x="81813" y="120650"/>
                    <a:pt x="81813" y="120650"/>
                  </a:cubicBezTo>
                  <a:cubicBezTo>
                    <a:pt x="88325" y="140185"/>
                    <a:pt x="94719" y="148865"/>
                    <a:pt x="81813" y="171450"/>
                  </a:cubicBezTo>
                  <a:cubicBezTo>
                    <a:pt x="78027" y="178076"/>
                    <a:pt x="68626" y="179264"/>
                    <a:pt x="62763" y="184150"/>
                  </a:cubicBezTo>
                  <a:cubicBezTo>
                    <a:pt x="13870" y="224894"/>
                    <a:pt x="71961" y="184368"/>
                    <a:pt x="24663" y="215900"/>
                  </a:cubicBezTo>
                  <a:cubicBezTo>
                    <a:pt x="26780" y="237067"/>
                    <a:pt x="28202" y="258314"/>
                    <a:pt x="31013" y="279400"/>
                  </a:cubicBezTo>
                  <a:cubicBezTo>
                    <a:pt x="32439" y="290098"/>
                    <a:pt x="32008" y="301779"/>
                    <a:pt x="37363" y="311150"/>
                  </a:cubicBezTo>
                  <a:cubicBezTo>
                    <a:pt x="41149" y="317776"/>
                    <a:pt x="50063" y="319617"/>
                    <a:pt x="56413" y="323850"/>
                  </a:cubicBezTo>
                  <a:cubicBezTo>
                    <a:pt x="60646" y="332317"/>
                    <a:pt x="63611" y="341547"/>
                    <a:pt x="69113" y="349250"/>
                  </a:cubicBezTo>
                  <a:cubicBezTo>
                    <a:pt x="74333" y="356558"/>
                    <a:pt x="82414" y="361401"/>
                    <a:pt x="88163" y="368300"/>
                  </a:cubicBezTo>
                  <a:cubicBezTo>
                    <a:pt x="93049" y="374163"/>
                    <a:pt x="95977" y="381487"/>
                    <a:pt x="100863" y="387350"/>
                  </a:cubicBezTo>
                  <a:cubicBezTo>
                    <a:pt x="141607" y="436243"/>
                    <a:pt x="101081" y="378152"/>
                    <a:pt x="132613" y="425450"/>
                  </a:cubicBezTo>
                  <a:cubicBezTo>
                    <a:pt x="130496" y="457200"/>
                    <a:pt x="129594" y="489054"/>
                    <a:pt x="126263" y="520700"/>
                  </a:cubicBezTo>
                  <a:cubicBezTo>
                    <a:pt x="125349" y="529379"/>
                    <a:pt x="124918" y="538950"/>
                    <a:pt x="119913" y="546100"/>
                  </a:cubicBezTo>
                  <a:cubicBezTo>
                    <a:pt x="96039" y="580206"/>
                    <a:pt x="57205" y="597220"/>
                    <a:pt x="31013" y="628650"/>
                  </a:cubicBezTo>
                  <a:cubicBezTo>
                    <a:pt x="17336" y="645063"/>
                    <a:pt x="18327" y="647657"/>
                    <a:pt x="11963" y="666750"/>
                  </a:cubicBezTo>
                  <a:cubicBezTo>
                    <a:pt x="14080" y="692150"/>
                    <a:pt x="10253" y="718770"/>
                    <a:pt x="18313" y="742950"/>
                  </a:cubicBezTo>
                  <a:cubicBezTo>
                    <a:pt x="21660" y="752990"/>
                    <a:pt x="36825" y="753965"/>
                    <a:pt x="43713" y="762000"/>
                  </a:cubicBezTo>
                  <a:cubicBezTo>
                    <a:pt x="49873" y="769187"/>
                    <a:pt x="51717" y="779181"/>
                    <a:pt x="56413" y="787400"/>
                  </a:cubicBezTo>
                  <a:cubicBezTo>
                    <a:pt x="60199" y="794026"/>
                    <a:pt x="64408" y="801491"/>
                    <a:pt x="69113" y="806450"/>
                  </a:cubicBezTo>
                  <a:cubicBezTo>
                    <a:pt x="73818" y="811409"/>
                    <a:pt x="80290" y="812075"/>
                    <a:pt x="84646" y="817157"/>
                  </a:cubicBezTo>
                  <a:cubicBezTo>
                    <a:pt x="93466" y="827447"/>
                    <a:pt x="96630" y="842433"/>
                    <a:pt x="107213" y="850900"/>
                  </a:cubicBezTo>
                  <a:cubicBezTo>
                    <a:pt x="109330" y="859367"/>
                    <a:pt x="113050" y="855332"/>
                    <a:pt x="117955" y="870041"/>
                  </a:cubicBezTo>
                  <a:cubicBezTo>
                    <a:pt x="122860" y="884750"/>
                    <a:pt x="137376" y="919062"/>
                    <a:pt x="136644" y="939155"/>
                  </a:cubicBezTo>
                  <a:cubicBezTo>
                    <a:pt x="135912" y="959248"/>
                    <a:pt x="121643" y="975676"/>
                    <a:pt x="113563" y="990600"/>
                  </a:cubicBezTo>
                  <a:cubicBezTo>
                    <a:pt x="105483" y="1005524"/>
                    <a:pt x="100374" y="1019542"/>
                    <a:pt x="88163" y="1028700"/>
                  </a:cubicBezTo>
                  <a:cubicBezTo>
                    <a:pt x="74822" y="1038706"/>
                    <a:pt x="53918" y="1052513"/>
                    <a:pt x="43713" y="1066800"/>
                  </a:cubicBezTo>
                  <a:cubicBezTo>
                    <a:pt x="1923" y="1125306"/>
                    <a:pt x="61494" y="1061719"/>
                    <a:pt x="11963" y="1111250"/>
                  </a:cubicBezTo>
                  <a:cubicBezTo>
                    <a:pt x="14080" y="1149350"/>
                    <a:pt x="14858" y="1187548"/>
                    <a:pt x="18313" y="1225550"/>
                  </a:cubicBezTo>
                  <a:cubicBezTo>
                    <a:pt x="18396" y="1226462"/>
                    <a:pt x="27955" y="1266432"/>
                    <a:pt x="31013" y="1270000"/>
                  </a:cubicBezTo>
                  <a:cubicBezTo>
                    <a:pt x="39833" y="1280290"/>
                    <a:pt x="54629" y="1289019"/>
                    <a:pt x="62763" y="1295400"/>
                  </a:cubicBezTo>
                  <a:cubicBezTo>
                    <a:pt x="70897" y="1301781"/>
                    <a:pt x="73466" y="1299818"/>
                    <a:pt x="79816" y="1308285"/>
                  </a:cubicBezTo>
                  <a:cubicBezTo>
                    <a:pt x="81933" y="1314635"/>
                    <a:pt x="89586" y="1315786"/>
                    <a:pt x="94152" y="1323163"/>
                  </a:cubicBezTo>
                  <a:cubicBezTo>
                    <a:pt x="98718" y="1330540"/>
                    <a:pt x="98813" y="1339155"/>
                    <a:pt x="107213" y="1352550"/>
                  </a:cubicBezTo>
                  <a:cubicBezTo>
                    <a:pt x="115613" y="1365945"/>
                    <a:pt x="127766" y="1367322"/>
                    <a:pt x="144553" y="1403535"/>
                  </a:cubicBezTo>
                  <a:cubicBezTo>
                    <a:pt x="153728" y="1431060"/>
                    <a:pt x="142737" y="1466912"/>
                    <a:pt x="138963" y="1485900"/>
                  </a:cubicBezTo>
                  <a:cubicBezTo>
                    <a:pt x="135189" y="1504888"/>
                    <a:pt x="128260" y="1511115"/>
                    <a:pt x="121910" y="1517465"/>
                  </a:cubicBezTo>
                  <a:cubicBezTo>
                    <a:pt x="117677" y="1528048"/>
                    <a:pt x="117071" y="1528203"/>
                    <a:pt x="107213" y="1536700"/>
                  </a:cubicBezTo>
                  <a:cubicBezTo>
                    <a:pt x="97355" y="1545198"/>
                    <a:pt x="73399" y="1559587"/>
                    <a:pt x="62763" y="1568450"/>
                  </a:cubicBezTo>
                  <a:cubicBezTo>
                    <a:pt x="32406" y="1593748"/>
                    <a:pt x="53718" y="1579305"/>
                    <a:pt x="31013" y="1606550"/>
                  </a:cubicBezTo>
                  <a:cubicBezTo>
                    <a:pt x="25264" y="1613449"/>
                    <a:pt x="18313" y="1619250"/>
                    <a:pt x="11963" y="1625600"/>
                  </a:cubicBezTo>
                  <a:cubicBezTo>
                    <a:pt x="782" y="1670325"/>
                    <a:pt x="-8146" y="1695147"/>
                    <a:pt x="11963" y="1752600"/>
                  </a:cubicBezTo>
                  <a:cubicBezTo>
                    <a:pt x="19213" y="1773313"/>
                    <a:pt x="57047" y="1779746"/>
                    <a:pt x="75463" y="1784350"/>
                  </a:cubicBezTo>
                  <a:cubicBezTo>
                    <a:pt x="81813" y="1788583"/>
                    <a:pt x="88809" y="1791980"/>
                    <a:pt x="94513" y="1797050"/>
                  </a:cubicBezTo>
                  <a:cubicBezTo>
                    <a:pt x="130101" y="1828684"/>
                    <a:pt x="126011" y="1825247"/>
                    <a:pt x="145313" y="1854200"/>
                  </a:cubicBezTo>
                  <a:cubicBezTo>
                    <a:pt x="143196" y="1888067"/>
                    <a:pt x="146324" y="1922675"/>
                    <a:pt x="138963" y="1955800"/>
                  </a:cubicBezTo>
                  <a:cubicBezTo>
                    <a:pt x="137307" y="1963250"/>
                    <a:pt x="125309" y="1963104"/>
                    <a:pt x="119913" y="1968500"/>
                  </a:cubicBezTo>
                  <a:cubicBezTo>
                    <a:pt x="114517" y="1973896"/>
                    <a:pt x="112099" y="1981687"/>
                    <a:pt x="107213" y="1987550"/>
                  </a:cubicBezTo>
                  <a:cubicBezTo>
                    <a:pt x="101464" y="1994449"/>
                    <a:pt x="94513" y="2000250"/>
                    <a:pt x="88163" y="2006600"/>
                  </a:cubicBezTo>
                  <a:cubicBezTo>
                    <a:pt x="86046" y="2012950"/>
                    <a:pt x="69009" y="2043467"/>
                    <a:pt x="63047" y="2046510"/>
                  </a:cubicBezTo>
                  <a:cubicBezTo>
                    <a:pt x="40650" y="2057943"/>
                    <a:pt x="37197" y="2057581"/>
                    <a:pt x="24663" y="2070100"/>
                  </a:cubicBezTo>
                  <a:cubicBezTo>
                    <a:pt x="20430" y="2076450"/>
                    <a:pt x="12507" y="2081538"/>
                    <a:pt x="11963" y="2089150"/>
                  </a:cubicBezTo>
                  <a:cubicBezTo>
                    <a:pt x="10297" y="2112470"/>
                    <a:pt x="11890" y="2136520"/>
                    <a:pt x="18313" y="2159000"/>
                  </a:cubicBezTo>
                  <a:cubicBezTo>
                    <a:pt x="20780" y="2167635"/>
                    <a:pt x="31614" y="2171151"/>
                    <a:pt x="37363" y="2178050"/>
                  </a:cubicBezTo>
                  <a:cubicBezTo>
                    <a:pt x="63821" y="2209800"/>
                    <a:pt x="34188" y="2186517"/>
                    <a:pt x="69113" y="2209800"/>
                  </a:cubicBezTo>
                  <a:cubicBezTo>
                    <a:pt x="73346" y="2216150"/>
                    <a:pt x="76927" y="2222987"/>
                    <a:pt x="81813" y="2228850"/>
                  </a:cubicBezTo>
                  <a:cubicBezTo>
                    <a:pt x="87562" y="2235749"/>
                    <a:pt x="96502" y="2240050"/>
                    <a:pt x="100863" y="2247900"/>
                  </a:cubicBezTo>
                  <a:cubicBezTo>
                    <a:pt x="107364" y="2259602"/>
                    <a:pt x="114035" y="2264393"/>
                    <a:pt x="113563" y="2286000"/>
                  </a:cubicBezTo>
                  <a:cubicBezTo>
                    <a:pt x="113091" y="2307607"/>
                    <a:pt x="103062" y="2356660"/>
                    <a:pt x="98030" y="2377540"/>
                  </a:cubicBezTo>
                  <a:cubicBezTo>
                    <a:pt x="92998" y="2398420"/>
                    <a:pt x="89402" y="2404917"/>
                    <a:pt x="83372" y="2411282"/>
                  </a:cubicBezTo>
                  <a:cubicBezTo>
                    <a:pt x="77342" y="2417647"/>
                    <a:pt x="71666" y="2410015"/>
                    <a:pt x="61849" y="2415731"/>
                  </a:cubicBezTo>
                  <a:cubicBezTo>
                    <a:pt x="52032" y="2421448"/>
                    <a:pt x="30838" y="2399333"/>
                    <a:pt x="24471" y="2445581"/>
                  </a:cubicBezTo>
                  <a:cubicBezTo>
                    <a:pt x="26588" y="2454048"/>
                    <a:pt x="58517" y="2485474"/>
                    <a:pt x="65957" y="2502269"/>
                  </a:cubicBezTo>
                  <a:cubicBezTo>
                    <a:pt x="73397" y="2519064"/>
                    <a:pt x="73020" y="2532699"/>
                    <a:pt x="69113" y="2546350"/>
                  </a:cubicBezTo>
                  <a:cubicBezTo>
                    <a:pt x="65206" y="2560001"/>
                    <a:pt x="50982" y="2577823"/>
                    <a:pt x="42515" y="2584173"/>
                  </a:cubicBezTo>
                  <a:cubicBezTo>
                    <a:pt x="44632" y="2592640"/>
                    <a:pt x="29513" y="2607680"/>
                    <a:pt x="31696" y="2617916"/>
                  </a:cubicBezTo>
                  <a:cubicBezTo>
                    <a:pt x="33879" y="2628152"/>
                    <a:pt x="48639" y="2640234"/>
                    <a:pt x="55614" y="2645587"/>
                  </a:cubicBezTo>
                  <a:cubicBezTo>
                    <a:pt x="62589" y="2650940"/>
                    <a:pt x="69498" y="2638804"/>
                    <a:pt x="73544" y="2650036"/>
                  </a:cubicBezTo>
                  <a:cubicBezTo>
                    <a:pt x="77590" y="2661268"/>
                    <a:pt x="80571" y="2675312"/>
                    <a:pt x="79893" y="2712982"/>
                  </a:cubicBezTo>
                  <a:cubicBezTo>
                    <a:pt x="67703" y="2760797"/>
                    <a:pt x="61389" y="2843678"/>
                    <a:pt x="62079" y="2935291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 12"/>
            <p:cNvSpPr/>
            <p:nvPr/>
          </p:nvSpPr>
          <p:spPr>
            <a:xfrm flipH="1">
              <a:off x="9859554" y="1175638"/>
              <a:ext cx="147926" cy="1318232"/>
            </a:xfrm>
            <a:custGeom>
              <a:avLst/>
              <a:gdLst>
                <a:gd name="connsiteX0" fmla="*/ 43713 w 147638"/>
                <a:gd name="connsiteY0" fmla="*/ 0 h 2755900"/>
                <a:gd name="connsiteX1" fmla="*/ 43713 w 147638"/>
                <a:gd name="connsiteY1" fmla="*/ 82550 h 2755900"/>
                <a:gd name="connsiteX2" fmla="*/ 81813 w 147638"/>
                <a:gd name="connsiteY2" fmla="*/ 120650 h 2755900"/>
                <a:gd name="connsiteX3" fmla="*/ 81813 w 147638"/>
                <a:gd name="connsiteY3" fmla="*/ 171450 h 2755900"/>
                <a:gd name="connsiteX4" fmla="*/ 62763 w 147638"/>
                <a:gd name="connsiteY4" fmla="*/ 184150 h 2755900"/>
                <a:gd name="connsiteX5" fmla="*/ 24663 w 147638"/>
                <a:gd name="connsiteY5" fmla="*/ 215900 h 2755900"/>
                <a:gd name="connsiteX6" fmla="*/ 31013 w 147638"/>
                <a:gd name="connsiteY6" fmla="*/ 279400 h 2755900"/>
                <a:gd name="connsiteX7" fmla="*/ 37363 w 147638"/>
                <a:gd name="connsiteY7" fmla="*/ 311150 h 2755900"/>
                <a:gd name="connsiteX8" fmla="*/ 56413 w 147638"/>
                <a:gd name="connsiteY8" fmla="*/ 323850 h 2755900"/>
                <a:gd name="connsiteX9" fmla="*/ 69113 w 147638"/>
                <a:gd name="connsiteY9" fmla="*/ 349250 h 2755900"/>
                <a:gd name="connsiteX10" fmla="*/ 88163 w 147638"/>
                <a:gd name="connsiteY10" fmla="*/ 368300 h 2755900"/>
                <a:gd name="connsiteX11" fmla="*/ 100863 w 147638"/>
                <a:gd name="connsiteY11" fmla="*/ 387350 h 2755900"/>
                <a:gd name="connsiteX12" fmla="*/ 132613 w 147638"/>
                <a:gd name="connsiteY12" fmla="*/ 425450 h 2755900"/>
                <a:gd name="connsiteX13" fmla="*/ 126263 w 147638"/>
                <a:gd name="connsiteY13" fmla="*/ 520700 h 2755900"/>
                <a:gd name="connsiteX14" fmla="*/ 119913 w 147638"/>
                <a:gd name="connsiteY14" fmla="*/ 546100 h 2755900"/>
                <a:gd name="connsiteX15" fmla="*/ 31013 w 147638"/>
                <a:gd name="connsiteY15" fmla="*/ 628650 h 2755900"/>
                <a:gd name="connsiteX16" fmla="*/ 11963 w 147638"/>
                <a:gd name="connsiteY16" fmla="*/ 666750 h 2755900"/>
                <a:gd name="connsiteX17" fmla="*/ 18313 w 147638"/>
                <a:gd name="connsiteY17" fmla="*/ 742950 h 2755900"/>
                <a:gd name="connsiteX18" fmla="*/ 43713 w 147638"/>
                <a:gd name="connsiteY18" fmla="*/ 762000 h 2755900"/>
                <a:gd name="connsiteX19" fmla="*/ 56413 w 147638"/>
                <a:gd name="connsiteY19" fmla="*/ 787400 h 2755900"/>
                <a:gd name="connsiteX20" fmla="*/ 69113 w 147638"/>
                <a:gd name="connsiteY20" fmla="*/ 806450 h 2755900"/>
                <a:gd name="connsiteX21" fmla="*/ 75463 w 147638"/>
                <a:gd name="connsiteY21" fmla="*/ 825500 h 2755900"/>
                <a:gd name="connsiteX22" fmla="*/ 107213 w 147638"/>
                <a:gd name="connsiteY22" fmla="*/ 850900 h 2755900"/>
                <a:gd name="connsiteX23" fmla="*/ 113563 w 147638"/>
                <a:gd name="connsiteY23" fmla="*/ 876300 h 2755900"/>
                <a:gd name="connsiteX24" fmla="*/ 126263 w 147638"/>
                <a:gd name="connsiteY24" fmla="*/ 895350 h 2755900"/>
                <a:gd name="connsiteX25" fmla="*/ 113563 w 147638"/>
                <a:gd name="connsiteY25" fmla="*/ 990600 h 2755900"/>
                <a:gd name="connsiteX26" fmla="*/ 88163 w 147638"/>
                <a:gd name="connsiteY26" fmla="*/ 1028700 h 2755900"/>
                <a:gd name="connsiteX27" fmla="*/ 43713 w 147638"/>
                <a:gd name="connsiteY27" fmla="*/ 1066800 h 2755900"/>
                <a:gd name="connsiteX28" fmla="*/ 11963 w 147638"/>
                <a:gd name="connsiteY28" fmla="*/ 1111250 h 2755900"/>
                <a:gd name="connsiteX29" fmla="*/ 18313 w 147638"/>
                <a:gd name="connsiteY29" fmla="*/ 1225550 h 2755900"/>
                <a:gd name="connsiteX30" fmla="*/ 31013 w 147638"/>
                <a:gd name="connsiteY30" fmla="*/ 1270000 h 2755900"/>
                <a:gd name="connsiteX31" fmla="*/ 62763 w 147638"/>
                <a:gd name="connsiteY31" fmla="*/ 1295400 h 2755900"/>
                <a:gd name="connsiteX32" fmla="*/ 81813 w 147638"/>
                <a:gd name="connsiteY32" fmla="*/ 1320800 h 2755900"/>
                <a:gd name="connsiteX33" fmla="*/ 88163 w 147638"/>
                <a:gd name="connsiteY33" fmla="*/ 1339850 h 2755900"/>
                <a:gd name="connsiteX34" fmla="*/ 107213 w 147638"/>
                <a:gd name="connsiteY34" fmla="*/ 1352550 h 2755900"/>
                <a:gd name="connsiteX35" fmla="*/ 138963 w 147638"/>
                <a:gd name="connsiteY35" fmla="*/ 1416050 h 2755900"/>
                <a:gd name="connsiteX36" fmla="*/ 138963 w 147638"/>
                <a:gd name="connsiteY36" fmla="*/ 1485900 h 2755900"/>
                <a:gd name="connsiteX37" fmla="*/ 119913 w 147638"/>
                <a:gd name="connsiteY37" fmla="*/ 1504950 h 2755900"/>
                <a:gd name="connsiteX38" fmla="*/ 107213 w 147638"/>
                <a:gd name="connsiteY38" fmla="*/ 1536700 h 2755900"/>
                <a:gd name="connsiteX39" fmla="*/ 62763 w 147638"/>
                <a:gd name="connsiteY39" fmla="*/ 1568450 h 2755900"/>
                <a:gd name="connsiteX40" fmla="*/ 31013 w 147638"/>
                <a:gd name="connsiteY40" fmla="*/ 1606550 h 2755900"/>
                <a:gd name="connsiteX41" fmla="*/ 11963 w 147638"/>
                <a:gd name="connsiteY41" fmla="*/ 1625600 h 2755900"/>
                <a:gd name="connsiteX42" fmla="*/ 11963 w 147638"/>
                <a:gd name="connsiteY42" fmla="*/ 1752600 h 2755900"/>
                <a:gd name="connsiteX43" fmla="*/ 75463 w 147638"/>
                <a:gd name="connsiteY43" fmla="*/ 1784350 h 2755900"/>
                <a:gd name="connsiteX44" fmla="*/ 94513 w 147638"/>
                <a:gd name="connsiteY44" fmla="*/ 1797050 h 2755900"/>
                <a:gd name="connsiteX45" fmla="*/ 145313 w 147638"/>
                <a:gd name="connsiteY45" fmla="*/ 1854200 h 2755900"/>
                <a:gd name="connsiteX46" fmla="*/ 138963 w 147638"/>
                <a:gd name="connsiteY46" fmla="*/ 1955800 h 2755900"/>
                <a:gd name="connsiteX47" fmla="*/ 119913 w 147638"/>
                <a:gd name="connsiteY47" fmla="*/ 1968500 h 2755900"/>
                <a:gd name="connsiteX48" fmla="*/ 107213 w 147638"/>
                <a:gd name="connsiteY48" fmla="*/ 1987550 h 2755900"/>
                <a:gd name="connsiteX49" fmla="*/ 88163 w 147638"/>
                <a:gd name="connsiteY49" fmla="*/ 2006600 h 2755900"/>
                <a:gd name="connsiteX50" fmla="*/ 81813 w 147638"/>
                <a:gd name="connsiteY50" fmla="*/ 2025650 h 2755900"/>
                <a:gd name="connsiteX51" fmla="*/ 24663 w 147638"/>
                <a:gd name="connsiteY51" fmla="*/ 2070100 h 2755900"/>
                <a:gd name="connsiteX52" fmla="*/ 11963 w 147638"/>
                <a:gd name="connsiteY52" fmla="*/ 2089150 h 2755900"/>
                <a:gd name="connsiteX53" fmla="*/ 18313 w 147638"/>
                <a:gd name="connsiteY53" fmla="*/ 2159000 h 2755900"/>
                <a:gd name="connsiteX54" fmla="*/ 37363 w 147638"/>
                <a:gd name="connsiteY54" fmla="*/ 2178050 h 2755900"/>
                <a:gd name="connsiteX55" fmla="*/ 69113 w 147638"/>
                <a:gd name="connsiteY55" fmla="*/ 2209800 h 2755900"/>
                <a:gd name="connsiteX56" fmla="*/ 81813 w 147638"/>
                <a:gd name="connsiteY56" fmla="*/ 2228850 h 2755900"/>
                <a:gd name="connsiteX57" fmla="*/ 100863 w 147638"/>
                <a:gd name="connsiteY57" fmla="*/ 2247900 h 2755900"/>
                <a:gd name="connsiteX58" fmla="*/ 113563 w 147638"/>
                <a:gd name="connsiteY58" fmla="*/ 2286000 h 2755900"/>
                <a:gd name="connsiteX59" fmla="*/ 107213 w 147638"/>
                <a:gd name="connsiteY59" fmla="*/ 2413000 h 2755900"/>
                <a:gd name="connsiteX60" fmla="*/ 88163 w 147638"/>
                <a:gd name="connsiteY60" fmla="*/ 2438400 h 2755900"/>
                <a:gd name="connsiteX61" fmla="*/ 81813 w 147638"/>
                <a:gd name="connsiteY61" fmla="*/ 2457450 h 2755900"/>
                <a:gd name="connsiteX62" fmla="*/ 56413 w 147638"/>
                <a:gd name="connsiteY62" fmla="*/ 2501900 h 2755900"/>
                <a:gd name="connsiteX63" fmla="*/ 62763 w 147638"/>
                <a:gd name="connsiteY63" fmla="*/ 2527300 h 2755900"/>
                <a:gd name="connsiteX64" fmla="*/ 69113 w 147638"/>
                <a:gd name="connsiteY64" fmla="*/ 2546350 h 2755900"/>
                <a:gd name="connsiteX65" fmla="*/ 43713 w 147638"/>
                <a:gd name="connsiteY65" fmla="*/ 2565400 h 2755900"/>
                <a:gd name="connsiteX66" fmla="*/ 50063 w 147638"/>
                <a:gd name="connsiteY66" fmla="*/ 2590800 h 2755900"/>
                <a:gd name="connsiteX67" fmla="*/ 56413 w 147638"/>
                <a:gd name="connsiteY67" fmla="*/ 2628900 h 2755900"/>
                <a:gd name="connsiteX68" fmla="*/ 62763 w 147638"/>
                <a:gd name="connsiteY68" fmla="*/ 2647950 h 2755900"/>
                <a:gd name="connsiteX69" fmla="*/ 69113 w 147638"/>
                <a:gd name="connsiteY69" fmla="*/ 2673350 h 2755900"/>
                <a:gd name="connsiteX70" fmla="*/ 43713 w 147638"/>
                <a:gd name="connsiteY70" fmla="*/ 2755900 h 2755900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88163 w 148118"/>
                <a:gd name="connsiteY33" fmla="*/ 1339850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73544 w 148118"/>
                <a:gd name="connsiteY68" fmla="*/ 2650036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8118" h="2935291">
                  <a:moveTo>
                    <a:pt x="43713" y="0"/>
                  </a:moveTo>
                  <a:cubicBezTo>
                    <a:pt x="38184" y="27643"/>
                    <a:pt x="29434" y="53992"/>
                    <a:pt x="43713" y="82550"/>
                  </a:cubicBezTo>
                  <a:cubicBezTo>
                    <a:pt x="51745" y="98614"/>
                    <a:pt x="81813" y="120650"/>
                    <a:pt x="81813" y="120650"/>
                  </a:cubicBezTo>
                  <a:cubicBezTo>
                    <a:pt x="88325" y="140185"/>
                    <a:pt x="94719" y="148865"/>
                    <a:pt x="81813" y="171450"/>
                  </a:cubicBezTo>
                  <a:cubicBezTo>
                    <a:pt x="78027" y="178076"/>
                    <a:pt x="68626" y="179264"/>
                    <a:pt x="62763" y="184150"/>
                  </a:cubicBezTo>
                  <a:cubicBezTo>
                    <a:pt x="13870" y="224894"/>
                    <a:pt x="71961" y="184368"/>
                    <a:pt x="24663" y="215900"/>
                  </a:cubicBezTo>
                  <a:cubicBezTo>
                    <a:pt x="26780" y="237067"/>
                    <a:pt x="28202" y="258314"/>
                    <a:pt x="31013" y="279400"/>
                  </a:cubicBezTo>
                  <a:cubicBezTo>
                    <a:pt x="32439" y="290098"/>
                    <a:pt x="32008" y="301779"/>
                    <a:pt x="37363" y="311150"/>
                  </a:cubicBezTo>
                  <a:cubicBezTo>
                    <a:pt x="41149" y="317776"/>
                    <a:pt x="50063" y="319617"/>
                    <a:pt x="56413" y="323850"/>
                  </a:cubicBezTo>
                  <a:cubicBezTo>
                    <a:pt x="60646" y="332317"/>
                    <a:pt x="63611" y="341547"/>
                    <a:pt x="69113" y="349250"/>
                  </a:cubicBezTo>
                  <a:cubicBezTo>
                    <a:pt x="74333" y="356558"/>
                    <a:pt x="82414" y="361401"/>
                    <a:pt x="88163" y="368300"/>
                  </a:cubicBezTo>
                  <a:cubicBezTo>
                    <a:pt x="93049" y="374163"/>
                    <a:pt x="95977" y="381487"/>
                    <a:pt x="100863" y="387350"/>
                  </a:cubicBezTo>
                  <a:cubicBezTo>
                    <a:pt x="141607" y="436243"/>
                    <a:pt x="101081" y="378152"/>
                    <a:pt x="132613" y="425450"/>
                  </a:cubicBezTo>
                  <a:cubicBezTo>
                    <a:pt x="130496" y="457200"/>
                    <a:pt x="129594" y="489054"/>
                    <a:pt x="126263" y="520700"/>
                  </a:cubicBezTo>
                  <a:cubicBezTo>
                    <a:pt x="125349" y="529379"/>
                    <a:pt x="124918" y="538950"/>
                    <a:pt x="119913" y="546100"/>
                  </a:cubicBezTo>
                  <a:cubicBezTo>
                    <a:pt x="96039" y="580206"/>
                    <a:pt x="57205" y="597220"/>
                    <a:pt x="31013" y="628650"/>
                  </a:cubicBezTo>
                  <a:cubicBezTo>
                    <a:pt x="17336" y="645063"/>
                    <a:pt x="18327" y="647657"/>
                    <a:pt x="11963" y="666750"/>
                  </a:cubicBezTo>
                  <a:cubicBezTo>
                    <a:pt x="14080" y="692150"/>
                    <a:pt x="10253" y="718770"/>
                    <a:pt x="18313" y="742950"/>
                  </a:cubicBezTo>
                  <a:cubicBezTo>
                    <a:pt x="21660" y="752990"/>
                    <a:pt x="36825" y="753965"/>
                    <a:pt x="43713" y="762000"/>
                  </a:cubicBezTo>
                  <a:cubicBezTo>
                    <a:pt x="49873" y="769187"/>
                    <a:pt x="51717" y="779181"/>
                    <a:pt x="56413" y="787400"/>
                  </a:cubicBezTo>
                  <a:cubicBezTo>
                    <a:pt x="60199" y="794026"/>
                    <a:pt x="64408" y="801491"/>
                    <a:pt x="69113" y="806450"/>
                  </a:cubicBezTo>
                  <a:cubicBezTo>
                    <a:pt x="73818" y="811409"/>
                    <a:pt x="80290" y="812075"/>
                    <a:pt x="84646" y="817157"/>
                  </a:cubicBezTo>
                  <a:cubicBezTo>
                    <a:pt x="93466" y="827447"/>
                    <a:pt x="96630" y="842433"/>
                    <a:pt x="107213" y="850900"/>
                  </a:cubicBezTo>
                  <a:cubicBezTo>
                    <a:pt x="109330" y="859367"/>
                    <a:pt x="113050" y="855332"/>
                    <a:pt x="117955" y="870041"/>
                  </a:cubicBezTo>
                  <a:cubicBezTo>
                    <a:pt x="122860" y="884750"/>
                    <a:pt x="137376" y="919062"/>
                    <a:pt x="136644" y="939155"/>
                  </a:cubicBezTo>
                  <a:cubicBezTo>
                    <a:pt x="135912" y="959248"/>
                    <a:pt x="121643" y="975676"/>
                    <a:pt x="113563" y="990600"/>
                  </a:cubicBezTo>
                  <a:cubicBezTo>
                    <a:pt x="105483" y="1005524"/>
                    <a:pt x="100374" y="1019542"/>
                    <a:pt x="88163" y="1028700"/>
                  </a:cubicBezTo>
                  <a:cubicBezTo>
                    <a:pt x="74822" y="1038706"/>
                    <a:pt x="53918" y="1052513"/>
                    <a:pt x="43713" y="1066800"/>
                  </a:cubicBezTo>
                  <a:cubicBezTo>
                    <a:pt x="1923" y="1125306"/>
                    <a:pt x="61494" y="1061719"/>
                    <a:pt x="11963" y="1111250"/>
                  </a:cubicBezTo>
                  <a:cubicBezTo>
                    <a:pt x="14080" y="1149350"/>
                    <a:pt x="14858" y="1187548"/>
                    <a:pt x="18313" y="1225550"/>
                  </a:cubicBezTo>
                  <a:cubicBezTo>
                    <a:pt x="18396" y="1226462"/>
                    <a:pt x="27955" y="1266432"/>
                    <a:pt x="31013" y="1270000"/>
                  </a:cubicBezTo>
                  <a:cubicBezTo>
                    <a:pt x="39833" y="1280290"/>
                    <a:pt x="54629" y="1289019"/>
                    <a:pt x="62763" y="1295400"/>
                  </a:cubicBezTo>
                  <a:cubicBezTo>
                    <a:pt x="70897" y="1301781"/>
                    <a:pt x="73466" y="1299818"/>
                    <a:pt x="79816" y="1308285"/>
                  </a:cubicBezTo>
                  <a:cubicBezTo>
                    <a:pt x="81933" y="1314635"/>
                    <a:pt x="89586" y="1315786"/>
                    <a:pt x="94152" y="1323163"/>
                  </a:cubicBezTo>
                  <a:cubicBezTo>
                    <a:pt x="98718" y="1330540"/>
                    <a:pt x="98813" y="1339155"/>
                    <a:pt x="107213" y="1352550"/>
                  </a:cubicBezTo>
                  <a:cubicBezTo>
                    <a:pt x="115613" y="1365945"/>
                    <a:pt x="127766" y="1367322"/>
                    <a:pt x="144553" y="1403535"/>
                  </a:cubicBezTo>
                  <a:cubicBezTo>
                    <a:pt x="153728" y="1431060"/>
                    <a:pt x="142737" y="1466912"/>
                    <a:pt x="138963" y="1485900"/>
                  </a:cubicBezTo>
                  <a:cubicBezTo>
                    <a:pt x="135189" y="1504888"/>
                    <a:pt x="128260" y="1511115"/>
                    <a:pt x="121910" y="1517465"/>
                  </a:cubicBezTo>
                  <a:cubicBezTo>
                    <a:pt x="117677" y="1528048"/>
                    <a:pt x="117071" y="1528203"/>
                    <a:pt x="107213" y="1536700"/>
                  </a:cubicBezTo>
                  <a:cubicBezTo>
                    <a:pt x="97355" y="1545198"/>
                    <a:pt x="73399" y="1559587"/>
                    <a:pt x="62763" y="1568450"/>
                  </a:cubicBezTo>
                  <a:cubicBezTo>
                    <a:pt x="32406" y="1593748"/>
                    <a:pt x="53718" y="1579305"/>
                    <a:pt x="31013" y="1606550"/>
                  </a:cubicBezTo>
                  <a:cubicBezTo>
                    <a:pt x="25264" y="1613449"/>
                    <a:pt x="18313" y="1619250"/>
                    <a:pt x="11963" y="1625600"/>
                  </a:cubicBezTo>
                  <a:cubicBezTo>
                    <a:pt x="782" y="1670325"/>
                    <a:pt x="-8146" y="1695147"/>
                    <a:pt x="11963" y="1752600"/>
                  </a:cubicBezTo>
                  <a:cubicBezTo>
                    <a:pt x="19213" y="1773313"/>
                    <a:pt x="57047" y="1779746"/>
                    <a:pt x="75463" y="1784350"/>
                  </a:cubicBezTo>
                  <a:cubicBezTo>
                    <a:pt x="81813" y="1788583"/>
                    <a:pt x="88809" y="1791980"/>
                    <a:pt x="94513" y="1797050"/>
                  </a:cubicBezTo>
                  <a:cubicBezTo>
                    <a:pt x="130101" y="1828684"/>
                    <a:pt x="126011" y="1825247"/>
                    <a:pt x="145313" y="1854200"/>
                  </a:cubicBezTo>
                  <a:cubicBezTo>
                    <a:pt x="143196" y="1888067"/>
                    <a:pt x="146324" y="1922675"/>
                    <a:pt x="138963" y="1955800"/>
                  </a:cubicBezTo>
                  <a:cubicBezTo>
                    <a:pt x="137307" y="1963250"/>
                    <a:pt x="125309" y="1963104"/>
                    <a:pt x="119913" y="1968500"/>
                  </a:cubicBezTo>
                  <a:cubicBezTo>
                    <a:pt x="114517" y="1973896"/>
                    <a:pt x="112099" y="1981687"/>
                    <a:pt x="107213" y="1987550"/>
                  </a:cubicBezTo>
                  <a:cubicBezTo>
                    <a:pt x="101464" y="1994449"/>
                    <a:pt x="94513" y="2000250"/>
                    <a:pt x="88163" y="2006600"/>
                  </a:cubicBezTo>
                  <a:cubicBezTo>
                    <a:pt x="86046" y="2012950"/>
                    <a:pt x="69009" y="2043467"/>
                    <a:pt x="63047" y="2046510"/>
                  </a:cubicBezTo>
                  <a:cubicBezTo>
                    <a:pt x="40650" y="2057943"/>
                    <a:pt x="37197" y="2057581"/>
                    <a:pt x="24663" y="2070100"/>
                  </a:cubicBezTo>
                  <a:cubicBezTo>
                    <a:pt x="20430" y="2076450"/>
                    <a:pt x="12507" y="2081538"/>
                    <a:pt x="11963" y="2089150"/>
                  </a:cubicBezTo>
                  <a:cubicBezTo>
                    <a:pt x="10297" y="2112470"/>
                    <a:pt x="11890" y="2136520"/>
                    <a:pt x="18313" y="2159000"/>
                  </a:cubicBezTo>
                  <a:cubicBezTo>
                    <a:pt x="20780" y="2167635"/>
                    <a:pt x="31614" y="2171151"/>
                    <a:pt x="37363" y="2178050"/>
                  </a:cubicBezTo>
                  <a:cubicBezTo>
                    <a:pt x="63821" y="2209800"/>
                    <a:pt x="34188" y="2186517"/>
                    <a:pt x="69113" y="2209800"/>
                  </a:cubicBezTo>
                  <a:cubicBezTo>
                    <a:pt x="73346" y="2216150"/>
                    <a:pt x="76927" y="2222987"/>
                    <a:pt x="81813" y="2228850"/>
                  </a:cubicBezTo>
                  <a:cubicBezTo>
                    <a:pt x="87562" y="2235749"/>
                    <a:pt x="96502" y="2240050"/>
                    <a:pt x="100863" y="2247900"/>
                  </a:cubicBezTo>
                  <a:cubicBezTo>
                    <a:pt x="107364" y="2259602"/>
                    <a:pt x="114035" y="2264393"/>
                    <a:pt x="113563" y="2286000"/>
                  </a:cubicBezTo>
                  <a:cubicBezTo>
                    <a:pt x="113091" y="2307607"/>
                    <a:pt x="103062" y="2356660"/>
                    <a:pt x="98030" y="2377540"/>
                  </a:cubicBezTo>
                  <a:cubicBezTo>
                    <a:pt x="92998" y="2398420"/>
                    <a:pt x="89402" y="2404917"/>
                    <a:pt x="83372" y="2411282"/>
                  </a:cubicBezTo>
                  <a:cubicBezTo>
                    <a:pt x="77342" y="2417647"/>
                    <a:pt x="71666" y="2410015"/>
                    <a:pt x="61849" y="2415731"/>
                  </a:cubicBezTo>
                  <a:cubicBezTo>
                    <a:pt x="52032" y="2421448"/>
                    <a:pt x="30838" y="2399333"/>
                    <a:pt x="24471" y="2445581"/>
                  </a:cubicBezTo>
                  <a:cubicBezTo>
                    <a:pt x="26588" y="2454048"/>
                    <a:pt x="58517" y="2485474"/>
                    <a:pt x="65957" y="2502269"/>
                  </a:cubicBezTo>
                  <a:cubicBezTo>
                    <a:pt x="73397" y="2519064"/>
                    <a:pt x="73020" y="2532699"/>
                    <a:pt x="69113" y="2546350"/>
                  </a:cubicBezTo>
                  <a:cubicBezTo>
                    <a:pt x="65206" y="2560001"/>
                    <a:pt x="50982" y="2577823"/>
                    <a:pt x="42515" y="2584173"/>
                  </a:cubicBezTo>
                  <a:cubicBezTo>
                    <a:pt x="44632" y="2592640"/>
                    <a:pt x="29513" y="2607680"/>
                    <a:pt x="31696" y="2617916"/>
                  </a:cubicBezTo>
                  <a:cubicBezTo>
                    <a:pt x="33879" y="2628152"/>
                    <a:pt x="48639" y="2640234"/>
                    <a:pt x="55614" y="2645587"/>
                  </a:cubicBezTo>
                  <a:cubicBezTo>
                    <a:pt x="62589" y="2650940"/>
                    <a:pt x="69498" y="2638804"/>
                    <a:pt x="73544" y="2650036"/>
                  </a:cubicBezTo>
                  <a:cubicBezTo>
                    <a:pt x="77590" y="2661268"/>
                    <a:pt x="80571" y="2675312"/>
                    <a:pt x="79893" y="2712982"/>
                  </a:cubicBezTo>
                  <a:cubicBezTo>
                    <a:pt x="67703" y="2760797"/>
                    <a:pt x="61389" y="2843678"/>
                    <a:pt x="62079" y="2935291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8883934" y="678141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Prozess 2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8450602" y="142671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3">
                      <a:lumMod val="75000"/>
                    </a:schemeClr>
                  </a:solidFill>
                </a:rPr>
                <a:t>Threads</a:t>
              </a:r>
              <a:endParaRPr lang="de-DE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8561403" y="127799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Programm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1560332" y="2090347"/>
            <a:ext cx="7878" cy="149535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1542810" y="2564797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25" name="Wolkenförmige Legende 24"/>
          <p:cNvSpPr/>
          <p:nvPr/>
        </p:nvSpPr>
        <p:spPr>
          <a:xfrm>
            <a:off x="8377555" y="4613787"/>
            <a:ext cx="3762672" cy="1489064"/>
          </a:xfrm>
          <a:prstGeom prst="cloudCallout">
            <a:avLst>
              <a:gd name="adj1" fmla="val -46413"/>
              <a:gd name="adj2" fmla="val -5515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Warum brauchte man schon früher eigentlich Threads?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7182797" y="1593626"/>
            <a:ext cx="2057401" cy="2024018"/>
            <a:chOff x="8418846" y="613686"/>
            <a:chExt cx="2057401" cy="2024018"/>
          </a:xfrm>
        </p:grpSpPr>
        <p:sp>
          <p:nvSpPr>
            <p:cNvPr id="27" name="Ellipse 26"/>
            <p:cNvSpPr/>
            <p:nvPr/>
          </p:nvSpPr>
          <p:spPr>
            <a:xfrm>
              <a:off x="8418846" y="613686"/>
              <a:ext cx="2057401" cy="20240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9466631" y="1175638"/>
              <a:ext cx="116578" cy="1318232"/>
            </a:xfrm>
            <a:custGeom>
              <a:avLst/>
              <a:gdLst>
                <a:gd name="connsiteX0" fmla="*/ 43713 w 147638"/>
                <a:gd name="connsiteY0" fmla="*/ 0 h 2755900"/>
                <a:gd name="connsiteX1" fmla="*/ 43713 w 147638"/>
                <a:gd name="connsiteY1" fmla="*/ 82550 h 2755900"/>
                <a:gd name="connsiteX2" fmla="*/ 81813 w 147638"/>
                <a:gd name="connsiteY2" fmla="*/ 120650 h 2755900"/>
                <a:gd name="connsiteX3" fmla="*/ 81813 w 147638"/>
                <a:gd name="connsiteY3" fmla="*/ 171450 h 2755900"/>
                <a:gd name="connsiteX4" fmla="*/ 62763 w 147638"/>
                <a:gd name="connsiteY4" fmla="*/ 184150 h 2755900"/>
                <a:gd name="connsiteX5" fmla="*/ 24663 w 147638"/>
                <a:gd name="connsiteY5" fmla="*/ 215900 h 2755900"/>
                <a:gd name="connsiteX6" fmla="*/ 31013 w 147638"/>
                <a:gd name="connsiteY6" fmla="*/ 279400 h 2755900"/>
                <a:gd name="connsiteX7" fmla="*/ 37363 w 147638"/>
                <a:gd name="connsiteY7" fmla="*/ 311150 h 2755900"/>
                <a:gd name="connsiteX8" fmla="*/ 56413 w 147638"/>
                <a:gd name="connsiteY8" fmla="*/ 323850 h 2755900"/>
                <a:gd name="connsiteX9" fmla="*/ 69113 w 147638"/>
                <a:gd name="connsiteY9" fmla="*/ 349250 h 2755900"/>
                <a:gd name="connsiteX10" fmla="*/ 88163 w 147638"/>
                <a:gd name="connsiteY10" fmla="*/ 368300 h 2755900"/>
                <a:gd name="connsiteX11" fmla="*/ 100863 w 147638"/>
                <a:gd name="connsiteY11" fmla="*/ 387350 h 2755900"/>
                <a:gd name="connsiteX12" fmla="*/ 132613 w 147638"/>
                <a:gd name="connsiteY12" fmla="*/ 425450 h 2755900"/>
                <a:gd name="connsiteX13" fmla="*/ 126263 w 147638"/>
                <a:gd name="connsiteY13" fmla="*/ 520700 h 2755900"/>
                <a:gd name="connsiteX14" fmla="*/ 119913 w 147638"/>
                <a:gd name="connsiteY14" fmla="*/ 546100 h 2755900"/>
                <a:gd name="connsiteX15" fmla="*/ 31013 w 147638"/>
                <a:gd name="connsiteY15" fmla="*/ 628650 h 2755900"/>
                <a:gd name="connsiteX16" fmla="*/ 11963 w 147638"/>
                <a:gd name="connsiteY16" fmla="*/ 666750 h 2755900"/>
                <a:gd name="connsiteX17" fmla="*/ 18313 w 147638"/>
                <a:gd name="connsiteY17" fmla="*/ 742950 h 2755900"/>
                <a:gd name="connsiteX18" fmla="*/ 43713 w 147638"/>
                <a:gd name="connsiteY18" fmla="*/ 762000 h 2755900"/>
                <a:gd name="connsiteX19" fmla="*/ 56413 w 147638"/>
                <a:gd name="connsiteY19" fmla="*/ 787400 h 2755900"/>
                <a:gd name="connsiteX20" fmla="*/ 69113 w 147638"/>
                <a:gd name="connsiteY20" fmla="*/ 806450 h 2755900"/>
                <a:gd name="connsiteX21" fmla="*/ 75463 w 147638"/>
                <a:gd name="connsiteY21" fmla="*/ 825500 h 2755900"/>
                <a:gd name="connsiteX22" fmla="*/ 107213 w 147638"/>
                <a:gd name="connsiteY22" fmla="*/ 850900 h 2755900"/>
                <a:gd name="connsiteX23" fmla="*/ 113563 w 147638"/>
                <a:gd name="connsiteY23" fmla="*/ 876300 h 2755900"/>
                <a:gd name="connsiteX24" fmla="*/ 126263 w 147638"/>
                <a:gd name="connsiteY24" fmla="*/ 895350 h 2755900"/>
                <a:gd name="connsiteX25" fmla="*/ 113563 w 147638"/>
                <a:gd name="connsiteY25" fmla="*/ 990600 h 2755900"/>
                <a:gd name="connsiteX26" fmla="*/ 88163 w 147638"/>
                <a:gd name="connsiteY26" fmla="*/ 1028700 h 2755900"/>
                <a:gd name="connsiteX27" fmla="*/ 43713 w 147638"/>
                <a:gd name="connsiteY27" fmla="*/ 1066800 h 2755900"/>
                <a:gd name="connsiteX28" fmla="*/ 11963 w 147638"/>
                <a:gd name="connsiteY28" fmla="*/ 1111250 h 2755900"/>
                <a:gd name="connsiteX29" fmla="*/ 18313 w 147638"/>
                <a:gd name="connsiteY29" fmla="*/ 1225550 h 2755900"/>
                <a:gd name="connsiteX30" fmla="*/ 31013 w 147638"/>
                <a:gd name="connsiteY30" fmla="*/ 1270000 h 2755900"/>
                <a:gd name="connsiteX31" fmla="*/ 62763 w 147638"/>
                <a:gd name="connsiteY31" fmla="*/ 1295400 h 2755900"/>
                <a:gd name="connsiteX32" fmla="*/ 81813 w 147638"/>
                <a:gd name="connsiteY32" fmla="*/ 1320800 h 2755900"/>
                <a:gd name="connsiteX33" fmla="*/ 88163 w 147638"/>
                <a:gd name="connsiteY33" fmla="*/ 1339850 h 2755900"/>
                <a:gd name="connsiteX34" fmla="*/ 107213 w 147638"/>
                <a:gd name="connsiteY34" fmla="*/ 1352550 h 2755900"/>
                <a:gd name="connsiteX35" fmla="*/ 138963 w 147638"/>
                <a:gd name="connsiteY35" fmla="*/ 1416050 h 2755900"/>
                <a:gd name="connsiteX36" fmla="*/ 138963 w 147638"/>
                <a:gd name="connsiteY36" fmla="*/ 1485900 h 2755900"/>
                <a:gd name="connsiteX37" fmla="*/ 119913 w 147638"/>
                <a:gd name="connsiteY37" fmla="*/ 1504950 h 2755900"/>
                <a:gd name="connsiteX38" fmla="*/ 107213 w 147638"/>
                <a:gd name="connsiteY38" fmla="*/ 1536700 h 2755900"/>
                <a:gd name="connsiteX39" fmla="*/ 62763 w 147638"/>
                <a:gd name="connsiteY39" fmla="*/ 1568450 h 2755900"/>
                <a:gd name="connsiteX40" fmla="*/ 31013 w 147638"/>
                <a:gd name="connsiteY40" fmla="*/ 1606550 h 2755900"/>
                <a:gd name="connsiteX41" fmla="*/ 11963 w 147638"/>
                <a:gd name="connsiteY41" fmla="*/ 1625600 h 2755900"/>
                <a:gd name="connsiteX42" fmla="*/ 11963 w 147638"/>
                <a:gd name="connsiteY42" fmla="*/ 1752600 h 2755900"/>
                <a:gd name="connsiteX43" fmla="*/ 75463 w 147638"/>
                <a:gd name="connsiteY43" fmla="*/ 1784350 h 2755900"/>
                <a:gd name="connsiteX44" fmla="*/ 94513 w 147638"/>
                <a:gd name="connsiteY44" fmla="*/ 1797050 h 2755900"/>
                <a:gd name="connsiteX45" fmla="*/ 145313 w 147638"/>
                <a:gd name="connsiteY45" fmla="*/ 1854200 h 2755900"/>
                <a:gd name="connsiteX46" fmla="*/ 138963 w 147638"/>
                <a:gd name="connsiteY46" fmla="*/ 1955800 h 2755900"/>
                <a:gd name="connsiteX47" fmla="*/ 119913 w 147638"/>
                <a:gd name="connsiteY47" fmla="*/ 1968500 h 2755900"/>
                <a:gd name="connsiteX48" fmla="*/ 107213 w 147638"/>
                <a:gd name="connsiteY48" fmla="*/ 1987550 h 2755900"/>
                <a:gd name="connsiteX49" fmla="*/ 88163 w 147638"/>
                <a:gd name="connsiteY49" fmla="*/ 2006600 h 2755900"/>
                <a:gd name="connsiteX50" fmla="*/ 81813 w 147638"/>
                <a:gd name="connsiteY50" fmla="*/ 2025650 h 2755900"/>
                <a:gd name="connsiteX51" fmla="*/ 24663 w 147638"/>
                <a:gd name="connsiteY51" fmla="*/ 2070100 h 2755900"/>
                <a:gd name="connsiteX52" fmla="*/ 11963 w 147638"/>
                <a:gd name="connsiteY52" fmla="*/ 2089150 h 2755900"/>
                <a:gd name="connsiteX53" fmla="*/ 18313 w 147638"/>
                <a:gd name="connsiteY53" fmla="*/ 2159000 h 2755900"/>
                <a:gd name="connsiteX54" fmla="*/ 37363 w 147638"/>
                <a:gd name="connsiteY54" fmla="*/ 2178050 h 2755900"/>
                <a:gd name="connsiteX55" fmla="*/ 69113 w 147638"/>
                <a:gd name="connsiteY55" fmla="*/ 2209800 h 2755900"/>
                <a:gd name="connsiteX56" fmla="*/ 81813 w 147638"/>
                <a:gd name="connsiteY56" fmla="*/ 2228850 h 2755900"/>
                <a:gd name="connsiteX57" fmla="*/ 100863 w 147638"/>
                <a:gd name="connsiteY57" fmla="*/ 2247900 h 2755900"/>
                <a:gd name="connsiteX58" fmla="*/ 113563 w 147638"/>
                <a:gd name="connsiteY58" fmla="*/ 2286000 h 2755900"/>
                <a:gd name="connsiteX59" fmla="*/ 107213 w 147638"/>
                <a:gd name="connsiteY59" fmla="*/ 2413000 h 2755900"/>
                <a:gd name="connsiteX60" fmla="*/ 88163 w 147638"/>
                <a:gd name="connsiteY60" fmla="*/ 2438400 h 2755900"/>
                <a:gd name="connsiteX61" fmla="*/ 81813 w 147638"/>
                <a:gd name="connsiteY61" fmla="*/ 2457450 h 2755900"/>
                <a:gd name="connsiteX62" fmla="*/ 56413 w 147638"/>
                <a:gd name="connsiteY62" fmla="*/ 2501900 h 2755900"/>
                <a:gd name="connsiteX63" fmla="*/ 62763 w 147638"/>
                <a:gd name="connsiteY63" fmla="*/ 2527300 h 2755900"/>
                <a:gd name="connsiteX64" fmla="*/ 69113 w 147638"/>
                <a:gd name="connsiteY64" fmla="*/ 2546350 h 2755900"/>
                <a:gd name="connsiteX65" fmla="*/ 43713 w 147638"/>
                <a:gd name="connsiteY65" fmla="*/ 2565400 h 2755900"/>
                <a:gd name="connsiteX66" fmla="*/ 50063 w 147638"/>
                <a:gd name="connsiteY66" fmla="*/ 2590800 h 2755900"/>
                <a:gd name="connsiteX67" fmla="*/ 56413 w 147638"/>
                <a:gd name="connsiteY67" fmla="*/ 2628900 h 2755900"/>
                <a:gd name="connsiteX68" fmla="*/ 62763 w 147638"/>
                <a:gd name="connsiteY68" fmla="*/ 2647950 h 2755900"/>
                <a:gd name="connsiteX69" fmla="*/ 69113 w 147638"/>
                <a:gd name="connsiteY69" fmla="*/ 2673350 h 2755900"/>
                <a:gd name="connsiteX70" fmla="*/ 43713 w 147638"/>
                <a:gd name="connsiteY70" fmla="*/ 2755900 h 2755900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88163 w 148118"/>
                <a:gd name="connsiteY33" fmla="*/ 1339850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73544 w 148118"/>
                <a:gd name="connsiteY68" fmla="*/ 2650036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8118" h="2935291">
                  <a:moveTo>
                    <a:pt x="43713" y="0"/>
                  </a:moveTo>
                  <a:cubicBezTo>
                    <a:pt x="38184" y="27643"/>
                    <a:pt x="29434" y="53992"/>
                    <a:pt x="43713" y="82550"/>
                  </a:cubicBezTo>
                  <a:cubicBezTo>
                    <a:pt x="51745" y="98614"/>
                    <a:pt x="81813" y="120650"/>
                    <a:pt x="81813" y="120650"/>
                  </a:cubicBezTo>
                  <a:cubicBezTo>
                    <a:pt x="88325" y="140185"/>
                    <a:pt x="94719" y="148865"/>
                    <a:pt x="81813" y="171450"/>
                  </a:cubicBezTo>
                  <a:cubicBezTo>
                    <a:pt x="78027" y="178076"/>
                    <a:pt x="68626" y="179264"/>
                    <a:pt x="62763" y="184150"/>
                  </a:cubicBezTo>
                  <a:cubicBezTo>
                    <a:pt x="13870" y="224894"/>
                    <a:pt x="71961" y="184368"/>
                    <a:pt x="24663" y="215900"/>
                  </a:cubicBezTo>
                  <a:cubicBezTo>
                    <a:pt x="26780" y="237067"/>
                    <a:pt x="28202" y="258314"/>
                    <a:pt x="31013" y="279400"/>
                  </a:cubicBezTo>
                  <a:cubicBezTo>
                    <a:pt x="32439" y="290098"/>
                    <a:pt x="32008" y="301779"/>
                    <a:pt x="37363" y="311150"/>
                  </a:cubicBezTo>
                  <a:cubicBezTo>
                    <a:pt x="41149" y="317776"/>
                    <a:pt x="50063" y="319617"/>
                    <a:pt x="56413" y="323850"/>
                  </a:cubicBezTo>
                  <a:cubicBezTo>
                    <a:pt x="60646" y="332317"/>
                    <a:pt x="63611" y="341547"/>
                    <a:pt x="69113" y="349250"/>
                  </a:cubicBezTo>
                  <a:cubicBezTo>
                    <a:pt x="74333" y="356558"/>
                    <a:pt x="82414" y="361401"/>
                    <a:pt x="88163" y="368300"/>
                  </a:cubicBezTo>
                  <a:cubicBezTo>
                    <a:pt x="93049" y="374163"/>
                    <a:pt x="95977" y="381487"/>
                    <a:pt x="100863" y="387350"/>
                  </a:cubicBezTo>
                  <a:cubicBezTo>
                    <a:pt x="141607" y="436243"/>
                    <a:pt x="101081" y="378152"/>
                    <a:pt x="132613" y="425450"/>
                  </a:cubicBezTo>
                  <a:cubicBezTo>
                    <a:pt x="130496" y="457200"/>
                    <a:pt x="129594" y="489054"/>
                    <a:pt x="126263" y="520700"/>
                  </a:cubicBezTo>
                  <a:cubicBezTo>
                    <a:pt x="125349" y="529379"/>
                    <a:pt x="124918" y="538950"/>
                    <a:pt x="119913" y="546100"/>
                  </a:cubicBezTo>
                  <a:cubicBezTo>
                    <a:pt x="96039" y="580206"/>
                    <a:pt x="57205" y="597220"/>
                    <a:pt x="31013" y="628650"/>
                  </a:cubicBezTo>
                  <a:cubicBezTo>
                    <a:pt x="17336" y="645063"/>
                    <a:pt x="18327" y="647657"/>
                    <a:pt x="11963" y="666750"/>
                  </a:cubicBezTo>
                  <a:cubicBezTo>
                    <a:pt x="14080" y="692150"/>
                    <a:pt x="10253" y="718770"/>
                    <a:pt x="18313" y="742950"/>
                  </a:cubicBezTo>
                  <a:cubicBezTo>
                    <a:pt x="21660" y="752990"/>
                    <a:pt x="36825" y="753965"/>
                    <a:pt x="43713" y="762000"/>
                  </a:cubicBezTo>
                  <a:cubicBezTo>
                    <a:pt x="49873" y="769187"/>
                    <a:pt x="51717" y="779181"/>
                    <a:pt x="56413" y="787400"/>
                  </a:cubicBezTo>
                  <a:cubicBezTo>
                    <a:pt x="60199" y="794026"/>
                    <a:pt x="64408" y="801491"/>
                    <a:pt x="69113" y="806450"/>
                  </a:cubicBezTo>
                  <a:cubicBezTo>
                    <a:pt x="73818" y="811409"/>
                    <a:pt x="80290" y="812075"/>
                    <a:pt x="84646" y="817157"/>
                  </a:cubicBezTo>
                  <a:cubicBezTo>
                    <a:pt x="93466" y="827447"/>
                    <a:pt x="96630" y="842433"/>
                    <a:pt x="107213" y="850900"/>
                  </a:cubicBezTo>
                  <a:cubicBezTo>
                    <a:pt x="109330" y="859367"/>
                    <a:pt x="113050" y="855332"/>
                    <a:pt x="117955" y="870041"/>
                  </a:cubicBezTo>
                  <a:cubicBezTo>
                    <a:pt x="122860" y="884750"/>
                    <a:pt x="137376" y="919062"/>
                    <a:pt x="136644" y="939155"/>
                  </a:cubicBezTo>
                  <a:cubicBezTo>
                    <a:pt x="135912" y="959248"/>
                    <a:pt x="121643" y="975676"/>
                    <a:pt x="113563" y="990600"/>
                  </a:cubicBezTo>
                  <a:cubicBezTo>
                    <a:pt x="105483" y="1005524"/>
                    <a:pt x="100374" y="1019542"/>
                    <a:pt x="88163" y="1028700"/>
                  </a:cubicBezTo>
                  <a:cubicBezTo>
                    <a:pt x="74822" y="1038706"/>
                    <a:pt x="53918" y="1052513"/>
                    <a:pt x="43713" y="1066800"/>
                  </a:cubicBezTo>
                  <a:cubicBezTo>
                    <a:pt x="1923" y="1125306"/>
                    <a:pt x="61494" y="1061719"/>
                    <a:pt x="11963" y="1111250"/>
                  </a:cubicBezTo>
                  <a:cubicBezTo>
                    <a:pt x="14080" y="1149350"/>
                    <a:pt x="14858" y="1187548"/>
                    <a:pt x="18313" y="1225550"/>
                  </a:cubicBezTo>
                  <a:cubicBezTo>
                    <a:pt x="18396" y="1226462"/>
                    <a:pt x="27955" y="1266432"/>
                    <a:pt x="31013" y="1270000"/>
                  </a:cubicBezTo>
                  <a:cubicBezTo>
                    <a:pt x="39833" y="1280290"/>
                    <a:pt x="54629" y="1289019"/>
                    <a:pt x="62763" y="1295400"/>
                  </a:cubicBezTo>
                  <a:cubicBezTo>
                    <a:pt x="70897" y="1301781"/>
                    <a:pt x="73466" y="1299818"/>
                    <a:pt x="79816" y="1308285"/>
                  </a:cubicBezTo>
                  <a:cubicBezTo>
                    <a:pt x="81933" y="1314635"/>
                    <a:pt x="89586" y="1315786"/>
                    <a:pt x="94152" y="1323163"/>
                  </a:cubicBezTo>
                  <a:cubicBezTo>
                    <a:pt x="98718" y="1330540"/>
                    <a:pt x="98813" y="1339155"/>
                    <a:pt x="107213" y="1352550"/>
                  </a:cubicBezTo>
                  <a:cubicBezTo>
                    <a:pt x="115613" y="1365945"/>
                    <a:pt x="127766" y="1367322"/>
                    <a:pt x="144553" y="1403535"/>
                  </a:cubicBezTo>
                  <a:cubicBezTo>
                    <a:pt x="153728" y="1431060"/>
                    <a:pt x="142737" y="1466912"/>
                    <a:pt x="138963" y="1485900"/>
                  </a:cubicBezTo>
                  <a:cubicBezTo>
                    <a:pt x="135189" y="1504888"/>
                    <a:pt x="128260" y="1511115"/>
                    <a:pt x="121910" y="1517465"/>
                  </a:cubicBezTo>
                  <a:cubicBezTo>
                    <a:pt x="117677" y="1528048"/>
                    <a:pt x="117071" y="1528203"/>
                    <a:pt x="107213" y="1536700"/>
                  </a:cubicBezTo>
                  <a:cubicBezTo>
                    <a:pt x="97355" y="1545198"/>
                    <a:pt x="73399" y="1559587"/>
                    <a:pt x="62763" y="1568450"/>
                  </a:cubicBezTo>
                  <a:cubicBezTo>
                    <a:pt x="32406" y="1593748"/>
                    <a:pt x="53718" y="1579305"/>
                    <a:pt x="31013" y="1606550"/>
                  </a:cubicBezTo>
                  <a:cubicBezTo>
                    <a:pt x="25264" y="1613449"/>
                    <a:pt x="18313" y="1619250"/>
                    <a:pt x="11963" y="1625600"/>
                  </a:cubicBezTo>
                  <a:cubicBezTo>
                    <a:pt x="782" y="1670325"/>
                    <a:pt x="-8146" y="1695147"/>
                    <a:pt x="11963" y="1752600"/>
                  </a:cubicBezTo>
                  <a:cubicBezTo>
                    <a:pt x="19213" y="1773313"/>
                    <a:pt x="57047" y="1779746"/>
                    <a:pt x="75463" y="1784350"/>
                  </a:cubicBezTo>
                  <a:cubicBezTo>
                    <a:pt x="81813" y="1788583"/>
                    <a:pt x="88809" y="1791980"/>
                    <a:pt x="94513" y="1797050"/>
                  </a:cubicBezTo>
                  <a:cubicBezTo>
                    <a:pt x="130101" y="1828684"/>
                    <a:pt x="126011" y="1825247"/>
                    <a:pt x="145313" y="1854200"/>
                  </a:cubicBezTo>
                  <a:cubicBezTo>
                    <a:pt x="143196" y="1888067"/>
                    <a:pt x="146324" y="1922675"/>
                    <a:pt x="138963" y="1955800"/>
                  </a:cubicBezTo>
                  <a:cubicBezTo>
                    <a:pt x="137307" y="1963250"/>
                    <a:pt x="125309" y="1963104"/>
                    <a:pt x="119913" y="1968500"/>
                  </a:cubicBezTo>
                  <a:cubicBezTo>
                    <a:pt x="114517" y="1973896"/>
                    <a:pt x="112099" y="1981687"/>
                    <a:pt x="107213" y="1987550"/>
                  </a:cubicBezTo>
                  <a:cubicBezTo>
                    <a:pt x="101464" y="1994449"/>
                    <a:pt x="94513" y="2000250"/>
                    <a:pt x="88163" y="2006600"/>
                  </a:cubicBezTo>
                  <a:cubicBezTo>
                    <a:pt x="86046" y="2012950"/>
                    <a:pt x="69009" y="2043467"/>
                    <a:pt x="63047" y="2046510"/>
                  </a:cubicBezTo>
                  <a:cubicBezTo>
                    <a:pt x="40650" y="2057943"/>
                    <a:pt x="37197" y="2057581"/>
                    <a:pt x="24663" y="2070100"/>
                  </a:cubicBezTo>
                  <a:cubicBezTo>
                    <a:pt x="20430" y="2076450"/>
                    <a:pt x="12507" y="2081538"/>
                    <a:pt x="11963" y="2089150"/>
                  </a:cubicBezTo>
                  <a:cubicBezTo>
                    <a:pt x="10297" y="2112470"/>
                    <a:pt x="11890" y="2136520"/>
                    <a:pt x="18313" y="2159000"/>
                  </a:cubicBezTo>
                  <a:cubicBezTo>
                    <a:pt x="20780" y="2167635"/>
                    <a:pt x="31614" y="2171151"/>
                    <a:pt x="37363" y="2178050"/>
                  </a:cubicBezTo>
                  <a:cubicBezTo>
                    <a:pt x="63821" y="2209800"/>
                    <a:pt x="34188" y="2186517"/>
                    <a:pt x="69113" y="2209800"/>
                  </a:cubicBezTo>
                  <a:cubicBezTo>
                    <a:pt x="73346" y="2216150"/>
                    <a:pt x="76927" y="2222987"/>
                    <a:pt x="81813" y="2228850"/>
                  </a:cubicBezTo>
                  <a:cubicBezTo>
                    <a:pt x="87562" y="2235749"/>
                    <a:pt x="96502" y="2240050"/>
                    <a:pt x="100863" y="2247900"/>
                  </a:cubicBezTo>
                  <a:cubicBezTo>
                    <a:pt x="107364" y="2259602"/>
                    <a:pt x="114035" y="2264393"/>
                    <a:pt x="113563" y="2286000"/>
                  </a:cubicBezTo>
                  <a:cubicBezTo>
                    <a:pt x="113091" y="2307607"/>
                    <a:pt x="103062" y="2356660"/>
                    <a:pt x="98030" y="2377540"/>
                  </a:cubicBezTo>
                  <a:cubicBezTo>
                    <a:pt x="92998" y="2398420"/>
                    <a:pt x="89402" y="2404917"/>
                    <a:pt x="83372" y="2411282"/>
                  </a:cubicBezTo>
                  <a:cubicBezTo>
                    <a:pt x="77342" y="2417647"/>
                    <a:pt x="71666" y="2410015"/>
                    <a:pt x="61849" y="2415731"/>
                  </a:cubicBezTo>
                  <a:cubicBezTo>
                    <a:pt x="52032" y="2421448"/>
                    <a:pt x="30838" y="2399333"/>
                    <a:pt x="24471" y="2445581"/>
                  </a:cubicBezTo>
                  <a:cubicBezTo>
                    <a:pt x="26588" y="2454048"/>
                    <a:pt x="58517" y="2485474"/>
                    <a:pt x="65957" y="2502269"/>
                  </a:cubicBezTo>
                  <a:cubicBezTo>
                    <a:pt x="73397" y="2519064"/>
                    <a:pt x="73020" y="2532699"/>
                    <a:pt x="69113" y="2546350"/>
                  </a:cubicBezTo>
                  <a:cubicBezTo>
                    <a:pt x="65206" y="2560001"/>
                    <a:pt x="50982" y="2577823"/>
                    <a:pt x="42515" y="2584173"/>
                  </a:cubicBezTo>
                  <a:cubicBezTo>
                    <a:pt x="44632" y="2592640"/>
                    <a:pt x="29513" y="2607680"/>
                    <a:pt x="31696" y="2617916"/>
                  </a:cubicBezTo>
                  <a:cubicBezTo>
                    <a:pt x="33879" y="2628152"/>
                    <a:pt x="48639" y="2640234"/>
                    <a:pt x="55614" y="2645587"/>
                  </a:cubicBezTo>
                  <a:cubicBezTo>
                    <a:pt x="62589" y="2650940"/>
                    <a:pt x="69498" y="2638804"/>
                    <a:pt x="73544" y="2650036"/>
                  </a:cubicBezTo>
                  <a:cubicBezTo>
                    <a:pt x="77590" y="2661268"/>
                    <a:pt x="80571" y="2675312"/>
                    <a:pt x="79893" y="2712982"/>
                  </a:cubicBezTo>
                  <a:cubicBezTo>
                    <a:pt x="67703" y="2760797"/>
                    <a:pt x="61389" y="2843678"/>
                    <a:pt x="62079" y="2935291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flipH="1">
              <a:off x="9859554" y="1175638"/>
              <a:ext cx="147926" cy="1318232"/>
            </a:xfrm>
            <a:custGeom>
              <a:avLst/>
              <a:gdLst>
                <a:gd name="connsiteX0" fmla="*/ 43713 w 147638"/>
                <a:gd name="connsiteY0" fmla="*/ 0 h 2755900"/>
                <a:gd name="connsiteX1" fmla="*/ 43713 w 147638"/>
                <a:gd name="connsiteY1" fmla="*/ 82550 h 2755900"/>
                <a:gd name="connsiteX2" fmla="*/ 81813 w 147638"/>
                <a:gd name="connsiteY2" fmla="*/ 120650 h 2755900"/>
                <a:gd name="connsiteX3" fmla="*/ 81813 w 147638"/>
                <a:gd name="connsiteY3" fmla="*/ 171450 h 2755900"/>
                <a:gd name="connsiteX4" fmla="*/ 62763 w 147638"/>
                <a:gd name="connsiteY4" fmla="*/ 184150 h 2755900"/>
                <a:gd name="connsiteX5" fmla="*/ 24663 w 147638"/>
                <a:gd name="connsiteY5" fmla="*/ 215900 h 2755900"/>
                <a:gd name="connsiteX6" fmla="*/ 31013 w 147638"/>
                <a:gd name="connsiteY6" fmla="*/ 279400 h 2755900"/>
                <a:gd name="connsiteX7" fmla="*/ 37363 w 147638"/>
                <a:gd name="connsiteY7" fmla="*/ 311150 h 2755900"/>
                <a:gd name="connsiteX8" fmla="*/ 56413 w 147638"/>
                <a:gd name="connsiteY8" fmla="*/ 323850 h 2755900"/>
                <a:gd name="connsiteX9" fmla="*/ 69113 w 147638"/>
                <a:gd name="connsiteY9" fmla="*/ 349250 h 2755900"/>
                <a:gd name="connsiteX10" fmla="*/ 88163 w 147638"/>
                <a:gd name="connsiteY10" fmla="*/ 368300 h 2755900"/>
                <a:gd name="connsiteX11" fmla="*/ 100863 w 147638"/>
                <a:gd name="connsiteY11" fmla="*/ 387350 h 2755900"/>
                <a:gd name="connsiteX12" fmla="*/ 132613 w 147638"/>
                <a:gd name="connsiteY12" fmla="*/ 425450 h 2755900"/>
                <a:gd name="connsiteX13" fmla="*/ 126263 w 147638"/>
                <a:gd name="connsiteY13" fmla="*/ 520700 h 2755900"/>
                <a:gd name="connsiteX14" fmla="*/ 119913 w 147638"/>
                <a:gd name="connsiteY14" fmla="*/ 546100 h 2755900"/>
                <a:gd name="connsiteX15" fmla="*/ 31013 w 147638"/>
                <a:gd name="connsiteY15" fmla="*/ 628650 h 2755900"/>
                <a:gd name="connsiteX16" fmla="*/ 11963 w 147638"/>
                <a:gd name="connsiteY16" fmla="*/ 666750 h 2755900"/>
                <a:gd name="connsiteX17" fmla="*/ 18313 w 147638"/>
                <a:gd name="connsiteY17" fmla="*/ 742950 h 2755900"/>
                <a:gd name="connsiteX18" fmla="*/ 43713 w 147638"/>
                <a:gd name="connsiteY18" fmla="*/ 762000 h 2755900"/>
                <a:gd name="connsiteX19" fmla="*/ 56413 w 147638"/>
                <a:gd name="connsiteY19" fmla="*/ 787400 h 2755900"/>
                <a:gd name="connsiteX20" fmla="*/ 69113 w 147638"/>
                <a:gd name="connsiteY20" fmla="*/ 806450 h 2755900"/>
                <a:gd name="connsiteX21" fmla="*/ 75463 w 147638"/>
                <a:gd name="connsiteY21" fmla="*/ 825500 h 2755900"/>
                <a:gd name="connsiteX22" fmla="*/ 107213 w 147638"/>
                <a:gd name="connsiteY22" fmla="*/ 850900 h 2755900"/>
                <a:gd name="connsiteX23" fmla="*/ 113563 w 147638"/>
                <a:gd name="connsiteY23" fmla="*/ 876300 h 2755900"/>
                <a:gd name="connsiteX24" fmla="*/ 126263 w 147638"/>
                <a:gd name="connsiteY24" fmla="*/ 895350 h 2755900"/>
                <a:gd name="connsiteX25" fmla="*/ 113563 w 147638"/>
                <a:gd name="connsiteY25" fmla="*/ 990600 h 2755900"/>
                <a:gd name="connsiteX26" fmla="*/ 88163 w 147638"/>
                <a:gd name="connsiteY26" fmla="*/ 1028700 h 2755900"/>
                <a:gd name="connsiteX27" fmla="*/ 43713 w 147638"/>
                <a:gd name="connsiteY27" fmla="*/ 1066800 h 2755900"/>
                <a:gd name="connsiteX28" fmla="*/ 11963 w 147638"/>
                <a:gd name="connsiteY28" fmla="*/ 1111250 h 2755900"/>
                <a:gd name="connsiteX29" fmla="*/ 18313 w 147638"/>
                <a:gd name="connsiteY29" fmla="*/ 1225550 h 2755900"/>
                <a:gd name="connsiteX30" fmla="*/ 31013 w 147638"/>
                <a:gd name="connsiteY30" fmla="*/ 1270000 h 2755900"/>
                <a:gd name="connsiteX31" fmla="*/ 62763 w 147638"/>
                <a:gd name="connsiteY31" fmla="*/ 1295400 h 2755900"/>
                <a:gd name="connsiteX32" fmla="*/ 81813 w 147638"/>
                <a:gd name="connsiteY32" fmla="*/ 1320800 h 2755900"/>
                <a:gd name="connsiteX33" fmla="*/ 88163 w 147638"/>
                <a:gd name="connsiteY33" fmla="*/ 1339850 h 2755900"/>
                <a:gd name="connsiteX34" fmla="*/ 107213 w 147638"/>
                <a:gd name="connsiteY34" fmla="*/ 1352550 h 2755900"/>
                <a:gd name="connsiteX35" fmla="*/ 138963 w 147638"/>
                <a:gd name="connsiteY35" fmla="*/ 1416050 h 2755900"/>
                <a:gd name="connsiteX36" fmla="*/ 138963 w 147638"/>
                <a:gd name="connsiteY36" fmla="*/ 1485900 h 2755900"/>
                <a:gd name="connsiteX37" fmla="*/ 119913 w 147638"/>
                <a:gd name="connsiteY37" fmla="*/ 1504950 h 2755900"/>
                <a:gd name="connsiteX38" fmla="*/ 107213 w 147638"/>
                <a:gd name="connsiteY38" fmla="*/ 1536700 h 2755900"/>
                <a:gd name="connsiteX39" fmla="*/ 62763 w 147638"/>
                <a:gd name="connsiteY39" fmla="*/ 1568450 h 2755900"/>
                <a:gd name="connsiteX40" fmla="*/ 31013 w 147638"/>
                <a:gd name="connsiteY40" fmla="*/ 1606550 h 2755900"/>
                <a:gd name="connsiteX41" fmla="*/ 11963 w 147638"/>
                <a:gd name="connsiteY41" fmla="*/ 1625600 h 2755900"/>
                <a:gd name="connsiteX42" fmla="*/ 11963 w 147638"/>
                <a:gd name="connsiteY42" fmla="*/ 1752600 h 2755900"/>
                <a:gd name="connsiteX43" fmla="*/ 75463 w 147638"/>
                <a:gd name="connsiteY43" fmla="*/ 1784350 h 2755900"/>
                <a:gd name="connsiteX44" fmla="*/ 94513 w 147638"/>
                <a:gd name="connsiteY44" fmla="*/ 1797050 h 2755900"/>
                <a:gd name="connsiteX45" fmla="*/ 145313 w 147638"/>
                <a:gd name="connsiteY45" fmla="*/ 1854200 h 2755900"/>
                <a:gd name="connsiteX46" fmla="*/ 138963 w 147638"/>
                <a:gd name="connsiteY46" fmla="*/ 1955800 h 2755900"/>
                <a:gd name="connsiteX47" fmla="*/ 119913 w 147638"/>
                <a:gd name="connsiteY47" fmla="*/ 1968500 h 2755900"/>
                <a:gd name="connsiteX48" fmla="*/ 107213 w 147638"/>
                <a:gd name="connsiteY48" fmla="*/ 1987550 h 2755900"/>
                <a:gd name="connsiteX49" fmla="*/ 88163 w 147638"/>
                <a:gd name="connsiteY49" fmla="*/ 2006600 h 2755900"/>
                <a:gd name="connsiteX50" fmla="*/ 81813 w 147638"/>
                <a:gd name="connsiteY50" fmla="*/ 2025650 h 2755900"/>
                <a:gd name="connsiteX51" fmla="*/ 24663 w 147638"/>
                <a:gd name="connsiteY51" fmla="*/ 2070100 h 2755900"/>
                <a:gd name="connsiteX52" fmla="*/ 11963 w 147638"/>
                <a:gd name="connsiteY52" fmla="*/ 2089150 h 2755900"/>
                <a:gd name="connsiteX53" fmla="*/ 18313 w 147638"/>
                <a:gd name="connsiteY53" fmla="*/ 2159000 h 2755900"/>
                <a:gd name="connsiteX54" fmla="*/ 37363 w 147638"/>
                <a:gd name="connsiteY54" fmla="*/ 2178050 h 2755900"/>
                <a:gd name="connsiteX55" fmla="*/ 69113 w 147638"/>
                <a:gd name="connsiteY55" fmla="*/ 2209800 h 2755900"/>
                <a:gd name="connsiteX56" fmla="*/ 81813 w 147638"/>
                <a:gd name="connsiteY56" fmla="*/ 2228850 h 2755900"/>
                <a:gd name="connsiteX57" fmla="*/ 100863 w 147638"/>
                <a:gd name="connsiteY57" fmla="*/ 2247900 h 2755900"/>
                <a:gd name="connsiteX58" fmla="*/ 113563 w 147638"/>
                <a:gd name="connsiteY58" fmla="*/ 2286000 h 2755900"/>
                <a:gd name="connsiteX59" fmla="*/ 107213 w 147638"/>
                <a:gd name="connsiteY59" fmla="*/ 2413000 h 2755900"/>
                <a:gd name="connsiteX60" fmla="*/ 88163 w 147638"/>
                <a:gd name="connsiteY60" fmla="*/ 2438400 h 2755900"/>
                <a:gd name="connsiteX61" fmla="*/ 81813 w 147638"/>
                <a:gd name="connsiteY61" fmla="*/ 2457450 h 2755900"/>
                <a:gd name="connsiteX62" fmla="*/ 56413 w 147638"/>
                <a:gd name="connsiteY62" fmla="*/ 2501900 h 2755900"/>
                <a:gd name="connsiteX63" fmla="*/ 62763 w 147638"/>
                <a:gd name="connsiteY63" fmla="*/ 2527300 h 2755900"/>
                <a:gd name="connsiteX64" fmla="*/ 69113 w 147638"/>
                <a:gd name="connsiteY64" fmla="*/ 2546350 h 2755900"/>
                <a:gd name="connsiteX65" fmla="*/ 43713 w 147638"/>
                <a:gd name="connsiteY65" fmla="*/ 2565400 h 2755900"/>
                <a:gd name="connsiteX66" fmla="*/ 50063 w 147638"/>
                <a:gd name="connsiteY66" fmla="*/ 2590800 h 2755900"/>
                <a:gd name="connsiteX67" fmla="*/ 56413 w 147638"/>
                <a:gd name="connsiteY67" fmla="*/ 2628900 h 2755900"/>
                <a:gd name="connsiteX68" fmla="*/ 62763 w 147638"/>
                <a:gd name="connsiteY68" fmla="*/ 2647950 h 2755900"/>
                <a:gd name="connsiteX69" fmla="*/ 69113 w 147638"/>
                <a:gd name="connsiteY69" fmla="*/ 2673350 h 2755900"/>
                <a:gd name="connsiteX70" fmla="*/ 43713 w 147638"/>
                <a:gd name="connsiteY70" fmla="*/ 2755900 h 2755900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88163 w 148118"/>
                <a:gd name="connsiteY33" fmla="*/ 1339850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73544 w 148118"/>
                <a:gd name="connsiteY68" fmla="*/ 2650036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8118" h="2935291">
                  <a:moveTo>
                    <a:pt x="43713" y="0"/>
                  </a:moveTo>
                  <a:cubicBezTo>
                    <a:pt x="38184" y="27643"/>
                    <a:pt x="29434" y="53992"/>
                    <a:pt x="43713" y="82550"/>
                  </a:cubicBezTo>
                  <a:cubicBezTo>
                    <a:pt x="51745" y="98614"/>
                    <a:pt x="81813" y="120650"/>
                    <a:pt x="81813" y="120650"/>
                  </a:cubicBezTo>
                  <a:cubicBezTo>
                    <a:pt x="88325" y="140185"/>
                    <a:pt x="94719" y="148865"/>
                    <a:pt x="81813" y="171450"/>
                  </a:cubicBezTo>
                  <a:cubicBezTo>
                    <a:pt x="78027" y="178076"/>
                    <a:pt x="68626" y="179264"/>
                    <a:pt x="62763" y="184150"/>
                  </a:cubicBezTo>
                  <a:cubicBezTo>
                    <a:pt x="13870" y="224894"/>
                    <a:pt x="71961" y="184368"/>
                    <a:pt x="24663" y="215900"/>
                  </a:cubicBezTo>
                  <a:cubicBezTo>
                    <a:pt x="26780" y="237067"/>
                    <a:pt x="28202" y="258314"/>
                    <a:pt x="31013" y="279400"/>
                  </a:cubicBezTo>
                  <a:cubicBezTo>
                    <a:pt x="32439" y="290098"/>
                    <a:pt x="32008" y="301779"/>
                    <a:pt x="37363" y="311150"/>
                  </a:cubicBezTo>
                  <a:cubicBezTo>
                    <a:pt x="41149" y="317776"/>
                    <a:pt x="50063" y="319617"/>
                    <a:pt x="56413" y="323850"/>
                  </a:cubicBezTo>
                  <a:cubicBezTo>
                    <a:pt x="60646" y="332317"/>
                    <a:pt x="63611" y="341547"/>
                    <a:pt x="69113" y="349250"/>
                  </a:cubicBezTo>
                  <a:cubicBezTo>
                    <a:pt x="74333" y="356558"/>
                    <a:pt x="82414" y="361401"/>
                    <a:pt x="88163" y="368300"/>
                  </a:cubicBezTo>
                  <a:cubicBezTo>
                    <a:pt x="93049" y="374163"/>
                    <a:pt x="95977" y="381487"/>
                    <a:pt x="100863" y="387350"/>
                  </a:cubicBezTo>
                  <a:cubicBezTo>
                    <a:pt x="141607" y="436243"/>
                    <a:pt x="101081" y="378152"/>
                    <a:pt x="132613" y="425450"/>
                  </a:cubicBezTo>
                  <a:cubicBezTo>
                    <a:pt x="130496" y="457200"/>
                    <a:pt x="129594" y="489054"/>
                    <a:pt x="126263" y="520700"/>
                  </a:cubicBezTo>
                  <a:cubicBezTo>
                    <a:pt x="125349" y="529379"/>
                    <a:pt x="124918" y="538950"/>
                    <a:pt x="119913" y="546100"/>
                  </a:cubicBezTo>
                  <a:cubicBezTo>
                    <a:pt x="96039" y="580206"/>
                    <a:pt x="57205" y="597220"/>
                    <a:pt x="31013" y="628650"/>
                  </a:cubicBezTo>
                  <a:cubicBezTo>
                    <a:pt x="17336" y="645063"/>
                    <a:pt x="18327" y="647657"/>
                    <a:pt x="11963" y="666750"/>
                  </a:cubicBezTo>
                  <a:cubicBezTo>
                    <a:pt x="14080" y="692150"/>
                    <a:pt x="10253" y="718770"/>
                    <a:pt x="18313" y="742950"/>
                  </a:cubicBezTo>
                  <a:cubicBezTo>
                    <a:pt x="21660" y="752990"/>
                    <a:pt x="36825" y="753965"/>
                    <a:pt x="43713" y="762000"/>
                  </a:cubicBezTo>
                  <a:cubicBezTo>
                    <a:pt x="49873" y="769187"/>
                    <a:pt x="51717" y="779181"/>
                    <a:pt x="56413" y="787400"/>
                  </a:cubicBezTo>
                  <a:cubicBezTo>
                    <a:pt x="60199" y="794026"/>
                    <a:pt x="64408" y="801491"/>
                    <a:pt x="69113" y="806450"/>
                  </a:cubicBezTo>
                  <a:cubicBezTo>
                    <a:pt x="73818" y="811409"/>
                    <a:pt x="80290" y="812075"/>
                    <a:pt x="84646" y="817157"/>
                  </a:cubicBezTo>
                  <a:cubicBezTo>
                    <a:pt x="93466" y="827447"/>
                    <a:pt x="96630" y="842433"/>
                    <a:pt x="107213" y="850900"/>
                  </a:cubicBezTo>
                  <a:cubicBezTo>
                    <a:pt x="109330" y="859367"/>
                    <a:pt x="113050" y="855332"/>
                    <a:pt x="117955" y="870041"/>
                  </a:cubicBezTo>
                  <a:cubicBezTo>
                    <a:pt x="122860" y="884750"/>
                    <a:pt x="137376" y="919062"/>
                    <a:pt x="136644" y="939155"/>
                  </a:cubicBezTo>
                  <a:cubicBezTo>
                    <a:pt x="135912" y="959248"/>
                    <a:pt x="121643" y="975676"/>
                    <a:pt x="113563" y="990600"/>
                  </a:cubicBezTo>
                  <a:cubicBezTo>
                    <a:pt x="105483" y="1005524"/>
                    <a:pt x="100374" y="1019542"/>
                    <a:pt x="88163" y="1028700"/>
                  </a:cubicBezTo>
                  <a:cubicBezTo>
                    <a:pt x="74822" y="1038706"/>
                    <a:pt x="53918" y="1052513"/>
                    <a:pt x="43713" y="1066800"/>
                  </a:cubicBezTo>
                  <a:cubicBezTo>
                    <a:pt x="1923" y="1125306"/>
                    <a:pt x="61494" y="1061719"/>
                    <a:pt x="11963" y="1111250"/>
                  </a:cubicBezTo>
                  <a:cubicBezTo>
                    <a:pt x="14080" y="1149350"/>
                    <a:pt x="14858" y="1187548"/>
                    <a:pt x="18313" y="1225550"/>
                  </a:cubicBezTo>
                  <a:cubicBezTo>
                    <a:pt x="18396" y="1226462"/>
                    <a:pt x="27955" y="1266432"/>
                    <a:pt x="31013" y="1270000"/>
                  </a:cubicBezTo>
                  <a:cubicBezTo>
                    <a:pt x="39833" y="1280290"/>
                    <a:pt x="54629" y="1289019"/>
                    <a:pt x="62763" y="1295400"/>
                  </a:cubicBezTo>
                  <a:cubicBezTo>
                    <a:pt x="70897" y="1301781"/>
                    <a:pt x="73466" y="1299818"/>
                    <a:pt x="79816" y="1308285"/>
                  </a:cubicBezTo>
                  <a:cubicBezTo>
                    <a:pt x="81933" y="1314635"/>
                    <a:pt x="89586" y="1315786"/>
                    <a:pt x="94152" y="1323163"/>
                  </a:cubicBezTo>
                  <a:cubicBezTo>
                    <a:pt x="98718" y="1330540"/>
                    <a:pt x="98813" y="1339155"/>
                    <a:pt x="107213" y="1352550"/>
                  </a:cubicBezTo>
                  <a:cubicBezTo>
                    <a:pt x="115613" y="1365945"/>
                    <a:pt x="127766" y="1367322"/>
                    <a:pt x="144553" y="1403535"/>
                  </a:cubicBezTo>
                  <a:cubicBezTo>
                    <a:pt x="153728" y="1431060"/>
                    <a:pt x="142737" y="1466912"/>
                    <a:pt x="138963" y="1485900"/>
                  </a:cubicBezTo>
                  <a:cubicBezTo>
                    <a:pt x="135189" y="1504888"/>
                    <a:pt x="128260" y="1511115"/>
                    <a:pt x="121910" y="1517465"/>
                  </a:cubicBezTo>
                  <a:cubicBezTo>
                    <a:pt x="117677" y="1528048"/>
                    <a:pt x="117071" y="1528203"/>
                    <a:pt x="107213" y="1536700"/>
                  </a:cubicBezTo>
                  <a:cubicBezTo>
                    <a:pt x="97355" y="1545198"/>
                    <a:pt x="73399" y="1559587"/>
                    <a:pt x="62763" y="1568450"/>
                  </a:cubicBezTo>
                  <a:cubicBezTo>
                    <a:pt x="32406" y="1593748"/>
                    <a:pt x="53718" y="1579305"/>
                    <a:pt x="31013" y="1606550"/>
                  </a:cubicBezTo>
                  <a:cubicBezTo>
                    <a:pt x="25264" y="1613449"/>
                    <a:pt x="18313" y="1619250"/>
                    <a:pt x="11963" y="1625600"/>
                  </a:cubicBezTo>
                  <a:cubicBezTo>
                    <a:pt x="782" y="1670325"/>
                    <a:pt x="-8146" y="1695147"/>
                    <a:pt x="11963" y="1752600"/>
                  </a:cubicBezTo>
                  <a:cubicBezTo>
                    <a:pt x="19213" y="1773313"/>
                    <a:pt x="57047" y="1779746"/>
                    <a:pt x="75463" y="1784350"/>
                  </a:cubicBezTo>
                  <a:cubicBezTo>
                    <a:pt x="81813" y="1788583"/>
                    <a:pt x="88809" y="1791980"/>
                    <a:pt x="94513" y="1797050"/>
                  </a:cubicBezTo>
                  <a:cubicBezTo>
                    <a:pt x="130101" y="1828684"/>
                    <a:pt x="126011" y="1825247"/>
                    <a:pt x="145313" y="1854200"/>
                  </a:cubicBezTo>
                  <a:cubicBezTo>
                    <a:pt x="143196" y="1888067"/>
                    <a:pt x="146324" y="1922675"/>
                    <a:pt x="138963" y="1955800"/>
                  </a:cubicBezTo>
                  <a:cubicBezTo>
                    <a:pt x="137307" y="1963250"/>
                    <a:pt x="125309" y="1963104"/>
                    <a:pt x="119913" y="1968500"/>
                  </a:cubicBezTo>
                  <a:cubicBezTo>
                    <a:pt x="114517" y="1973896"/>
                    <a:pt x="112099" y="1981687"/>
                    <a:pt x="107213" y="1987550"/>
                  </a:cubicBezTo>
                  <a:cubicBezTo>
                    <a:pt x="101464" y="1994449"/>
                    <a:pt x="94513" y="2000250"/>
                    <a:pt x="88163" y="2006600"/>
                  </a:cubicBezTo>
                  <a:cubicBezTo>
                    <a:pt x="86046" y="2012950"/>
                    <a:pt x="69009" y="2043467"/>
                    <a:pt x="63047" y="2046510"/>
                  </a:cubicBezTo>
                  <a:cubicBezTo>
                    <a:pt x="40650" y="2057943"/>
                    <a:pt x="37197" y="2057581"/>
                    <a:pt x="24663" y="2070100"/>
                  </a:cubicBezTo>
                  <a:cubicBezTo>
                    <a:pt x="20430" y="2076450"/>
                    <a:pt x="12507" y="2081538"/>
                    <a:pt x="11963" y="2089150"/>
                  </a:cubicBezTo>
                  <a:cubicBezTo>
                    <a:pt x="10297" y="2112470"/>
                    <a:pt x="11890" y="2136520"/>
                    <a:pt x="18313" y="2159000"/>
                  </a:cubicBezTo>
                  <a:cubicBezTo>
                    <a:pt x="20780" y="2167635"/>
                    <a:pt x="31614" y="2171151"/>
                    <a:pt x="37363" y="2178050"/>
                  </a:cubicBezTo>
                  <a:cubicBezTo>
                    <a:pt x="63821" y="2209800"/>
                    <a:pt x="34188" y="2186517"/>
                    <a:pt x="69113" y="2209800"/>
                  </a:cubicBezTo>
                  <a:cubicBezTo>
                    <a:pt x="73346" y="2216150"/>
                    <a:pt x="76927" y="2222987"/>
                    <a:pt x="81813" y="2228850"/>
                  </a:cubicBezTo>
                  <a:cubicBezTo>
                    <a:pt x="87562" y="2235749"/>
                    <a:pt x="96502" y="2240050"/>
                    <a:pt x="100863" y="2247900"/>
                  </a:cubicBezTo>
                  <a:cubicBezTo>
                    <a:pt x="107364" y="2259602"/>
                    <a:pt x="114035" y="2264393"/>
                    <a:pt x="113563" y="2286000"/>
                  </a:cubicBezTo>
                  <a:cubicBezTo>
                    <a:pt x="113091" y="2307607"/>
                    <a:pt x="103062" y="2356660"/>
                    <a:pt x="98030" y="2377540"/>
                  </a:cubicBezTo>
                  <a:cubicBezTo>
                    <a:pt x="92998" y="2398420"/>
                    <a:pt x="89402" y="2404917"/>
                    <a:pt x="83372" y="2411282"/>
                  </a:cubicBezTo>
                  <a:cubicBezTo>
                    <a:pt x="77342" y="2417647"/>
                    <a:pt x="71666" y="2410015"/>
                    <a:pt x="61849" y="2415731"/>
                  </a:cubicBezTo>
                  <a:cubicBezTo>
                    <a:pt x="52032" y="2421448"/>
                    <a:pt x="30838" y="2399333"/>
                    <a:pt x="24471" y="2445581"/>
                  </a:cubicBezTo>
                  <a:cubicBezTo>
                    <a:pt x="26588" y="2454048"/>
                    <a:pt x="58517" y="2485474"/>
                    <a:pt x="65957" y="2502269"/>
                  </a:cubicBezTo>
                  <a:cubicBezTo>
                    <a:pt x="73397" y="2519064"/>
                    <a:pt x="73020" y="2532699"/>
                    <a:pt x="69113" y="2546350"/>
                  </a:cubicBezTo>
                  <a:cubicBezTo>
                    <a:pt x="65206" y="2560001"/>
                    <a:pt x="50982" y="2577823"/>
                    <a:pt x="42515" y="2584173"/>
                  </a:cubicBezTo>
                  <a:cubicBezTo>
                    <a:pt x="44632" y="2592640"/>
                    <a:pt x="29513" y="2607680"/>
                    <a:pt x="31696" y="2617916"/>
                  </a:cubicBezTo>
                  <a:cubicBezTo>
                    <a:pt x="33879" y="2628152"/>
                    <a:pt x="48639" y="2640234"/>
                    <a:pt x="55614" y="2645587"/>
                  </a:cubicBezTo>
                  <a:cubicBezTo>
                    <a:pt x="62589" y="2650940"/>
                    <a:pt x="69498" y="2638804"/>
                    <a:pt x="73544" y="2650036"/>
                  </a:cubicBezTo>
                  <a:cubicBezTo>
                    <a:pt x="77590" y="2661268"/>
                    <a:pt x="80571" y="2675312"/>
                    <a:pt x="79893" y="2712982"/>
                  </a:cubicBezTo>
                  <a:cubicBezTo>
                    <a:pt x="67703" y="2760797"/>
                    <a:pt x="61389" y="2843678"/>
                    <a:pt x="62079" y="2935291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883934" y="678141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Prozess 1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8450602" y="142671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3">
                      <a:lumMod val="75000"/>
                    </a:schemeClr>
                  </a:solidFill>
                </a:rPr>
                <a:t>Threads</a:t>
              </a:r>
              <a:endParaRPr lang="de-DE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4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F9A5EE4-9E42-524C-8767-EA26EA3C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Rechteck 5"/>
          <p:cNvSpPr/>
          <p:nvPr/>
        </p:nvSpPr>
        <p:spPr>
          <a:xfrm>
            <a:off x="0" y="0"/>
            <a:ext cx="12192000" cy="2222500"/>
          </a:xfrm>
          <a:custGeom>
            <a:avLst/>
            <a:gdLst>
              <a:gd name="connsiteX0" fmla="*/ 0 w 12192000"/>
              <a:gd name="connsiteY0" fmla="*/ 0 h 2159000"/>
              <a:gd name="connsiteX1" fmla="*/ 12192000 w 12192000"/>
              <a:gd name="connsiteY1" fmla="*/ 0 h 2159000"/>
              <a:gd name="connsiteX2" fmla="*/ 12192000 w 12192000"/>
              <a:gd name="connsiteY2" fmla="*/ 2159000 h 2159000"/>
              <a:gd name="connsiteX3" fmla="*/ 0 w 12192000"/>
              <a:gd name="connsiteY3" fmla="*/ 2159000 h 2159000"/>
              <a:gd name="connsiteX4" fmla="*/ 0 w 12192000"/>
              <a:gd name="connsiteY4" fmla="*/ 0 h 2159000"/>
              <a:gd name="connsiteX0" fmla="*/ 0 w 12192000"/>
              <a:gd name="connsiteY0" fmla="*/ 0 h 2209800"/>
              <a:gd name="connsiteX1" fmla="*/ 12192000 w 12192000"/>
              <a:gd name="connsiteY1" fmla="*/ 0 h 2209800"/>
              <a:gd name="connsiteX2" fmla="*/ 12192000 w 12192000"/>
              <a:gd name="connsiteY2" fmla="*/ 2209800 h 2209800"/>
              <a:gd name="connsiteX3" fmla="*/ 0 w 12192000"/>
              <a:gd name="connsiteY3" fmla="*/ 2159000 h 2209800"/>
              <a:gd name="connsiteX4" fmla="*/ 0 w 12192000"/>
              <a:gd name="connsiteY4" fmla="*/ 0 h 2209800"/>
              <a:gd name="connsiteX0" fmla="*/ 0 w 12192000"/>
              <a:gd name="connsiteY0" fmla="*/ 0 h 2209800"/>
              <a:gd name="connsiteX1" fmla="*/ 12192000 w 12192000"/>
              <a:gd name="connsiteY1" fmla="*/ 0 h 2209800"/>
              <a:gd name="connsiteX2" fmla="*/ 12192000 w 12192000"/>
              <a:gd name="connsiteY2" fmla="*/ 2209800 h 2209800"/>
              <a:gd name="connsiteX3" fmla="*/ 0 w 12192000"/>
              <a:gd name="connsiteY3" fmla="*/ 2133600 h 2209800"/>
              <a:gd name="connsiteX4" fmla="*/ 0 w 12192000"/>
              <a:gd name="connsiteY4" fmla="*/ 0 h 2209800"/>
              <a:gd name="connsiteX0" fmla="*/ 0 w 12192000"/>
              <a:gd name="connsiteY0" fmla="*/ 0 h 2222500"/>
              <a:gd name="connsiteX1" fmla="*/ 12192000 w 12192000"/>
              <a:gd name="connsiteY1" fmla="*/ 0 h 2222500"/>
              <a:gd name="connsiteX2" fmla="*/ 12185650 w 12192000"/>
              <a:gd name="connsiteY2" fmla="*/ 2222500 h 2222500"/>
              <a:gd name="connsiteX3" fmla="*/ 0 w 12192000"/>
              <a:gd name="connsiteY3" fmla="*/ 2133600 h 2222500"/>
              <a:gd name="connsiteX4" fmla="*/ 0 w 12192000"/>
              <a:gd name="connsiteY4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22500">
                <a:moveTo>
                  <a:pt x="0" y="0"/>
                </a:moveTo>
                <a:lnTo>
                  <a:pt x="12192000" y="0"/>
                </a:lnTo>
                <a:cubicBezTo>
                  <a:pt x="12189883" y="740833"/>
                  <a:pt x="12187767" y="1481667"/>
                  <a:pt x="12185650" y="2222500"/>
                </a:cubicBez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solidFill>
            <a:srgbClr val="353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63831" y="208281"/>
            <a:ext cx="141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Früher…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0692698" y="623563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[2]</a:t>
            </a:r>
            <a:endParaRPr lang="de-DE" sz="10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908720"/>
            <a:ext cx="7504567" cy="553865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608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07505"/>
            <a:ext cx="6413830" cy="5118363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 rot="13534512">
            <a:off x="5754391" y="4754084"/>
            <a:ext cx="2208384" cy="576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611741" y="5907874"/>
            <a:ext cx="406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13x mehr Threads als Prozesse – Warum?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3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HT PPT Master 2021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002060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2"/>
          </a:solidFill>
        </a:ln>
      </a:spPr>
      <a:bodyPr lIns="72000" tIns="72000" rIns="72000" bIns="72000"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custClrLst>
    <a:custClr name="BHT-Rot">
      <a:srgbClr val="EA3B07"/>
    </a:custClr>
    <a:custClr name="BHT-Gelb">
      <a:srgbClr val="FFC900"/>
    </a:custClr>
    <a:custClr name="BHT-Petrol">
      <a:srgbClr val="00A0AA"/>
    </a:custClr>
    <a:custClr name="BHT-Blau">
      <a:srgbClr val="004282"/>
    </a:custClr>
    <a:custClr name="BHT-Anthrazit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BHT_PPT-Präsentation_Beispiel.potx" id="{BCB3B027-93F1-403C-AED0-70F22D78FC3E}" vid="{781B1D5B-527A-46A5-93A9-AFD51BF27EEE}"/>
    </a:ext>
  </a:extLst>
</a:theme>
</file>

<file path=ppt/theme/theme2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MultiThreadProgrammierung</Template>
  <TotalTime>0</TotalTime>
  <Words>2215</Words>
  <Application>Microsoft Office PowerPoint</Application>
  <PresentationFormat>Breitbild</PresentationFormat>
  <Paragraphs>644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BHT Case Micro</vt:lpstr>
      <vt:lpstr>BHT Case Text</vt:lpstr>
      <vt:lpstr>Consolas</vt:lpstr>
      <vt:lpstr>Courier New</vt:lpstr>
      <vt:lpstr>Wingdings</vt:lpstr>
      <vt:lpstr>BHT PPT Master 2021</vt:lpstr>
      <vt:lpstr>Multi-Thread- Programmierung</vt:lpstr>
      <vt:lpstr>PowerPoint-Präsentation</vt:lpstr>
      <vt:lpstr>PowerPoint-Präsentation</vt:lpstr>
      <vt:lpstr>PowerPoint-Präsentation</vt:lpstr>
      <vt:lpstr>PowerPoint-Präsentation</vt:lpstr>
      <vt:lpstr>Ziele heute</vt:lpstr>
      <vt:lpstr>Begriffe</vt:lpstr>
      <vt:lpstr>PowerPoint-Präsentation</vt:lpstr>
      <vt:lpstr>PowerPoint-Präsentation</vt:lpstr>
      <vt:lpstr>Warum Threads bei Single-Cores?</vt:lpstr>
      <vt:lpstr>Warum Threads bei Single-Cores?</vt:lpstr>
      <vt:lpstr>Warum Threads bei Single-Cores?</vt:lpstr>
      <vt:lpstr>PowerPoint-Präsentation</vt:lpstr>
      <vt:lpstr>Scheduler</vt:lpstr>
      <vt:lpstr>Scheduler</vt:lpstr>
      <vt:lpstr>Thread als Java-Klasse</vt:lpstr>
      <vt:lpstr>PowerPoint-Präsentation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PowerPoint-Präsentation</vt:lpstr>
      <vt:lpstr>Thread-Status</vt:lpstr>
      <vt:lpstr>Thread-Status</vt:lpstr>
      <vt:lpstr>Thread-Status</vt:lpstr>
      <vt:lpstr>Thread-Status</vt:lpstr>
      <vt:lpstr>Thread-Synchronisation</vt:lpstr>
      <vt:lpstr>Thread-Synchronisation</vt:lpstr>
      <vt:lpstr>Multi-Threading</vt:lpstr>
      <vt:lpstr>Rekapitulation</vt:lpstr>
      <vt:lpstr>Rekapitulation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</dc:title>
  <dc:creator>Marcus Mews</dc:creator>
  <cp:lastModifiedBy>Marcus Mews</cp:lastModifiedBy>
  <cp:revision>53</cp:revision>
  <dcterms:created xsi:type="dcterms:W3CDTF">2023-04-17T11:11:33Z</dcterms:created>
  <dcterms:modified xsi:type="dcterms:W3CDTF">2023-04-18T12:11:01Z</dcterms:modified>
</cp:coreProperties>
</file>