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Proxima Nova"/>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aleway-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19046e4d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9046e4d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9046e4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9046e4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9046e4d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9046e4d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19046e4d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9046e4d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19046e4d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19046e4d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19046e4d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19046e4d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be7d71af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be7d71af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19046e4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9046e4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19046e4d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9046e4d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1d2b00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d2b00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19046e4d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9046e4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19046e4d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9046e4d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1d2b000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d2b000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1d2b000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d2b000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19046e4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9046e4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2">
            <a:alphaModFix/>
          </a:blip>
          <a:stretch>
            <a:fillRect/>
          </a:stretch>
        </p:blipFill>
        <p:spPr>
          <a:xfrm>
            <a:off x="0" y="4382025"/>
            <a:ext cx="7061752" cy="761425"/>
          </a:xfrm>
          <a:prstGeom prst="rect">
            <a:avLst/>
          </a:prstGeom>
          <a:noFill/>
          <a:ln>
            <a:noFill/>
          </a:ln>
        </p:spPr>
      </p:pic>
      <p:pic>
        <p:nvPicPr>
          <p:cNvPr id="17" name="Google Shape;17;p2"/>
          <p:cNvPicPr preferRelativeResize="0"/>
          <p:nvPr/>
        </p:nvPicPr>
        <p:blipFill rotWithShape="1">
          <a:blip r:embed="rId3">
            <a:alphaModFix/>
          </a:blip>
          <a:srcRect b="21154" l="16742" r="0" t="0"/>
          <a:stretch/>
        </p:blipFill>
        <p:spPr>
          <a:xfrm>
            <a:off x="12000" y="3530950"/>
            <a:ext cx="3091400" cy="878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cxnSp>
        <p:nvCxnSpPr>
          <p:cNvPr id="71" name="Google Shape;7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72" name="Google Shape;7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73" name="Google Shape;7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4" name="Google Shape;7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5" name="Google Shape;7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6" name="Google Shape;76;p11"/>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0" name="Google Shape;20;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1" name="Google Shape;21;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3"/>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6" name="Google Shape;26;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7" name="Google Shape;27;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8" name="Google Shape;28;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4"/>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6" name="Google Shape;36;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0" name="Google Shape;40;p5"/>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6"/>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cxnSp>
        <p:nvCxnSpPr>
          <p:cNvPr id="46" name="Google Shape;46;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7" name="Google Shape;47;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7"/>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9900"/>
        </a:solidFill>
      </p:bgPr>
    </p:bg>
    <p:spTree>
      <p:nvGrpSpPr>
        <p:cNvPr id="51" name="Shape 51"/>
        <p:cNvGrpSpPr/>
        <p:nvPr/>
      </p:nvGrpSpPr>
      <p:grpSpPr>
        <a:xfrm>
          <a:off x="0" y="0"/>
          <a:ext cx="0" cy="0"/>
          <a:chOff x="0" y="0"/>
          <a:chExt cx="0" cy="0"/>
        </a:xfrm>
      </p:grpSpPr>
      <p:cxnSp>
        <p:nvCxnSpPr>
          <p:cNvPr id="52" name="Google Shape;52;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4" name="Google Shape;54;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8"/>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60" name="Google Shape;60;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2" name="Google Shape;62;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9"/>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cxnSp>
        <p:nvCxnSpPr>
          <p:cNvPr id="65" name="Google Shape;65;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7" name="Google Shape;67;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0"/>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mailto:ccla@doane.edu" TargetMode="External"/><Relationship Id="rId5" Type="http://schemas.openxmlformats.org/officeDocument/2006/relationships/hyperlink" Target="https://www.doane.edu/ccl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ane.zoom.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Zoom</a:t>
            </a:r>
            <a:endParaRPr/>
          </a:p>
        </p:txBody>
      </p:sp>
      <p:sp>
        <p:nvSpPr>
          <p:cNvPr id="84" name="Google Shape;84;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 Sharing</a:t>
            </a:r>
            <a:endParaRPr/>
          </a:p>
        </p:txBody>
      </p:sp>
      <p:sp>
        <p:nvSpPr>
          <p:cNvPr id="146" name="Google Shape;146;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Char char="●"/>
            </a:pPr>
            <a:r>
              <a:rPr lang="en" sz="1500"/>
              <a:t>When in a meeting, you can click on the “Share Screen” button on the bottom. With this, you can choose to share your desktop or anything you may have pulled up, such as PowerPoints, videos, etc.</a:t>
            </a:r>
            <a:endParaRPr sz="1500"/>
          </a:p>
          <a:p>
            <a:pPr indent="-323850" lvl="0" marL="457200" rtl="0" algn="l">
              <a:spcBef>
                <a:spcPts val="0"/>
              </a:spcBef>
              <a:spcAft>
                <a:spcPts val="0"/>
              </a:spcAft>
              <a:buSzPts val="1500"/>
              <a:buChar char="●"/>
            </a:pPr>
            <a:r>
              <a:rPr lang="en" sz="1500"/>
              <a:t>When sharing your screen, you can set that everyone hears your computer’s audio, which is especially helpful when showing a video.</a:t>
            </a:r>
            <a:endParaRPr sz="1500"/>
          </a:p>
          <a:p>
            <a:pPr indent="-323850" lvl="0" marL="457200" rtl="0" algn="l">
              <a:spcBef>
                <a:spcPts val="0"/>
              </a:spcBef>
              <a:spcAft>
                <a:spcPts val="0"/>
              </a:spcAft>
              <a:buSzPts val="1500"/>
              <a:buChar char="●"/>
            </a:pPr>
            <a:r>
              <a:rPr lang="en" sz="1500"/>
              <a:t>Multiple screens can be shared as well. This requires a slight settings change. Click on the up arrow next to “Share Screen”, and click on “Multiple participants can share simultaneously”. With this, all participants have the option of sharing their screen.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Breakout Rooms</a:t>
            </a:r>
            <a:endParaRPr/>
          </a:p>
        </p:txBody>
      </p:sp>
      <p:sp>
        <p:nvSpPr>
          <p:cNvPr id="152" name="Google Shape;152;p23"/>
          <p:cNvSpPr txBox="1"/>
          <p:nvPr>
            <p:ph idx="1" type="body"/>
          </p:nvPr>
        </p:nvSpPr>
        <p:spPr>
          <a:xfrm>
            <a:off x="2410112" y="1214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sz="1600"/>
              <a:t>To use this, you need to update your settings.</a:t>
            </a:r>
            <a:endParaRPr sz="1600"/>
          </a:p>
          <a:p>
            <a:pPr indent="0" lvl="0" marL="0" rtl="0" algn="l">
              <a:spcBef>
                <a:spcPts val="0"/>
              </a:spcBef>
              <a:spcAft>
                <a:spcPts val="0"/>
              </a:spcAft>
              <a:buClr>
                <a:schemeClr val="dk2"/>
              </a:buClr>
              <a:buSzPts val="1100"/>
              <a:buFont typeface="Arial"/>
              <a:buNone/>
            </a:pPr>
            <a:r>
              <a:rPr lang="en" sz="1600"/>
              <a:t>1.      Open your Zoom desktop icon</a:t>
            </a:r>
            <a:endParaRPr sz="1600"/>
          </a:p>
          <a:p>
            <a:pPr indent="0" lvl="0" marL="0" rtl="0" algn="l">
              <a:spcBef>
                <a:spcPts val="0"/>
              </a:spcBef>
              <a:spcAft>
                <a:spcPts val="0"/>
              </a:spcAft>
              <a:buClr>
                <a:schemeClr val="dk2"/>
              </a:buClr>
              <a:buSzPts val="1100"/>
              <a:buFont typeface="Arial"/>
              <a:buNone/>
            </a:pPr>
            <a:r>
              <a:rPr lang="en" sz="1600"/>
              <a:t>2.      Click on the Settings icon</a:t>
            </a:r>
            <a:endParaRPr sz="1600"/>
          </a:p>
          <a:p>
            <a:pPr indent="0" lvl="0" marL="0" rtl="0" algn="l">
              <a:spcBef>
                <a:spcPts val="0"/>
              </a:spcBef>
              <a:spcAft>
                <a:spcPts val="0"/>
              </a:spcAft>
              <a:buClr>
                <a:schemeClr val="dk2"/>
              </a:buClr>
              <a:buSzPts val="1100"/>
              <a:buFont typeface="Arial"/>
              <a:buNone/>
            </a:pPr>
            <a:r>
              <a:rPr lang="en" sz="1600"/>
              <a:t>3.      Click on Profile</a:t>
            </a:r>
            <a:endParaRPr sz="1600"/>
          </a:p>
          <a:p>
            <a:pPr indent="0" lvl="0" marL="0" rtl="0" algn="l">
              <a:spcBef>
                <a:spcPts val="0"/>
              </a:spcBef>
              <a:spcAft>
                <a:spcPts val="0"/>
              </a:spcAft>
              <a:buClr>
                <a:schemeClr val="dk2"/>
              </a:buClr>
              <a:buSzPts val="1100"/>
              <a:buFont typeface="Arial"/>
              <a:buNone/>
            </a:pPr>
            <a:r>
              <a:rPr lang="en" sz="1600"/>
              <a:t>4.      Click on View Advanced Features</a:t>
            </a:r>
            <a:endParaRPr sz="1600"/>
          </a:p>
          <a:p>
            <a:pPr indent="0" lvl="0" marL="0" rtl="0" algn="l">
              <a:spcBef>
                <a:spcPts val="0"/>
              </a:spcBef>
              <a:spcAft>
                <a:spcPts val="0"/>
              </a:spcAft>
              <a:buClr>
                <a:schemeClr val="dk2"/>
              </a:buClr>
              <a:buSzPts val="1100"/>
              <a:buFont typeface="Arial"/>
              <a:buNone/>
            </a:pPr>
            <a:r>
              <a:rPr lang="en" sz="1600"/>
              <a:t>5.      Enable Breakout room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Once this is enabled, you as the host can break participants into groups for discussion or collaboration. You as the host can choose who is in each group, and then visit each group to check in. Participants can also ask for help from you by pressing on the ask for help button.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Closed Captioning</a:t>
            </a:r>
            <a:endParaRPr/>
          </a:p>
        </p:txBody>
      </p:sp>
      <p:sp>
        <p:nvSpPr>
          <p:cNvPr id="158" name="Google Shape;158;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To use this, you also need to update your settings.</a:t>
            </a:r>
            <a:endParaRPr/>
          </a:p>
          <a:p>
            <a:pPr indent="0" lvl="0" marL="0" rtl="0" algn="l">
              <a:spcBef>
                <a:spcPts val="0"/>
              </a:spcBef>
              <a:spcAft>
                <a:spcPts val="0"/>
              </a:spcAft>
              <a:buClr>
                <a:schemeClr val="dk2"/>
              </a:buClr>
              <a:buSzPts val="1100"/>
              <a:buFont typeface="Arial"/>
              <a:buNone/>
            </a:pPr>
            <a:r>
              <a:rPr lang="en"/>
              <a:t>1.      Open your Zoom desktop icon</a:t>
            </a:r>
            <a:endParaRPr/>
          </a:p>
          <a:p>
            <a:pPr indent="0" lvl="0" marL="0" rtl="0" algn="l">
              <a:spcBef>
                <a:spcPts val="0"/>
              </a:spcBef>
              <a:spcAft>
                <a:spcPts val="0"/>
              </a:spcAft>
              <a:buClr>
                <a:schemeClr val="dk2"/>
              </a:buClr>
              <a:buSzPts val="1100"/>
              <a:buFont typeface="Arial"/>
              <a:buNone/>
            </a:pPr>
            <a:r>
              <a:rPr lang="en"/>
              <a:t>2.      Click on the Settings icon</a:t>
            </a:r>
            <a:endParaRPr/>
          </a:p>
          <a:p>
            <a:pPr indent="0" lvl="0" marL="0" rtl="0" algn="l">
              <a:spcBef>
                <a:spcPts val="0"/>
              </a:spcBef>
              <a:spcAft>
                <a:spcPts val="0"/>
              </a:spcAft>
              <a:buClr>
                <a:schemeClr val="dk2"/>
              </a:buClr>
              <a:buSzPts val="1100"/>
              <a:buFont typeface="Arial"/>
              <a:buNone/>
            </a:pPr>
            <a:r>
              <a:rPr lang="en"/>
              <a:t>3.      Click on Profile</a:t>
            </a:r>
            <a:endParaRPr/>
          </a:p>
          <a:p>
            <a:pPr indent="0" lvl="0" marL="0" rtl="0" algn="l">
              <a:spcBef>
                <a:spcPts val="0"/>
              </a:spcBef>
              <a:spcAft>
                <a:spcPts val="0"/>
              </a:spcAft>
              <a:buClr>
                <a:schemeClr val="dk2"/>
              </a:buClr>
              <a:buSzPts val="1100"/>
              <a:buFont typeface="Arial"/>
              <a:buNone/>
            </a:pPr>
            <a:r>
              <a:rPr lang="en"/>
              <a:t>4.      Click on View Advanced Features</a:t>
            </a:r>
            <a:endParaRPr/>
          </a:p>
          <a:p>
            <a:pPr indent="0" lvl="0" marL="0" rtl="0" algn="l">
              <a:spcBef>
                <a:spcPts val="0"/>
              </a:spcBef>
              <a:spcAft>
                <a:spcPts val="0"/>
              </a:spcAft>
              <a:buClr>
                <a:schemeClr val="dk2"/>
              </a:buClr>
              <a:buSzPts val="1100"/>
              <a:buFont typeface="Arial"/>
              <a:buNone/>
            </a:pPr>
            <a:r>
              <a:rPr lang="en"/>
              <a:t>5.      Enable Closed captioning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this is enabled, you can type out closed captions or assign someone to type them 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Recording a Meeting</a:t>
            </a:r>
            <a:endParaRPr/>
          </a:p>
        </p:txBody>
      </p:sp>
      <p:sp>
        <p:nvSpPr>
          <p:cNvPr id="164" name="Google Shape;164;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t>This is really simple. Just click on the Record button on the bottom of the screen. Pause and end recording up at the top. The recording will be saved once you end the meeting.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 more questions?</a:t>
            </a:r>
            <a:endParaRPr/>
          </a:p>
        </p:txBody>
      </p:sp>
      <p:sp>
        <p:nvSpPr>
          <p:cNvPr id="170" name="Google Shape;170;p26"/>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400">
                <a:solidFill>
                  <a:srgbClr val="000000"/>
                </a:solidFill>
                <a:latin typeface="Proxima Nova"/>
                <a:ea typeface="Proxima Nova"/>
                <a:cs typeface="Proxima Nova"/>
                <a:sym typeface="Proxima Nova"/>
              </a:rPr>
              <a:t>Email us at</a:t>
            </a:r>
            <a:r>
              <a:rPr lang="en" sz="2400">
                <a:solidFill>
                  <a:srgbClr val="666666"/>
                </a:solidFill>
                <a:latin typeface="Proxima Nova"/>
                <a:ea typeface="Proxima Nova"/>
                <a:cs typeface="Proxima Nova"/>
                <a:sym typeface="Proxima Nova"/>
              </a:rPr>
              <a:t> </a:t>
            </a:r>
            <a:r>
              <a:rPr lang="en" sz="2400" u="sng">
                <a:solidFill>
                  <a:srgbClr val="1C3AA9"/>
                </a:solidFill>
                <a:latin typeface="Proxima Nova"/>
                <a:ea typeface="Proxima Nova"/>
                <a:cs typeface="Proxima Nova"/>
                <a:sym typeface="Proxima Nova"/>
                <a:hlinkClick r:id="rId4">
                  <a:extLst>
                    <a:ext uri="{A12FA001-AC4F-418D-AE19-62706E023703}">
                      <ahyp:hlinkClr val="tx"/>
                    </a:ext>
                  </a:extLst>
                </a:hlinkClick>
              </a:rPr>
              <a:t>ccla@doane.edu</a:t>
            </a:r>
            <a:r>
              <a:rPr lang="en" sz="2400">
                <a:solidFill>
                  <a:srgbClr val="666666"/>
                </a:solidFill>
                <a:latin typeface="Proxima Nova"/>
                <a:ea typeface="Proxima Nova"/>
                <a:cs typeface="Proxima Nova"/>
                <a:sym typeface="Proxima Nova"/>
              </a:rPr>
              <a:t> </a:t>
            </a:r>
            <a:r>
              <a:rPr lang="en" sz="2400">
                <a:solidFill>
                  <a:srgbClr val="000000"/>
                </a:solidFill>
                <a:latin typeface="Proxima Nova"/>
                <a:ea typeface="Proxima Nova"/>
                <a:cs typeface="Proxima Nova"/>
                <a:sym typeface="Proxima Nova"/>
              </a:rPr>
              <a:t>or come visit us in Communications 188D from 9am to 5pm.</a:t>
            </a:r>
            <a:endParaRPr sz="2400">
              <a:solidFill>
                <a:srgbClr val="000000"/>
              </a:solidFill>
              <a:latin typeface="Proxima Nova"/>
              <a:ea typeface="Proxima Nova"/>
              <a:cs typeface="Proxima Nova"/>
              <a:sym typeface="Proxima Nova"/>
            </a:endParaRPr>
          </a:p>
          <a:p>
            <a:pPr indent="0" lvl="0" marL="0" rtl="0" algn="ctr">
              <a:spcBef>
                <a:spcPts val="1200"/>
              </a:spcBef>
              <a:spcAft>
                <a:spcPts val="0"/>
              </a:spcAft>
              <a:buClr>
                <a:schemeClr val="dk2"/>
              </a:buClr>
              <a:buSzPts val="1100"/>
              <a:buFont typeface="Arial"/>
              <a:buNone/>
            </a:pPr>
            <a:r>
              <a:t/>
            </a:r>
            <a:endParaRPr sz="2400">
              <a:solidFill>
                <a:srgbClr val="666666"/>
              </a:solidFill>
              <a:latin typeface="Proxima Nova"/>
              <a:ea typeface="Proxima Nova"/>
              <a:cs typeface="Proxima Nova"/>
              <a:sym typeface="Proxima Nova"/>
            </a:endParaRPr>
          </a:p>
          <a:p>
            <a:pPr indent="0" lvl="0" marL="0" rtl="0" algn="ctr">
              <a:spcBef>
                <a:spcPts val="1200"/>
              </a:spcBef>
              <a:spcAft>
                <a:spcPts val="1200"/>
              </a:spcAft>
              <a:buClr>
                <a:schemeClr val="dk2"/>
              </a:buClr>
              <a:buSzPts val="1100"/>
              <a:buFont typeface="Arial"/>
              <a:buNone/>
            </a:pPr>
            <a:r>
              <a:rPr lang="en" sz="2400">
                <a:solidFill>
                  <a:srgbClr val="000000"/>
                </a:solidFill>
                <a:latin typeface="Proxima Nova"/>
                <a:ea typeface="Proxima Nova"/>
                <a:cs typeface="Proxima Nova"/>
                <a:sym typeface="Proxima Nova"/>
              </a:rPr>
              <a:t>You can also visit our website at </a:t>
            </a:r>
            <a:r>
              <a:rPr lang="en" sz="2400" u="sng">
                <a:solidFill>
                  <a:srgbClr val="1C3AA9"/>
                </a:solidFill>
                <a:latin typeface="Proxima Nova"/>
                <a:ea typeface="Proxima Nova"/>
                <a:cs typeface="Proxima Nova"/>
                <a:sym typeface="Proxima Nova"/>
                <a:hlinkClick r:id="rId5">
                  <a:extLst>
                    <a:ext uri="{A12FA001-AC4F-418D-AE19-62706E023703}">
                      <ahyp:hlinkClr val="tx"/>
                    </a:ext>
                  </a:extLst>
                </a:hlinkClick>
              </a:rPr>
              <a:t>https://www.doane.edu/ccla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76" name="Google Shape;176;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914400" lvl="0" marL="914400" rtl="0" algn="l">
              <a:spcBef>
                <a:spcPts val="0"/>
              </a:spcBef>
              <a:spcAft>
                <a:spcPts val="1200"/>
              </a:spcAft>
              <a:buNone/>
            </a:pPr>
            <a:r>
              <a:rPr lang="en">
                <a:solidFill>
                  <a:srgbClr val="333333"/>
                </a:solidFill>
                <a:highlight>
                  <a:srgbClr val="FFFFFF"/>
                </a:highlight>
              </a:rPr>
              <a:t>Zoom Video Tutorials. (n.d.). Retrieved from https://support.zoom.us/hc/en-us/articles/206618765-Zoom-Video-Tutorials?flash_digest=801539d771b2115b505423671954fdc58777636d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400250" y="575950"/>
            <a:ext cx="6321600" cy="134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Please provide some feedback on the presentation by following the QR Code below.</a:t>
            </a:r>
            <a:endParaRPr/>
          </a:p>
        </p:txBody>
      </p:sp>
      <p:pic>
        <p:nvPicPr>
          <p:cNvPr id="182" name="Google Shape;182;p28"/>
          <p:cNvPicPr preferRelativeResize="0"/>
          <p:nvPr/>
        </p:nvPicPr>
        <p:blipFill>
          <a:blip r:embed="rId3">
            <a:alphaModFix/>
          </a:blip>
          <a:stretch>
            <a:fillRect/>
          </a:stretch>
        </p:blipFill>
        <p:spPr>
          <a:xfrm>
            <a:off x="4176775" y="2131775"/>
            <a:ext cx="2292875" cy="229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Download Zoom</a:t>
            </a:r>
            <a:endParaRPr/>
          </a:p>
        </p:txBody>
      </p:sp>
      <p:sp>
        <p:nvSpPr>
          <p:cNvPr id="90" name="Google Shape;9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https://doane.zoom.us</a:t>
            </a:r>
            <a:endParaRPr/>
          </a:p>
          <a:p>
            <a:pPr indent="-342900" lvl="0" marL="457200" rtl="0" algn="l">
              <a:spcBef>
                <a:spcPts val="0"/>
              </a:spcBef>
              <a:spcAft>
                <a:spcPts val="0"/>
              </a:spcAft>
              <a:buSzPts val="1800"/>
              <a:buAutoNum type="arabicPeriod"/>
            </a:pPr>
            <a:r>
              <a:rPr lang="en"/>
              <a:t>Click on “Download”</a:t>
            </a:r>
            <a:endParaRPr/>
          </a:p>
          <a:p>
            <a:pPr indent="-342900" lvl="0" marL="457200" rtl="0" algn="l">
              <a:spcBef>
                <a:spcPts val="0"/>
              </a:spcBef>
              <a:spcAft>
                <a:spcPts val="0"/>
              </a:spcAft>
              <a:buSzPts val="1800"/>
              <a:buAutoNum type="arabicPeriod"/>
            </a:pPr>
            <a:r>
              <a:rPr lang="en"/>
              <a:t>Click on “Download” under Zoom Client for Meetings</a:t>
            </a:r>
            <a:endParaRPr/>
          </a:p>
          <a:p>
            <a:pPr indent="0" lvl="0" marL="0" rtl="0" algn="l">
              <a:spcBef>
                <a:spcPts val="1200"/>
              </a:spcBef>
              <a:spcAft>
                <a:spcPts val="1200"/>
              </a:spcAft>
              <a:buNone/>
            </a:pPr>
            <a:r>
              <a:rPr lang="en"/>
              <a:t>Any other things that are needed you will be prompted to as you need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5562" l="0" r="0" t="0"/>
          <a:stretch/>
        </p:blipFill>
        <p:spPr>
          <a:xfrm>
            <a:off x="260603" y="148590"/>
            <a:ext cx="8622793" cy="4846320"/>
          </a:xfrm>
          <a:prstGeom prst="rect">
            <a:avLst/>
          </a:prstGeom>
          <a:noFill/>
          <a:ln>
            <a:noFill/>
          </a:ln>
        </p:spPr>
      </p:pic>
      <p:sp>
        <p:nvSpPr>
          <p:cNvPr id="96" name="Google Shape;96;p15"/>
          <p:cNvSpPr/>
          <p:nvPr/>
        </p:nvSpPr>
        <p:spPr>
          <a:xfrm>
            <a:off x="3027800" y="3178375"/>
            <a:ext cx="805500" cy="2232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1267875" y="2504100"/>
            <a:ext cx="10536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Click Here</a:t>
            </a:r>
            <a:endParaRPr b="1">
              <a:latin typeface="Lato"/>
              <a:ea typeface="Lato"/>
              <a:cs typeface="Lato"/>
              <a:sym typeface="Lato"/>
            </a:endParaRPr>
          </a:p>
        </p:txBody>
      </p:sp>
      <p:cxnSp>
        <p:nvCxnSpPr>
          <p:cNvPr id="98" name="Google Shape;98;p15"/>
          <p:cNvCxnSpPr>
            <a:stCxn id="97" idx="3"/>
            <a:endCxn id="96" idx="1"/>
          </p:cNvCxnSpPr>
          <p:nvPr/>
        </p:nvCxnSpPr>
        <p:spPr>
          <a:xfrm>
            <a:off x="2321475" y="2724150"/>
            <a:ext cx="706200" cy="5658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b="5562" l="0" r="0" t="0"/>
          <a:stretch/>
        </p:blipFill>
        <p:spPr>
          <a:xfrm>
            <a:off x="260603" y="148590"/>
            <a:ext cx="8622793" cy="4846320"/>
          </a:xfrm>
          <a:prstGeom prst="rect">
            <a:avLst/>
          </a:prstGeom>
          <a:noFill/>
          <a:ln>
            <a:noFill/>
          </a:ln>
        </p:spPr>
      </p:pic>
      <p:sp>
        <p:nvSpPr>
          <p:cNvPr id="104" name="Google Shape;104;p16"/>
          <p:cNvSpPr/>
          <p:nvPr/>
        </p:nvSpPr>
        <p:spPr>
          <a:xfrm>
            <a:off x="2342450" y="2361825"/>
            <a:ext cx="4288200" cy="174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1003900" y="2584925"/>
            <a:ext cx="11403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Download this one!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Join a Meeting</a:t>
            </a:r>
            <a:endParaRPr/>
          </a:p>
        </p:txBody>
      </p:sp>
      <p:sp>
        <p:nvSpPr>
          <p:cNvPr id="111" name="Google Shape;111;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The host of the meeting will email you a link to join. </a:t>
            </a:r>
            <a:endParaRPr/>
          </a:p>
          <a:p>
            <a:pPr indent="-342900" lvl="1" marL="914400" rtl="0" algn="l">
              <a:spcBef>
                <a:spcPts val="0"/>
              </a:spcBef>
              <a:spcAft>
                <a:spcPts val="0"/>
              </a:spcAft>
              <a:buSzPts val="1800"/>
              <a:buChar char="○"/>
            </a:pPr>
            <a:r>
              <a:rPr lang="en" sz="1800"/>
              <a:t>Click on the link to join the meeting. </a:t>
            </a:r>
            <a:endParaRPr sz="1800"/>
          </a:p>
          <a:p>
            <a:pPr indent="-342900" lvl="0" marL="457200" rtl="0" algn="l">
              <a:spcBef>
                <a:spcPts val="0"/>
              </a:spcBef>
              <a:spcAft>
                <a:spcPts val="0"/>
              </a:spcAft>
              <a:buSzPts val="1800"/>
              <a:buChar char="●"/>
            </a:pPr>
            <a:r>
              <a:rPr lang="en"/>
              <a:t>If it is scheduled meeting, you may not be able to join until the host has joined. </a:t>
            </a:r>
            <a:endParaRPr/>
          </a:p>
          <a:p>
            <a:pPr indent="-342900" lvl="0" marL="457200" rtl="0" algn="l">
              <a:spcBef>
                <a:spcPts val="0"/>
              </a:spcBef>
              <a:spcAft>
                <a:spcPts val="0"/>
              </a:spcAft>
              <a:buSzPts val="1800"/>
              <a:buChar char="●"/>
            </a:pPr>
            <a:r>
              <a:rPr lang="en"/>
              <a:t>There also may be a password to join the meeting, which will also be in the email from the host.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Create a Zoom Meeting</a:t>
            </a:r>
            <a:endParaRPr/>
          </a:p>
        </p:txBody>
      </p:sp>
      <p:sp>
        <p:nvSpPr>
          <p:cNvPr id="117" name="Google Shape;117;p18"/>
          <p:cNvSpPr txBox="1"/>
          <p:nvPr>
            <p:ph idx="1" type="body"/>
          </p:nvPr>
        </p:nvSpPr>
        <p:spPr>
          <a:xfrm>
            <a:off x="2400303" y="11454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800"/>
              <a:t>First, for spontaneous meetings:</a:t>
            </a:r>
            <a:endParaRPr sz="1800"/>
          </a:p>
          <a:p>
            <a:pPr indent="0" lvl="0" marL="0" rtl="0" algn="l">
              <a:spcBef>
                <a:spcPts val="0"/>
              </a:spcBef>
              <a:spcAft>
                <a:spcPts val="0"/>
              </a:spcAft>
              <a:buClr>
                <a:schemeClr val="dk2"/>
              </a:buClr>
              <a:buSzPts val="1100"/>
              <a:buFont typeface="Arial"/>
              <a:buNone/>
            </a:pPr>
            <a:r>
              <a:rPr lang="en" sz="1800"/>
              <a:t>1.      Open your Zoom desktop icon</a:t>
            </a:r>
            <a:endParaRPr sz="1800"/>
          </a:p>
          <a:p>
            <a:pPr indent="0" lvl="0" marL="0" rtl="0" algn="l">
              <a:spcBef>
                <a:spcPts val="0"/>
              </a:spcBef>
              <a:spcAft>
                <a:spcPts val="0"/>
              </a:spcAft>
              <a:buClr>
                <a:schemeClr val="dk2"/>
              </a:buClr>
              <a:buSzPts val="1100"/>
              <a:buFont typeface="Arial"/>
              <a:buNone/>
            </a:pPr>
            <a:r>
              <a:rPr lang="en" sz="1800"/>
              <a:t>2.      Click New Meeting</a:t>
            </a:r>
            <a:endParaRPr sz="1800"/>
          </a:p>
          <a:p>
            <a:pPr indent="0" lvl="0" marL="0" rtl="0" algn="l">
              <a:spcBef>
                <a:spcPts val="0"/>
              </a:spcBef>
              <a:spcAft>
                <a:spcPts val="0"/>
              </a:spcAft>
              <a:buClr>
                <a:schemeClr val="dk2"/>
              </a:buClr>
              <a:buSzPts val="1100"/>
              <a:buFont typeface="Arial"/>
              <a:buNone/>
            </a:pPr>
            <a:r>
              <a:rPr lang="en" sz="1800"/>
              <a:t>3.      Once in the meeting, click on “Invite” to email the meeting link to participants</a:t>
            </a:r>
            <a:endParaRPr sz="1800"/>
          </a:p>
          <a:p>
            <a:pPr indent="0" lvl="0" marL="0" rtl="0" algn="l">
              <a:spcBef>
                <a:spcPts val="0"/>
              </a:spcBef>
              <a:spcAft>
                <a:spcPts val="1200"/>
              </a:spcAft>
              <a:buNone/>
            </a:pPr>
            <a:r>
              <a:t/>
            </a:r>
            <a:endParaRPr/>
          </a:p>
        </p:txBody>
      </p:sp>
      <p:sp>
        <p:nvSpPr>
          <p:cNvPr id="118" name="Google Shape;118;p18"/>
          <p:cNvSpPr txBox="1"/>
          <p:nvPr>
            <p:ph idx="2" type="body"/>
          </p:nvPr>
        </p:nvSpPr>
        <p:spPr>
          <a:xfrm>
            <a:off x="5650572" y="1145475"/>
            <a:ext cx="3071400" cy="300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sz="1800"/>
              <a:t>Second, for scheduled meetings:</a:t>
            </a:r>
            <a:endParaRPr sz="1800"/>
          </a:p>
          <a:p>
            <a:pPr indent="0" lvl="0" marL="0" rtl="0" algn="l">
              <a:spcBef>
                <a:spcPts val="0"/>
              </a:spcBef>
              <a:spcAft>
                <a:spcPts val="0"/>
              </a:spcAft>
              <a:buClr>
                <a:schemeClr val="dk2"/>
              </a:buClr>
              <a:buSzPct val="61111"/>
              <a:buFont typeface="Arial"/>
              <a:buNone/>
            </a:pPr>
            <a:r>
              <a:rPr lang="en" sz="1800"/>
              <a:t>1.      Open your Zoom desktop icon</a:t>
            </a:r>
            <a:endParaRPr sz="1800"/>
          </a:p>
          <a:p>
            <a:pPr indent="0" lvl="0" marL="0" rtl="0" algn="l">
              <a:spcBef>
                <a:spcPts val="0"/>
              </a:spcBef>
              <a:spcAft>
                <a:spcPts val="0"/>
              </a:spcAft>
              <a:buClr>
                <a:schemeClr val="dk2"/>
              </a:buClr>
              <a:buSzPct val="61111"/>
              <a:buFont typeface="Arial"/>
              <a:buNone/>
            </a:pPr>
            <a:r>
              <a:rPr lang="en" sz="1800"/>
              <a:t>2.      Click Schedule</a:t>
            </a:r>
            <a:endParaRPr sz="1800"/>
          </a:p>
          <a:p>
            <a:pPr indent="0" lvl="0" marL="0" rtl="0" algn="l">
              <a:spcBef>
                <a:spcPts val="0"/>
              </a:spcBef>
              <a:spcAft>
                <a:spcPts val="0"/>
              </a:spcAft>
              <a:buClr>
                <a:schemeClr val="dk2"/>
              </a:buClr>
              <a:buSzPct val="61111"/>
              <a:buFont typeface="Arial"/>
              <a:buNone/>
            </a:pPr>
            <a:r>
              <a:rPr lang="en" sz="1800"/>
              <a:t>3.      Edit the settings to your liking</a:t>
            </a:r>
            <a:endParaRPr sz="1800"/>
          </a:p>
          <a:p>
            <a:pPr indent="0" lvl="0" marL="0" rtl="0" algn="l">
              <a:spcBef>
                <a:spcPts val="0"/>
              </a:spcBef>
              <a:spcAft>
                <a:spcPts val="0"/>
              </a:spcAft>
              <a:buClr>
                <a:schemeClr val="dk2"/>
              </a:buClr>
              <a:buSzPct val="61111"/>
              <a:buFont typeface="Arial"/>
              <a:buNone/>
            </a:pPr>
            <a:r>
              <a:rPr lang="en" sz="1800"/>
              <a:t>4.      Click on Schedule</a:t>
            </a:r>
            <a:endParaRPr sz="1800"/>
          </a:p>
          <a:p>
            <a:pPr indent="0" lvl="0" marL="0" rtl="0" algn="l">
              <a:spcBef>
                <a:spcPts val="0"/>
              </a:spcBef>
              <a:spcAft>
                <a:spcPts val="0"/>
              </a:spcAft>
              <a:buClr>
                <a:schemeClr val="dk2"/>
              </a:buClr>
              <a:buSzPct val="61111"/>
              <a:buFont typeface="Arial"/>
              <a:buNone/>
            </a:pPr>
            <a:r>
              <a:rPr lang="en" sz="1800"/>
              <a:t>5.      Once it is on your calendar, you can invite participants</a:t>
            </a:r>
            <a:endParaRPr sz="1800"/>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3">
            <a:alphaModFix/>
          </a:blip>
          <a:srcRect b="5562" l="0" r="0" t="0"/>
          <a:stretch/>
        </p:blipFill>
        <p:spPr>
          <a:xfrm>
            <a:off x="260603" y="148590"/>
            <a:ext cx="8622793" cy="4846320"/>
          </a:xfrm>
          <a:prstGeom prst="rect">
            <a:avLst/>
          </a:prstGeom>
          <a:noFill/>
          <a:ln>
            <a:noFill/>
          </a:ln>
        </p:spPr>
      </p:pic>
      <p:sp>
        <p:nvSpPr>
          <p:cNvPr id="124" name="Google Shape;124;p19"/>
          <p:cNvSpPr/>
          <p:nvPr/>
        </p:nvSpPr>
        <p:spPr>
          <a:xfrm>
            <a:off x="2255700" y="1710375"/>
            <a:ext cx="929700" cy="95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1623300" y="1821900"/>
            <a:ext cx="6324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Click Here</a:t>
            </a:r>
            <a:endParaRPr>
              <a:latin typeface="Lato"/>
              <a:ea typeface="Lato"/>
              <a:cs typeface="Lato"/>
              <a:sym typeface="Lato"/>
            </a:endParaRPr>
          </a:p>
        </p:txBody>
      </p:sp>
      <p:sp>
        <p:nvSpPr>
          <p:cNvPr id="126" name="Google Shape;126;p19"/>
          <p:cNvSpPr txBox="1"/>
          <p:nvPr/>
        </p:nvSpPr>
        <p:spPr>
          <a:xfrm>
            <a:off x="99150" y="136325"/>
            <a:ext cx="8799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Lato"/>
                <a:ea typeface="Lato"/>
                <a:cs typeface="Lato"/>
                <a:sym typeface="Lato"/>
              </a:rPr>
              <a:t>1</a:t>
            </a:r>
            <a:endParaRPr sz="4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5562" l="0" r="0" t="0"/>
          <a:stretch/>
        </p:blipFill>
        <p:spPr>
          <a:xfrm>
            <a:off x="260603" y="148590"/>
            <a:ext cx="8622793" cy="4846320"/>
          </a:xfrm>
          <a:prstGeom prst="rect">
            <a:avLst/>
          </a:prstGeom>
          <a:noFill/>
          <a:ln>
            <a:noFill/>
          </a:ln>
        </p:spPr>
      </p:pic>
      <p:sp>
        <p:nvSpPr>
          <p:cNvPr id="132" name="Google Shape;132;p20"/>
          <p:cNvSpPr txBox="1"/>
          <p:nvPr/>
        </p:nvSpPr>
        <p:spPr>
          <a:xfrm>
            <a:off x="99150" y="136325"/>
            <a:ext cx="8799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Lato"/>
                <a:ea typeface="Lato"/>
                <a:cs typeface="Lato"/>
                <a:sym typeface="Lato"/>
              </a:rPr>
              <a:t>2</a:t>
            </a:r>
            <a:endParaRPr sz="4800">
              <a:latin typeface="Lato"/>
              <a:ea typeface="Lato"/>
              <a:cs typeface="Lato"/>
              <a:sym typeface="Lato"/>
            </a:endParaRPr>
          </a:p>
        </p:txBody>
      </p:sp>
      <p:sp>
        <p:nvSpPr>
          <p:cNvPr id="133" name="Google Shape;133;p20"/>
          <p:cNvSpPr/>
          <p:nvPr/>
        </p:nvSpPr>
        <p:spPr>
          <a:xfrm>
            <a:off x="2243300" y="2609700"/>
            <a:ext cx="966600" cy="111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1610900" y="2876100"/>
            <a:ext cx="6324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Click Here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Cool Features to Understand</a:t>
            </a:r>
            <a:endParaRPr/>
          </a:p>
        </p:txBody>
      </p:sp>
      <p:sp>
        <p:nvSpPr>
          <p:cNvPr id="140" name="Google Shape;140;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Screen Sharing</a:t>
            </a:r>
            <a:endParaRPr/>
          </a:p>
          <a:p>
            <a:pPr indent="-342900" lvl="0" marL="457200" rtl="0" algn="l">
              <a:spcBef>
                <a:spcPts val="0"/>
              </a:spcBef>
              <a:spcAft>
                <a:spcPts val="0"/>
              </a:spcAft>
              <a:buSzPts val="1800"/>
              <a:buChar char="●"/>
            </a:pPr>
            <a:r>
              <a:rPr lang="en"/>
              <a:t>Breakout Rooms</a:t>
            </a:r>
            <a:endParaRPr/>
          </a:p>
          <a:p>
            <a:pPr indent="-342900" lvl="0" marL="457200" rtl="0" algn="l">
              <a:spcBef>
                <a:spcPts val="0"/>
              </a:spcBef>
              <a:spcAft>
                <a:spcPts val="0"/>
              </a:spcAft>
              <a:buSzPts val="1800"/>
              <a:buChar char="●"/>
            </a:pPr>
            <a:r>
              <a:rPr lang="en"/>
              <a:t>Closed Captioning</a:t>
            </a:r>
            <a:endParaRPr/>
          </a:p>
          <a:p>
            <a:pPr indent="-342900" lvl="0" marL="457200" rtl="0" algn="l">
              <a:spcBef>
                <a:spcPts val="0"/>
              </a:spcBef>
              <a:spcAft>
                <a:spcPts val="0"/>
              </a:spcAft>
              <a:buSzPts val="1800"/>
              <a:buChar char="●"/>
            </a:pPr>
            <a:r>
              <a:rPr lang="en"/>
              <a:t>Recording a Meeting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F99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