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Raleway"/>
      <p:regular r:id="rId74"/>
      <p:bold r:id="rId75"/>
      <p:italic r:id="rId76"/>
      <p:boldItalic r:id="rId77"/>
    </p:embeddedFont>
    <p:embeddedFont>
      <p:font typeface="La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9E6B8B-FB2D-4A6A-A6AC-7D49129F3DEB}">
  <a:tblStyle styleId="{789E6B8B-FB2D-4A6A-A6AC-7D49129F3D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Lato-italic.fntdata"/><Relationship Id="rId8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aleway-bold.fntdata"/><Relationship Id="rId30" Type="http://schemas.openxmlformats.org/officeDocument/2006/relationships/slide" Target="slides/slide24.xml"/><Relationship Id="rId74" Type="http://schemas.openxmlformats.org/officeDocument/2006/relationships/font" Target="fonts/Raleway-regular.fntdata"/><Relationship Id="rId33" Type="http://schemas.openxmlformats.org/officeDocument/2006/relationships/slide" Target="slides/slide27.xml"/><Relationship Id="rId77" Type="http://schemas.openxmlformats.org/officeDocument/2006/relationships/font" Target="fonts/Raleway-boldItalic.fntdata"/><Relationship Id="rId32" Type="http://schemas.openxmlformats.org/officeDocument/2006/relationships/slide" Target="slides/slide26.xml"/><Relationship Id="rId76" Type="http://schemas.openxmlformats.org/officeDocument/2006/relationships/font" Target="fonts/Raleway-italic.fntdata"/><Relationship Id="rId35" Type="http://schemas.openxmlformats.org/officeDocument/2006/relationships/slide" Target="slides/slide29.xml"/><Relationship Id="rId79" Type="http://schemas.openxmlformats.org/officeDocument/2006/relationships/font" Target="fonts/Lato-bold.fntdata"/><Relationship Id="rId34" Type="http://schemas.openxmlformats.org/officeDocument/2006/relationships/slide" Target="slides/slide28.xml"/><Relationship Id="rId78" Type="http://schemas.openxmlformats.org/officeDocument/2006/relationships/font" Target="fonts/Lat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7da9a28d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7da9a28d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7da9a28de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7da9a28de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7da9a28d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7da9a28d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7da9a28de_4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7da9a28de_4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7da9a28de_4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7da9a28de_4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7da9a28de_4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7da9a28de_4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7da9a28d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7da9a28d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7da9a28de_4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7da9a28de_4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7da9a28de_4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7da9a28de_4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7da9a28de_4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7da9a28de_4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7da9a28d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7da9a28d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da9a28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da9a28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7da9a28de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7da9a28de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7da9a28de_4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7da9a28de_4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7da9a28de_4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7da9a28de_4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7da9a28d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7da9a28d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7da9a28de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7da9a28de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7da9a28de_4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7da9a28de_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7da9a28de_4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7da9a28de_4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7da9a28d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7da9a28d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7da9a28de_4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7da9a28de_4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7da9a28de_4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7da9a28de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7da9a28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7da9a28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7da9a28de_4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7da9a28de_4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7da9a28d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d7da9a28d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7da9a28de_4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7da9a28de_4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7da9a28de_4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7da9a28de_4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7da9a28de_4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7da9a28de_4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7da9a28d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7da9a28d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7da9a28de_4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7da9a28de_4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7da9a28de_4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7da9a28de_4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7da9a28de_4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7da9a28de_4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d7da9a28d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d7da9a28d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7da9a28de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7da9a28de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d7da9a28de_4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d7da9a28de_4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d7da9a28de_4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d7da9a28de_4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7da9a28de_4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7da9a28de_4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d7da9a28d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d7da9a28d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7da9a28de_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7da9a28de_4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d7da9a28de_4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d7da9a28de_4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d7da9a28de_4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d7da9a28de_4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d7da9a28de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d7da9a28d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d7da9a28de_4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d7da9a28de_4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d7da9a28de_4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d7da9a28de_4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7da9a28de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7da9a28de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d7da9a28de_4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d7da9a28de_4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b67b1c84c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b67b1c84c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b67b1c84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b67b1c84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b67b1c84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b67b1c84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b67b1c84c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b67b1c84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b67b1c84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b67b1c84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b67b1c84c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b67b1c84c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b67b1c84c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b67b1c84c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b67b1c84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b67b1c84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b67b1c84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b67b1c84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7da9a28de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7da9a28de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67b1c84c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67b1c84c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b1c84c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b1c84c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b67b1c84c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b67b1c84c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b67b1c84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b67b1c84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b67b1c84c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b67b1c84c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b67b1c84c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b67b1c84c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b67b1c84c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b67b1c84c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d7da9a28de_4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d7da9a28de_4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7da9a28d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7da9a28d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7da9a28de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7da9a28de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7da9a28de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7da9a28de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2">
            <a:alphaModFix/>
          </a:blip>
          <a:stretch>
            <a:fillRect/>
          </a:stretch>
        </p:blipFill>
        <p:spPr>
          <a:xfrm>
            <a:off x="0" y="4382025"/>
            <a:ext cx="7061752" cy="761425"/>
          </a:xfrm>
          <a:prstGeom prst="rect">
            <a:avLst/>
          </a:prstGeom>
          <a:noFill/>
          <a:ln>
            <a:noFill/>
          </a:ln>
        </p:spPr>
      </p:pic>
      <p:pic>
        <p:nvPicPr>
          <p:cNvPr id="17" name="Google Shape;17;p2"/>
          <p:cNvPicPr preferRelativeResize="0"/>
          <p:nvPr/>
        </p:nvPicPr>
        <p:blipFill rotWithShape="1">
          <a:blip r:embed="rId3">
            <a:alphaModFix/>
          </a:blip>
          <a:srcRect b="21154" l="16742" r="0" t="0"/>
          <a:stretch/>
        </p:blipFill>
        <p:spPr>
          <a:xfrm>
            <a:off x="12000" y="3530950"/>
            <a:ext cx="3091400" cy="878275"/>
          </a:xfrm>
          <a:prstGeom prst="rect">
            <a:avLst/>
          </a:prstGeom>
          <a:noFill/>
          <a:ln>
            <a:noFill/>
          </a:ln>
        </p:spPr>
      </p:pic>
      <p:pic>
        <p:nvPicPr>
          <p:cNvPr id="18" name="Google Shape;18;p2"/>
          <p:cNvPicPr preferRelativeResize="0"/>
          <p:nvPr/>
        </p:nvPicPr>
        <p:blipFill rotWithShape="1">
          <a:blip r:embed="rId4">
            <a:alphaModFix/>
          </a:blip>
          <a:srcRect b="24828" l="32749" r="32824" t="27923"/>
          <a:stretch/>
        </p:blipFill>
        <p:spPr>
          <a:xfrm>
            <a:off x="7752125" y="4317550"/>
            <a:ext cx="1468075" cy="604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cxnSp>
        <p:nvCxnSpPr>
          <p:cNvPr id="72" name="Google Shape;72;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73" name="Google Shape;73;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74" name="Google Shape;74;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75" name="Google Shape;75;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76" name="Google Shape;76;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1"/>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0" name="Google Shape;80;p12"/>
          <p:cNvPicPr preferRelativeResize="0"/>
          <p:nvPr/>
        </p:nvPicPr>
        <p:blipFill>
          <a:blip r:embed="rId2">
            <a:alphaModFix amt="30000"/>
          </a:blip>
          <a:stretch>
            <a:fillRect/>
          </a:stretch>
        </p:blipFill>
        <p:spPr>
          <a:xfrm>
            <a:off x="20025" y="4388275"/>
            <a:ext cx="7009426" cy="755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1" name="Google Shape;21;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2" name="Google Shape;22;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3" name="Google Shape;23;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3"/>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cxnSp>
        <p:nvCxnSpPr>
          <p:cNvPr id="26" name="Google Shape;26;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7" name="Google Shape;27;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9" name="Google Shape;29;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 name="Google Shape;3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4"/>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cxnSp>
        <p:nvCxnSpPr>
          <p:cNvPr id="34" name="Google Shape;34;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5" name="Google Shape;35;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6" name="Google Shape;36;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7" name="Google Shape;37;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5"/>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 name="Google Shape;44;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5" name="Google Shape;45;p6"/>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cxnSp>
        <p:nvCxnSpPr>
          <p:cNvPr id="47" name="Google Shape;47;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8" name="Google Shape;48;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7"/>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9900"/>
        </a:solidFill>
      </p:bgPr>
    </p:bg>
    <p:spTree>
      <p:nvGrpSpPr>
        <p:cNvPr id="52" name="Shape 52"/>
        <p:cNvGrpSpPr/>
        <p:nvPr/>
      </p:nvGrpSpPr>
      <p:grpSpPr>
        <a:xfrm>
          <a:off x="0" y="0"/>
          <a:ext cx="0" cy="0"/>
          <a:chOff x="0" y="0"/>
          <a:chExt cx="0" cy="0"/>
        </a:xfrm>
      </p:grpSpPr>
      <p:cxnSp>
        <p:nvCxnSpPr>
          <p:cNvPr id="53" name="Google Shape;53;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4" name="Google Shape;54;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5" name="Google Shape;55;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8"/>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0" name="Google Shape;60;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61" name="Google Shape;61;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3" name="Google Shape;6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9"/>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cxnSp>
        <p:nvCxnSpPr>
          <p:cNvPr id="66" name="Google Shape;6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7" name="Google Shape;6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8" name="Google Shape;6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0"/>
          <p:cNvPicPr preferRelativeResize="0"/>
          <p:nvPr/>
        </p:nvPicPr>
        <p:blipFill>
          <a:blip r:embed="rId2">
            <a:alphaModFix amt="30000"/>
          </a:blip>
          <a:stretch>
            <a:fillRect/>
          </a:stretch>
        </p:blipFill>
        <p:spPr>
          <a:xfrm>
            <a:off x="0" y="4382025"/>
            <a:ext cx="7061752" cy="761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8.png"/><Relationship Id="rId22" Type="http://schemas.openxmlformats.org/officeDocument/2006/relationships/image" Target="../media/image11.png"/><Relationship Id="rId21" Type="http://schemas.openxmlformats.org/officeDocument/2006/relationships/slide" Target="/ppt/slides/slide39.xml"/><Relationship Id="rId24" Type="http://schemas.openxmlformats.org/officeDocument/2006/relationships/image" Target="../media/image9.png"/><Relationship Id="rId23" Type="http://schemas.openxmlformats.org/officeDocument/2006/relationships/slide" Target="/ppt/slides/slide43.xml"/><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slide" Target="/ppt/slides/slide3.xml"/><Relationship Id="rId4" Type="http://schemas.openxmlformats.org/officeDocument/2006/relationships/image" Target="../media/image5.png"/><Relationship Id="rId9" Type="http://schemas.openxmlformats.org/officeDocument/2006/relationships/slide" Target="/ppt/slides/slide15.xml"/><Relationship Id="rId26" Type="http://schemas.openxmlformats.org/officeDocument/2006/relationships/image" Target="../media/image14.png"/><Relationship Id="rId25" Type="http://schemas.openxmlformats.org/officeDocument/2006/relationships/slide" Target="/ppt/slides/slide47.xml"/><Relationship Id="rId28" Type="http://schemas.openxmlformats.org/officeDocument/2006/relationships/image" Target="../media/image13.png"/><Relationship Id="rId27" Type="http://schemas.openxmlformats.org/officeDocument/2006/relationships/slide" Target="/ppt/slides/slide2.xml"/><Relationship Id="rId5" Type="http://schemas.openxmlformats.org/officeDocument/2006/relationships/slide" Target="/ppt/slides/slide7.xml"/><Relationship Id="rId6" Type="http://schemas.openxmlformats.org/officeDocument/2006/relationships/image" Target="../media/image6.png"/><Relationship Id="rId29" Type="http://schemas.openxmlformats.org/officeDocument/2006/relationships/slide" Target="/ppt/slides/slide67.xml"/><Relationship Id="rId7" Type="http://schemas.openxmlformats.org/officeDocument/2006/relationships/slide" Target="/ppt/slides/slide11.xml"/><Relationship Id="rId8" Type="http://schemas.openxmlformats.org/officeDocument/2006/relationships/image" Target="../media/image7.png"/><Relationship Id="rId31" Type="http://schemas.openxmlformats.org/officeDocument/2006/relationships/slide" Target="/ppt/slides/slide51.xml"/><Relationship Id="rId30" Type="http://schemas.openxmlformats.org/officeDocument/2006/relationships/image" Target="../media/image15.png"/><Relationship Id="rId11" Type="http://schemas.openxmlformats.org/officeDocument/2006/relationships/slide" Target="/ppt/slides/slide19.xml"/><Relationship Id="rId33" Type="http://schemas.openxmlformats.org/officeDocument/2006/relationships/slide" Target="/ppt/slides/slide55.xml"/><Relationship Id="rId10" Type="http://schemas.openxmlformats.org/officeDocument/2006/relationships/image" Target="../media/image22.png"/><Relationship Id="rId32" Type="http://schemas.openxmlformats.org/officeDocument/2006/relationships/image" Target="../media/image23.png"/><Relationship Id="rId13" Type="http://schemas.openxmlformats.org/officeDocument/2006/relationships/slide" Target="/ppt/slides/slide23.xml"/><Relationship Id="rId35" Type="http://schemas.openxmlformats.org/officeDocument/2006/relationships/slide" Target="/ppt/slides/slide59.xml"/><Relationship Id="rId12" Type="http://schemas.openxmlformats.org/officeDocument/2006/relationships/image" Target="../media/image18.png"/><Relationship Id="rId34" Type="http://schemas.openxmlformats.org/officeDocument/2006/relationships/image" Target="../media/image20.png"/><Relationship Id="rId15" Type="http://schemas.openxmlformats.org/officeDocument/2006/relationships/slide" Target="/ppt/slides/slide27.xml"/><Relationship Id="rId37" Type="http://schemas.openxmlformats.org/officeDocument/2006/relationships/slide" Target="/ppt/slides/slide63.xml"/><Relationship Id="rId14" Type="http://schemas.openxmlformats.org/officeDocument/2006/relationships/image" Target="../media/image12.png"/><Relationship Id="rId36" Type="http://schemas.openxmlformats.org/officeDocument/2006/relationships/image" Target="../media/image19.png"/><Relationship Id="rId17" Type="http://schemas.openxmlformats.org/officeDocument/2006/relationships/slide" Target="/ppt/slides/slide31.xml"/><Relationship Id="rId16" Type="http://schemas.openxmlformats.org/officeDocument/2006/relationships/image" Target="../media/image17.png"/><Relationship Id="rId38" Type="http://schemas.openxmlformats.org/officeDocument/2006/relationships/image" Target="../media/image16.png"/><Relationship Id="rId19" Type="http://schemas.openxmlformats.org/officeDocument/2006/relationships/slide" Target="/ppt/slides/slide35.xml"/><Relationship Id="rId18"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7.xml"/><Relationship Id="rId4" Type="http://schemas.openxmlformats.org/officeDocument/2006/relationships/image" Target="../media/image27.png"/><Relationship Id="rId9" Type="http://schemas.openxmlformats.org/officeDocument/2006/relationships/slide" Target="/ppt/slides/slide7.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7.xml"/><Relationship Id="rId8" Type="http://schemas.openxmlformats.org/officeDocument/2006/relationships/image" Target="../media/image6.png"/><Relationship Id="rId10"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14.xml"/><Relationship Id="rId5" Type="http://schemas.openxmlformats.org/officeDocument/2006/relationships/slide" Target="/ppt/slides/slide12.xml"/><Relationship Id="rId6" Type="http://schemas.openxmlformats.org/officeDocument/2006/relationships/image" Target="../media/image26.png"/><Relationship Id="rId7" Type="http://schemas.openxmlformats.org/officeDocument/2006/relationships/slide" Target="/ppt/slides/slide12.xml"/><Relationship Id="rId8" Type="http://schemas.openxmlformats.org/officeDocument/2006/relationships/image" Target="../media/image24.png"/><Relationship Id="rId11" Type="http://schemas.openxmlformats.org/officeDocument/2006/relationships/slide" Target="/ppt/slides/slide11.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7.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11.xml"/><Relationship Id="rId4" Type="http://schemas.openxmlformats.org/officeDocument/2006/relationships/image" Target="../media/image27.png"/><Relationship Id="rId9" Type="http://schemas.openxmlformats.org/officeDocument/2006/relationships/slide" Target="/ppt/slides/slide11.xml"/><Relationship Id="rId5" Type="http://schemas.openxmlformats.org/officeDocument/2006/relationships/slide" Target="/ppt/slides/slide11.xml"/><Relationship Id="rId6" Type="http://schemas.openxmlformats.org/officeDocument/2006/relationships/image" Target="../media/image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1.xml"/><Relationship Id="rId4" Type="http://schemas.openxmlformats.org/officeDocument/2006/relationships/image" Target="../media/image27.png"/><Relationship Id="rId9" Type="http://schemas.openxmlformats.org/officeDocument/2006/relationships/slide" Target="/ppt/slides/slide11.xml"/><Relationship Id="rId5" Type="http://schemas.openxmlformats.org/officeDocument/2006/relationships/slide" Target="/ppt/slides/slide11.xml"/><Relationship Id="rId6" Type="http://schemas.openxmlformats.org/officeDocument/2006/relationships/image" Target="../media/image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11.xml"/><Relationship Id="rId4" Type="http://schemas.openxmlformats.org/officeDocument/2006/relationships/image" Target="../media/image27.png"/><Relationship Id="rId9" Type="http://schemas.openxmlformats.org/officeDocument/2006/relationships/slide" Target="/ppt/slides/slide11.xml"/><Relationship Id="rId5" Type="http://schemas.openxmlformats.org/officeDocument/2006/relationships/slide" Target="/ppt/slides/slide11.xml"/><Relationship Id="rId6" Type="http://schemas.openxmlformats.org/officeDocument/2006/relationships/image" Target="../media/image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18.xml"/><Relationship Id="rId5" Type="http://schemas.openxmlformats.org/officeDocument/2006/relationships/slide" Target="/ppt/slides/slide16.xml"/><Relationship Id="rId6" Type="http://schemas.openxmlformats.org/officeDocument/2006/relationships/image" Target="../media/image26.png"/><Relationship Id="rId7" Type="http://schemas.openxmlformats.org/officeDocument/2006/relationships/slide" Target="/ppt/slides/slide17.xml"/><Relationship Id="rId8" Type="http://schemas.openxmlformats.org/officeDocument/2006/relationships/image" Target="../media/image24.png"/><Relationship Id="rId11" Type="http://schemas.openxmlformats.org/officeDocument/2006/relationships/slide" Target="/ppt/slides/slide15.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22.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15.xml"/><Relationship Id="rId4" Type="http://schemas.openxmlformats.org/officeDocument/2006/relationships/image" Target="../media/image27.png"/><Relationship Id="rId9" Type="http://schemas.openxmlformats.org/officeDocument/2006/relationships/slide" Target="/ppt/slides/slide15.xml"/><Relationship Id="rId5" Type="http://schemas.openxmlformats.org/officeDocument/2006/relationships/slide" Target="/ppt/slides/slide15.xml"/><Relationship Id="rId6" Type="http://schemas.openxmlformats.org/officeDocument/2006/relationships/image" Target="../media/image22.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15.xml"/><Relationship Id="rId4" Type="http://schemas.openxmlformats.org/officeDocument/2006/relationships/image" Target="../media/image27.png"/><Relationship Id="rId9" Type="http://schemas.openxmlformats.org/officeDocument/2006/relationships/slide" Target="/ppt/slides/slide15.xml"/><Relationship Id="rId5" Type="http://schemas.openxmlformats.org/officeDocument/2006/relationships/slide" Target="/ppt/slides/slide15.xml"/><Relationship Id="rId6" Type="http://schemas.openxmlformats.org/officeDocument/2006/relationships/image" Target="../media/image22.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15.xml"/><Relationship Id="rId4" Type="http://schemas.openxmlformats.org/officeDocument/2006/relationships/image" Target="../media/image27.png"/><Relationship Id="rId9" Type="http://schemas.openxmlformats.org/officeDocument/2006/relationships/slide" Target="/ppt/slides/slide15.xml"/><Relationship Id="rId5" Type="http://schemas.openxmlformats.org/officeDocument/2006/relationships/slide" Target="/ppt/slides/slide15.xml"/><Relationship Id="rId6" Type="http://schemas.openxmlformats.org/officeDocument/2006/relationships/image" Target="../media/image22.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22.xml"/><Relationship Id="rId5" Type="http://schemas.openxmlformats.org/officeDocument/2006/relationships/slide" Target="/ppt/slides/slide20.xml"/><Relationship Id="rId6" Type="http://schemas.openxmlformats.org/officeDocument/2006/relationships/image" Target="../media/image26.png"/><Relationship Id="rId7" Type="http://schemas.openxmlformats.org/officeDocument/2006/relationships/slide" Target="/ppt/slides/slide21.xml"/><Relationship Id="rId8" Type="http://schemas.openxmlformats.org/officeDocument/2006/relationships/image" Target="../media/image24.png"/><Relationship Id="rId11" Type="http://schemas.openxmlformats.org/officeDocument/2006/relationships/slide" Target="/ppt/slides/slide19.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18.pn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image" Target="../media/image25.png"/><Relationship Id="rId5" Type="http://schemas.openxmlformats.org/officeDocument/2006/relationships/slide" Target="/ppt/slides/slide1.xml"/><Relationship Id="rId6" Type="http://schemas.openxmlformats.org/officeDocument/2006/relationships/image" Target="../media/image27.png"/><Relationship Id="rId7" Type="http://schemas.openxmlformats.org/officeDocument/2006/relationships/slide" Target="/ppt/slides/slide1.xml"/><Relationship Id="rId8"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19.xml"/><Relationship Id="rId4" Type="http://schemas.openxmlformats.org/officeDocument/2006/relationships/image" Target="../media/image27.png"/><Relationship Id="rId9" Type="http://schemas.openxmlformats.org/officeDocument/2006/relationships/slide" Target="/ppt/slides/slide19.xml"/><Relationship Id="rId5" Type="http://schemas.openxmlformats.org/officeDocument/2006/relationships/slide" Target="/ppt/slides/slide19.xml"/><Relationship Id="rId6" Type="http://schemas.openxmlformats.org/officeDocument/2006/relationships/image" Target="../media/image18.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19.xml"/><Relationship Id="rId4" Type="http://schemas.openxmlformats.org/officeDocument/2006/relationships/image" Target="../media/image27.png"/><Relationship Id="rId9" Type="http://schemas.openxmlformats.org/officeDocument/2006/relationships/slide" Target="/ppt/slides/slide19.xml"/><Relationship Id="rId5" Type="http://schemas.openxmlformats.org/officeDocument/2006/relationships/slide" Target="/ppt/slides/slide19.xml"/><Relationship Id="rId6" Type="http://schemas.openxmlformats.org/officeDocument/2006/relationships/image" Target="../media/image18.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19.xml"/><Relationship Id="rId4" Type="http://schemas.openxmlformats.org/officeDocument/2006/relationships/image" Target="../media/image27.png"/><Relationship Id="rId9" Type="http://schemas.openxmlformats.org/officeDocument/2006/relationships/slide" Target="/ppt/slides/slide19.xml"/><Relationship Id="rId5" Type="http://schemas.openxmlformats.org/officeDocument/2006/relationships/slide" Target="/ppt/slides/slide19.xml"/><Relationship Id="rId6" Type="http://schemas.openxmlformats.org/officeDocument/2006/relationships/image" Target="../media/image18.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26.xml"/><Relationship Id="rId5" Type="http://schemas.openxmlformats.org/officeDocument/2006/relationships/slide" Target="/ppt/slides/slide24.xml"/><Relationship Id="rId6" Type="http://schemas.openxmlformats.org/officeDocument/2006/relationships/image" Target="../media/image26.png"/><Relationship Id="rId7" Type="http://schemas.openxmlformats.org/officeDocument/2006/relationships/slide" Target="/ppt/slides/slide25.xml"/><Relationship Id="rId8" Type="http://schemas.openxmlformats.org/officeDocument/2006/relationships/image" Target="../media/image24.png"/><Relationship Id="rId11" Type="http://schemas.openxmlformats.org/officeDocument/2006/relationships/slide" Target="/ppt/slides/slide23.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12.png"/><Relationship Id="rId1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3.xml"/><Relationship Id="rId4" Type="http://schemas.openxmlformats.org/officeDocument/2006/relationships/image" Target="../media/image27.png"/><Relationship Id="rId9" Type="http://schemas.openxmlformats.org/officeDocument/2006/relationships/slide" Target="/ppt/slides/slide23.xml"/><Relationship Id="rId5" Type="http://schemas.openxmlformats.org/officeDocument/2006/relationships/slide" Target="/ppt/slides/slide23.xml"/><Relationship Id="rId6" Type="http://schemas.openxmlformats.org/officeDocument/2006/relationships/image" Target="../media/image12.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3.xml"/><Relationship Id="rId4" Type="http://schemas.openxmlformats.org/officeDocument/2006/relationships/image" Target="../media/image27.png"/><Relationship Id="rId9" Type="http://schemas.openxmlformats.org/officeDocument/2006/relationships/slide" Target="/ppt/slides/slide23.xml"/><Relationship Id="rId5" Type="http://schemas.openxmlformats.org/officeDocument/2006/relationships/slide" Target="/ppt/slides/slide23.xml"/><Relationship Id="rId6" Type="http://schemas.openxmlformats.org/officeDocument/2006/relationships/image" Target="../media/image12.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3.xml"/><Relationship Id="rId4" Type="http://schemas.openxmlformats.org/officeDocument/2006/relationships/image" Target="../media/image27.png"/><Relationship Id="rId9" Type="http://schemas.openxmlformats.org/officeDocument/2006/relationships/slide" Target="/ppt/slides/slide23.xml"/><Relationship Id="rId5" Type="http://schemas.openxmlformats.org/officeDocument/2006/relationships/slide" Target="/ppt/slides/slide23.xml"/><Relationship Id="rId6" Type="http://schemas.openxmlformats.org/officeDocument/2006/relationships/image" Target="../media/image12.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30.xml"/><Relationship Id="rId5" Type="http://schemas.openxmlformats.org/officeDocument/2006/relationships/slide" Target="/ppt/slides/slide28.xml"/><Relationship Id="rId6" Type="http://schemas.openxmlformats.org/officeDocument/2006/relationships/image" Target="../media/image26.png"/><Relationship Id="rId7" Type="http://schemas.openxmlformats.org/officeDocument/2006/relationships/slide" Target="/ppt/slides/slide29.xml"/><Relationship Id="rId8" Type="http://schemas.openxmlformats.org/officeDocument/2006/relationships/image" Target="../media/image24.png"/><Relationship Id="rId11" Type="http://schemas.openxmlformats.org/officeDocument/2006/relationships/slide" Target="/ppt/slides/slide27.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17.png"/><Relationship Id="rId1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7.xml"/><Relationship Id="rId4" Type="http://schemas.openxmlformats.org/officeDocument/2006/relationships/image" Target="../media/image27.png"/><Relationship Id="rId9" Type="http://schemas.openxmlformats.org/officeDocument/2006/relationships/slide" Target="/ppt/slides/slide27.xml"/><Relationship Id="rId5" Type="http://schemas.openxmlformats.org/officeDocument/2006/relationships/slide" Target="/ppt/slides/slide27.xml"/><Relationship Id="rId6" Type="http://schemas.openxmlformats.org/officeDocument/2006/relationships/image" Target="../media/image1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27.xml"/><Relationship Id="rId4" Type="http://schemas.openxmlformats.org/officeDocument/2006/relationships/image" Target="../media/image27.png"/><Relationship Id="rId9" Type="http://schemas.openxmlformats.org/officeDocument/2006/relationships/slide" Target="/ppt/slides/slide27.xml"/><Relationship Id="rId5" Type="http://schemas.openxmlformats.org/officeDocument/2006/relationships/slide" Target="/ppt/slides/slide27.xml"/><Relationship Id="rId6" Type="http://schemas.openxmlformats.org/officeDocument/2006/relationships/image" Target="../media/image1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6.xml"/><Relationship Id="rId5" Type="http://schemas.openxmlformats.org/officeDocument/2006/relationships/slide" Target="/ppt/slides/slide4.xml"/><Relationship Id="rId6" Type="http://schemas.openxmlformats.org/officeDocument/2006/relationships/image" Target="../media/image26.png"/><Relationship Id="rId7" Type="http://schemas.openxmlformats.org/officeDocument/2006/relationships/slide" Target="/ppt/slides/slide5.xml"/><Relationship Id="rId8" Type="http://schemas.openxmlformats.org/officeDocument/2006/relationships/image" Target="../media/image24.png"/><Relationship Id="rId11" Type="http://schemas.openxmlformats.org/officeDocument/2006/relationships/slide" Target="/ppt/slides/slide3.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5.png"/><Relationship Id="rId14"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27.xml"/><Relationship Id="rId4" Type="http://schemas.openxmlformats.org/officeDocument/2006/relationships/image" Target="../media/image27.png"/><Relationship Id="rId9" Type="http://schemas.openxmlformats.org/officeDocument/2006/relationships/slide" Target="/ppt/slides/slide27.xml"/><Relationship Id="rId5" Type="http://schemas.openxmlformats.org/officeDocument/2006/relationships/slide" Target="/ppt/slides/slide27.xml"/><Relationship Id="rId6" Type="http://schemas.openxmlformats.org/officeDocument/2006/relationships/image" Target="../media/image1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34.xml"/><Relationship Id="rId5" Type="http://schemas.openxmlformats.org/officeDocument/2006/relationships/slide" Target="/ppt/slides/slide32.xml"/><Relationship Id="rId6" Type="http://schemas.openxmlformats.org/officeDocument/2006/relationships/image" Target="../media/image26.png"/><Relationship Id="rId7" Type="http://schemas.openxmlformats.org/officeDocument/2006/relationships/slide" Target="/ppt/slides/slide33.xml"/><Relationship Id="rId8" Type="http://schemas.openxmlformats.org/officeDocument/2006/relationships/image" Target="../media/image24.png"/><Relationship Id="rId11" Type="http://schemas.openxmlformats.org/officeDocument/2006/relationships/slide" Target="/ppt/slides/slide31.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10.png"/><Relationship Id="rId1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slide" Target="/ppt/slides/slide31.xml"/><Relationship Id="rId4" Type="http://schemas.openxmlformats.org/officeDocument/2006/relationships/image" Target="../media/image27.png"/><Relationship Id="rId9" Type="http://schemas.openxmlformats.org/officeDocument/2006/relationships/slide" Target="/ppt/slides/slide31.xml"/><Relationship Id="rId5" Type="http://schemas.openxmlformats.org/officeDocument/2006/relationships/slide" Target="/ppt/slides/slide31.xml"/><Relationship Id="rId6" Type="http://schemas.openxmlformats.org/officeDocument/2006/relationships/image" Target="../media/image10.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slide" Target="/ppt/slides/slide31.xml"/><Relationship Id="rId4" Type="http://schemas.openxmlformats.org/officeDocument/2006/relationships/image" Target="../media/image27.png"/><Relationship Id="rId9" Type="http://schemas.openxmlformats.org/officeDocument/2006/relationships/slide" Target="/ppt/slides/slide31.xml"/><Relationship Id="rId5" Type="http://schemas.openxmlformats.org/officeDocument/2006/relationships/slide" Target="/ppt/slides/slide31.xml"/><Relationship Id="rId6" Type="http://schemas.openxmlformats.org/officeDocument/2006/relationships/image" Target="../media/image10.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slide" Target="/ppt/slides/slide31.xml"/><Relationship Id="rId4" Type="http://schemas.openxmlformats.org/officeDocument/2006/relationships/image" Target="../media/image27.png"/><Relationship Id="rId9" Type="http://schemas.openxmlformats.org/officeDocument/2006/relationships/slide" Target="/ppt/slides/slide31.xml"/><Relationship Id="rId5" Type="http://schemas.openxmlformats.org/officeDocument/2006/relationships/slide" Target="/ppt/slides/slide31.xml"/><Relationship Id="rId6" Type="http://schemas.openxmlformats.org/officeDocument/2006/relationships/image" Target="../media/image10.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38.xml"/><Relationship Id="rId5" Type="http://schemas.openxmlformats.org/officeDocument/2006/relationships/slide" Target="/ppt/slides/slide36.xml"/><Relationship Id="rId6" Type="http://schemas.openxmlformats.org/officeDocument/2006/relationships/image" Target="../media/image26.png"/><Relationship Id="rId7" Type="http://schemas.openxmlformats.org/officeDocument/2006/relationships/slide" Target="/ppt/slides/slide37.xml"/><Relationship Id="rId8" Type="http://schemas.openxmlformats.org/officeDocument/2006/relationships/image" Target="../media/image24.png"/><Relationship Id="rId11" Type="http://schemas.openxmlformats.org/officeDocument/2006/relationships/slide" Target="/ppt/slides/slide35.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8.png"/><Relationship Id="rId1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slide" Target="/ppt/slides/slide35.xml"/><Relationship Id="rId4" Type="http://schemas.openxmlformats.org/officeDocument/2006/relationships/image" Target="../media/image27.png"/><Relationship Id="rId9" Type="http://schemas.openxmlformats.org/officeDocument/2006/relationships/slide" Target="/ppt/slides/slide35.xml"/><Relationship Id="rId5" Type="http://schemas.openxmlformats.org/officeDocument/2006/relationships/slide" Target="/ppt/slides/slide35.xml"/><Relationship Id="rId6" Type="http://schemas.openxmlformats.org/officeDocument/2006/relationships/image" Target="../media/image8.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slide" Target="/ppt/slides/slide35.xml"/><Relationship Id="rId4" Type="http://schemas.openxmlformats.org/officeDocument/2006/relationships/image" Target="../media/image27.png"/><Relationship Id="rId9" Type="http://schemas.openxmlformats.org/officeDocument/2006/relationships/slide" Target="/ppt/slides/slide35.xml"/><Relationship Id="rId5" Type="http://schemas.openxmlformats.org/officeDocument/2006/relationships/slide" Target="/ppt/slides/slide35.xml"/><Relationship Id="rId6" Type="http://schemas.openxmlformats.org/officeDocument/2006/relationships/image" Target="../media/image8.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slide" Target="/ppt/slides/slide35.xml"/><Relationship Id="rId4" Type="http://schemas.openxmlformats.org/officeDocument/2006/relationships/image" Target="../media/image27.png"/><Relationship Id="rId9" Type="http://schemas.openxmlformats.org/officeDocument/2006/relationships/slide" Target="/ppt/slides/slide35.xml"/><Relationship Id="rId5" Type="http://schemas.openxmlformats.org/officeDocument/2006/relationships/slide" Target="/ppt/slides/slide35.xml"/><Relationship Id="rId6" Type="http://schemas.openxmlformats.org/officeDocument/2006/relationships/image" Target="../media/image8.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42.xml"/><Relationship Id="rId5" Type="http://schemas.openxmlformats.org/officeDocument/2006/relationships/slide" Target="/ppt/slides/slide40.xml"/><Relationship Id="rId6" Type="http://schemas.openxmlformats.org/officeDocument/2006/relationships/image" Target="../media/image26.png"/><Relationship Id="rId7" Type="http://schemas.openxmlformats.org/officeDocument/2006/relationships/slide" Target="/ppt/slides/slide41.xml"/><Relationship Id="rId8" Type="http://schemas.openxmlformats.org/officeDocument/2006/relationships/image" Target="../media/image24.png"/><Relationship Id="rId11" Type="http://schemas.openxmlformats.org/officeDocument/2006/relationships/slide" Target="/ppt/slides/slide39.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11.png"/><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3.xml"/><Relationship Id="rId4" Type="http://schemas.openxmlformats.org/officeDocument/2006/relationships/image" Target="../media/image5.png"/><Relationship Id="rId9"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image" Target="../media/image2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slide" Target="/ppt/slides/slide39.xml"/><Relationship Id="rId4" Type="http://schemas.openxmlformats.org/officeDocument/2006/relationships/image" Target="../media/image27.png"/><Relationship Id="rId9" Type="http://schemas.openxmlformats.org/officeDocument/2006/relationships/slide" Target="/ppt/slides/slide39.xml"/><Relationship Id="rId5" Type="http://schemas.openxmlformats.org/officeDocument/2006/relationships/slide" Target="/ppt/slides/slide39.xml"/><Relationship Id="rId6" Type="http://schemas.openxmlformats.org/officeDocument/2006/relationships/image" Target="../media/image11.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39.xml"/><Relationship Id="rId4" Type="http://schemas.openxmlformats.org/officeDocument/2006/relationships/image" Target="../media/image27.png"/><Relationship Id="rId9" Type="http://schemas.openxmlformats.org/officeDocument/2006/relationships/slide" Target="/ppt/slides/slide39.xml"/><Relationship Id="rId5" Type="http://schemas.openxmlformats.org/officeDocument/2006/relationships/slide" Target="/ppt/slides/slide39.xml"/><Relationship Id="rId6" Type="http://schemas.openxmlformats.org/officeDocument/2006/relationships/image" Target="../media/image11.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slide" Target="/ppt/slides/slide39.xml"/><Relationship Id="rId4" Type="http://schemas.openxmlformats.org/officeDocument/2006/relationships/image" Target="../media/image27.png"/><Relationship Id="rId9" Type="http://schemas.openxmlformats.org/officeDocument/2006/relationships/slide" Target="/ppt/slides/slide39.xml"/><Relationship Id="rId5" Type="http://schemas.openxmlformats.org/officeDocument/2006/relationships/slide" Target="/ppt/slides/slide39.xml"/><Relationship Id="rId6" Type="http://schemas.openxmlformats.org/officeDocument/2006/relationships/image" Target="../media/image11.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46.xml"/><Relationship Id="rId5" Type="http://schemas.openxmlformats.org/officeDocument/2006/relationships/slide" Target="/ppt/slides/slide44.xml"/><Relationship Id="rId6" Type="http://schemas.openxmlformats.org/officeDocument/2006/relationships/image" Target="../media/image26.png"/><Relationship Id="rId7" Type="http://schemas.openxmlformats.org/officeDocument/2006/relationships/slide" Target="/ppt/slides/slide45.xml"/><Relationship Id="rId8" Type="http://schemas.openxmlformats.org/officeDocument/2006/relationships/image" Target="../media/image24.png"/><Relationship Id="rId11" Type="http://schemas.openxmlformats.org/officeDocument/2006/relationships/slide" Target="/ppt/slides/slide43.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9.png"/><Relationship Id="rId14"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slide" Target="/ppt/slides/slide43.xml"/><Relationship Id="rId4" Type="http://schemas.openxmlformats.org/officeDocument/2006/relationships/image" Target="../media/image27.png"/><Relationship Id="rId9" Type="http://schemas.openxmlformats.org/officeDocument/2006/relationships/slide" Target="/ppt/slides/slide43.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43.xml"/><Relationship Id="rId8" Type="http://schemas.openxmlformats.org/officeDocument/2006/relationships/image" Target="../media/image9.png"/><Relationship Id="rId10"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slide" Target="/ppt/slides/slide43.xml"/><Relationship Id="rId4" Type="http://schemas.openxmlformats.org/officeDocument/2006/relationships/image" Target="../media/image27.png"/><Relationship Id="rId9" Type="http://schemas.openxmlformats.org/officeDocument/2006/relationships/slide" Target="/ppt/slides/slide43.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43.xml"/><Relationship Id="rId8" Type="http://schemas.openxmlformats.org/officeDocument/2006/relationships/image" Target="../media/image9.png"/><Relationship Id="rId10"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slide" Target="/ppt/slides/slide43.xml"/><Relationship Id="rId4" Type="http://schemas.openxmlformats.org/officeDocument/2006/relationships/image" Target="../media/image27.png"/><Relationship Id="rId9" Type="http://schemas.openxmlformats.org/officeDocument/2006/relationships/slide" Target="/ppt/slides/slide43.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43.xml"/><Relationship Id="rId8" Type="http://schemas.openxmlformats.org/officeDocument/2006/relationships/image" Target="../media/image9.png"/><Relationship Id="rId10"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50.xml"/><Relationship Id="rId5" Type="http://schemas.openxmlformats.org/officeDocument/2006/relationships/slide" Target="/ppt/slides/slide48.xml"/><Relationship Id="rId6" Type="http://schemas.openxmlformats.org/officeDocument/2006/relationships/image" Target="../media/image26.png"/><Relationship Id="rId7" Type="http://schemas.openxmlformats.org/officeDocument/2006/relationships/slide" Target="/ppt/slides/slide49.xml"/><Relationship Id="rId8" Type="http://schemas.openxmlformats.org/officeDocument/2006/relationships/image" Target="../media/image24.png"/><Relationship Id="rId11" Type="http://schemas.openxmlformats.org/officeDocument/2006/relationships/slide" Target="/ppt/slides/slide47.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14.png"/><Relationship Id="rId1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slide" Target="/ppt/slides/slide47.xml"/><Relationship Id="rId4" Type="http://schemas.openxmlformats.org/officeDocument/2006/relationships/image" Target="../media/image27.png"/><Relationship Id="rId9" Type="http://schemas.openxmlformats.org/officeDocument/2006/relationships/slide" Target="/ppt/slides/slide47.xml"/><Relationship Id="rId5" Type="http://schemas.openxmlformats.org/officeDocument/2006/relationships/slide" Target="/ppt/slides/slide47.xml"/><Relationship Id="rId6" Type="http://schemas.openxmlformats.org/officeDocument/2006/relationships/image" Target="../media/image14.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slide" Target="/ppt/slides/slide47.xml"/><Relationship Id="rId4" Type="http://schemas.openxmlformats.org/officeDocument/2006/relationships/image" Target="../media/image27.png"/><Relationship Id="rId9" Type="http://schemas.openxmlformats.org/officeDocument/2006/relationships/slide" Target="/ppt/slides/slide47.xml"/><Relationship Id="rId5" Type="http://schemas.openxmlformats.org/officeDocument/2006/relationships/slide" Target="/ppt/slides/slide47.xml"/><Relationship Id="rId6" Type="http://schemas.openxmlformats.org/officeDocument/2006/relationships/image" Target="../media/image14.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3.xml"/><Relationship Id="rId4" Type="http://schemas.openxmlformats.org/officeDocument/2006/relationships/image" Target="../media/image5.png"/><Relationship Id="rId9"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image" Target="../media/image2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slide" Target="/ppt/slides/slide47.xml"/><Relationship Id="rId4" Type="http://schemas.openxmlformats.org/officeDocument/2006/relationships/image" Target="../media/image27.png"/><Relationship Id="rId9" Type="http://schemas.openxmlformats.org/officeDocument/2006/relationships/slide" Target="/ppt/slides/slide47.xml"/><Relationship Id="rId5" Type="http://schemas.openxmlformats.org/officeDocument/2006/relationships/slide" Target="/ppt/slides/slide47.xml"/><Relationship Id="rId6" Type="http://schemas.openxmlformats.org/officeDocument/2006/relationships/image" Target="../media/image14.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52.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51.xml"/><Relationship Id="rId8" Type="http://schemas.openxmlformats.org/officeDocument/2006/relationships/image" Target="../media/image23.png"/><Relationship Id="rId11" Type="http://schemas.openxmlformats.org/officeDocument/2006/relationships/slide" Target="/ppt/slides/slide53.xml"/><Relationship Id="rId10" Type="http://schemas.openxmlformats.org/officeDocument/2006/relationships/image" Target="../media/image26.png"/><Relationship Id="rId13" Type="http://schemas.openxmlformats.org/officeDocument/2006/relationships/slide" Target="/ppt/slides/slide54.xml"/><Relationship Id="rId12" Type="http://schemas.openxmlformats.org/officeDocument/2006/relationships/image" Target="../media/image24.png"/><Relationship Id="rId1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1.xml"/><Relationship Id="rId5" Type="http://schemas.openxmlformats.org/officeDocument/2006/relationships/slide" Target="/ppt/slides/slide51.xml"/><Relationship Id="rId6" Type="http://schemas.openxmlformats.org/officeDocument/2006/relationships/image" Target="../media/image27.png"/><Relationship Id="rId7" Type="http://schemas.openxmlformats.org/officeDocument/2006/relationships/slide" Target="/ppt/slides/slide51.xml"/><Relationship Id="rId8" Type="http://schemas.openxmlformats.org/officeDocument/2006/relationships/image" Target="../media/image23.png"/><Relationship Id="rId10"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1.xml"/><Relationship Id="rId5" Type="http://schemas.openxmlformats.org/officeDocument/2006/relationships/slide" Target="/ppt/slides/slide51.xml"/><Relationship Id="rId6" Type="http://schemas.openxmlformats.org/officeDocument/2006/relationships/image" Target="../media/image27.png"/><Relationship Id="rId7" Type="http://schemas.openxmlformats.org/officeDocument/2006/relationships/slide" Target="/ppt/slides/slide51.xml"/><Relationship Id="rId8" Type="http://schemas.openxmlformats.org/officeDocument/2006/relationships/image" Target="../media/image23.png"/><Relationship Id="rId10"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1.xml"/><Relationship Id="rId5" Type="http://schemas.openxmlformats.org/officeDocument/2006/relationships/slide" Target="/ppt/slides/slide51.xml"/><Relationship Id="rId6" Type="http://schemas.openxmlformats.org/officeDocument/2006/relationships/image" Target="../media/image27.png"/><Relationship Id="rId7" Type="http://schemas.openxmlformats.org/officeDocument/2006/relationships/slide" Target="/ppt/slides/slide51.xml"/><Relationship Id="rId8" Type="http://schemas.openxmlformats.org/officeDocument/2006/relationships/image" Target="../media/image23.png"/><Relationship Id="rId10"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image" Target="../media/image21.png"/><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4.png"/><Relationship Id="rId11" Type="http://schemas.openxmlformats.org/officeDocument/2006/relationships/image" Target="../media/image20.png"/><Relationship Id="rId10" Type="http://schemas.openxmlformats.org/officeDocument/2006/relationships/slide" Target="/ppt/slid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5.xml"/><Relationship Id="rId5" Type="http://schemas.openxmlformats.org/officeDocument/2006/relationships/slide" Target="/ppt/slides/slide55.xml"/><Relationship Id="rId6" Type="http://schemas.openxmlformats.org/officeDocument/2006/relationships/image" Target="../media/image27.png"/><Relationship Id="rId7" Type="http://schemas.openxmlformats.org/officeDocument/2006/relationships/slide" Target="/ppt/slides/slide55.xml"/><Relationship Id="rId8" Type="http://schemas.openxmlformats.org/officeDocument/2006/relationships/image" Target="../media/image20.png"/><Relationship Id="rId10"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5.xml"/><Relationship Id="rId5" Type="http://schemas.openxmlformats.org/officeDocument/2006/relationships/slide" Target="/ppt/slides/slide55.xml"/><Relationship Id="rId6" Type="http://schemas.openxmlformats.org/officeDocument/2006/relationships/image" Target="../media/image27.png"/><Relationship Id="rId7" Type="http://schemas.openxmlformats.org/officeDocument/2006/relationships/slide" Target="/ppt/slides/slide55.xml"/><Relationship Id="rId8" Type="http://schemas.openxmlformats.org/officeDocument/2006/relationships/image" Target="../media/image20.png"/><Relationship Id="rId10"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5.xml"/><Relationship Id="rId5" Type="http://schemas.openxmlformats.org/officeDocument/2006/relationships/slide" Target="/ppt/slides/slide55.xml"/><Relationship Id="rId6" Type="http://schemas.openxmlformats.org/officeDocument/2006/relationships/image" Target="../media/image27.png"/><Relationship Id="rId7" Type="http://schemas.openxmlformats.org/officeDocument/2006/relationships/slide" Target="/ppt/slides/slide55.xml"/><Relationship Id="rId8" Type="http://schemas.openxmlformats.org/officeDocument/2006/relationships/image" Target="../media/image20.png"/><Relationship Id="rId10"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60.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59.xml"/><Relationship Id="rId8" Type="http://schemas.openxmlformats.org/officeDocument/2006/relationships/image" Target="../media/image19.png"/><Relationship Id="rId11" Type="http://schemas.openxmlformats.org/officeDocument/2006/relationships/slide" Target="/ppt/slides/slide61.xml"/><Relationship Id="rId10" Type="http://schemas.openxmlformats.org/officeDocument/2006/relationships/image" Target="../media/image26.png"/><Relationship Id="rId13" Type="http://schemas.openxmlformats.org/officeDocument/2006/relationships/slide" Target="/ppt/slides/slide62.xml"/><Relationship Id="rId12" Type="http://schemas.openxmlformats.org/officeDocument/2006/relationships/image" Target="../media/image24.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3.xml"/><Relationship Id="rId4" Type="http://schemas.openxmlformats.org/officeDocument/2006/relationships/image" Target="../media/image5.png"/><Relationship Id="rId9"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image" Target="../media/image27.png"/><Relationship Id="rId7" Type="http://schemas.openxmlformats.org/officeDocument/2006/relationships/slide" Target="/ppt/slides/slide1.xml"/><Relationship Id="rId8" Type="http://schemas.openxmlformats.org/officeDocument/2006/relationships/image" Target="../media/image25.png"/><Relationship Id="rId10" Type="http://schemas.openxmlformats.org/officeDocument/2006/relationships/image" Target="../media/image2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9.xml"/><Relationship Id="rId5" Type="http://schemas.openxmlformats.org/officeDocument/2006/relationships/slide" Target="/ppt/slides/slide59.xml"/><Relationship Id="rId6" Type="http://schemas.openxmlformats.org/officeDocument/2006/relationships/image" Target="../media/image27.png"/><Relationship Id="rId7" Type="http://schemas.openxmlformats.org/officeDocument/2006/relationships/slide" Target="/ppt/slides/slide59.xml"/><Relationship Id="rId8" Type="http://schemas.openxmlformats.org/officeDocument/2006/relationships/image" Target="../media/image19.png"/><Relationship Id="rId10"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9.xml"/><Relationship Id="rId5" Type="http://schemas.openxmlformats.org/officeDocument/2006/relationships/slide" Target="/ppt/slides/slide59.xml"/><Relationship Id="rId6" Type="http://schemas.openxmlformats.org/officeDocument/2006/relationships/image" Target="../media/image27.png"/><Relationship Id="rId7" Type="http://schemas.openxmlformats.org/officeDocument/2006/relationships/slide" Target="/ppt/slides/slide59.xml"/><Relationship Id="rId8" Type="http://schemas.openxmlformats.org/officeDocument/2006/relationships/image" Target="../media/image19.png"/><Relationship Id="rId10"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59.xml"/><Relationship Id="rId5" Type="http://schemas.openxmlformats.org/officeDocument/2006/relationships/slide" Target="/ppt/slides/slide59.xml"/><Relationship Id="rId6" Type="http://schemas.openxmlformats.org/officeDocument/2006/relationships/image" Target="../media/image27.png"/><Relationship Id="rId7" Type="http://schemas.openxmlformats.org/officeDocument/2006/relationships/slide" Target="/ppt/slides/slide59.xml"/><Relationship Id="rId8" Type="http://schemas.openxmlformats.org/officeDocument/2006/relationships/image" Target="../media/image19.png"/><Relationship Id="rId10"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slide" Target="/ppt/slides/slide63.xml"/><Relationship Id="rId11" Type="http://schemas.openxmlformats.org/officeDocument/2006/relationships/image" Target="../media/image28.png"/><Relationship Id="rId10" Type="http://schemas.openxmlformats.org/officeDocument/2006/relationships/slide" Target="/ppt/slid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63.xml"/><Relationship Id="rId5" Type="http://schemas.openxmlformats.org/officeDocument/2006/relationships/slide" Target="/ppt/slides/slide63.xml"/><Relationship Id="rId6" Type="http://schemas.openxmlformats.org/officeDocument/2006/relationships/image" Target="../media/image27.png"/><Relationship Id="rId7" Type="http://schemas.openxmlformats.org/officeDocument/2006/relationships/slide" Target="/ppt/slides/slide63.xml"/><Relationship Id="rId8" Type="http://schemas.openxmlformats.org/officeDocument/2006/relationships/image" Target="../media/image16.png"/><Relationship Id="rId10"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63.xml"/><Relationship Id="rId5" Type="http://schemas.openxmlformats.org/officeDocument/2006/relationships/slide" Target="/ppt/slides/slide63.xml"/><Relationship Id="rId6" Type="http://schemas.openxmlformats.org/officeDocument/2006/relationships/image" Target="../media/image27.png"/><Relationship Id="rId7" Type="http://schemas.openxmlformats.org/officeDocument/2006/relationships/slide" Target="/ppt/slides/slide63.xml"/><Relationship Id="rId8" Type="http://schemas.openxmlformats.org/officeDocument/2006/relationships/image" Target="../media/image16.png"/><Relationship Id="rId10"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slide" Target="/ppt/slides/slide1.xml"/><Relationship Id="rId4" Type="http://schemas.openxmlformats.org/officeDocument/2006/relationships/image" Target="../media/image25.png"/><Relationship Id="rId9" Type="http://schemas.openxmlformats.org/officeDocument/2006/relationships/slide" Target="/ppt/slides/slide63.xml"/><Relationship Id="rId5" Type="http://schemas.openxmlformats.org/officeDocument/2006/relationships/slide" Target="/ppt/slides/slide63.xml"/><Relationship Id="rId6" Type="http://schemas.openxmlformats.org/officeDocument/2006/relationships/image" Target="../media/image27.png"/><Relationship Id="rId7" Type="http://schemas.openxmlformats.org/officeDocument/2006/relationships/slide" Target="/ppt/slides/slide63.xml"/><Relationship Id="rId8" Type="http://schemas.openxmlformats.org/officeDocument/2006/relationships/image" Target="../media/image16.png"/><Relationship Id="rId10" Type="http://schemas.openxmlformats.org/officeDocument/2006/relationships/image" Target="../media/image2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slide" Target="/ppt/slides/slide1.xml"/><Relationship Id="rId4" Type="http://schemas.openxmlformats.org/officeDocument/2006/relationships/image" Target="../media/image25.png"/><Relationship Id="rId5" Type="http://schemas.openxmlformats.org/officeDocument/2006/relationships/slide" Target="/ppt/slides/slide1.xml"/><Relationship Id="rId6" Type="http://schemas.openxmlformats.org/officeDocument/2006/relationships/slide" Target="/ppt/slides/slide1.xml"/><Relationship Id="rId7"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28.png"/><Relationship Id="rId9" Type="http://schemas.openxmlformats.org/officeDocument/2006/relationships/slide" Target="/ppt/slides/slide10.xml"/><Relationship Id="rId5" Type="http://schemas.openxmlformats.org/officeDocument/2006/relationships/slide" Target="/ppt/slides/slide8.xml"/><Relationship Id="rId6" Type="http://schemas.openxmlformats.org/officeDocument/2006/relationships/image" Target="../media/image26.png"/><Relationship Id="rId7" Type="http://schemas.openxmlformats.org/officeDocument/2006/relationships/slide" Target="/ppt/slides/slide9.xml"/><Relationship Id="rId8" Type="http://schemas.openxmlformats.org/officeDocument/2006/relationships/image" Target="../media/image24.png"/><Relationship Id="rId11" Type="http://schemas.openxmlformats.org/officeDocument/2006/relationships/slide" Target="/ppt/slides/slide7.xml"/><Relationship Id="rId10" Type="http://schemas.openxmlformats.org/officeDocument/2006/relationships/image" Target="../media/image21.png"/><Relationship Id="rId13" Type="http://schemas.openxmlformats.org/officeDocument/2006/relationships/slide" Target="/ppt/slides/slide1.xml"/><Relationship Id="rId12" Type="http://schemas.openxmlformats.org/officeDocument/2006/relationships/image" Target="../media/image6.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7.xml"/><Relationship Id="rId4" Type="http://schemas.openxmlformats.org/officeDocument/2006/relationships/image" Target="../media/image27.png"/><Relationship Id="rId9" Type="http://schemas.openxmlformats.org/officeDocument/2006/relationships/slide" Target="/ppt/slides/slide7.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7.xml"/><Relationship Id="rId8" Type="http://schemas.openxmlformats.org/officeDocument/2006/relationships/image" Target="../media/image6.png"/><Relationship Id="rId10"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7.xml"/><Relationship Id="rId4" Type="http://schemas.openxmlformats.org/officeDocument/2006/relationships/image" Target="../media/image27.png"/><Relationship Id="rId9" Type="http://schemas.openxmlformats.org/officeDocument/2006/relationships/slide" Target="/ppt/slides/slide7.xml"/><Relationship Id="rId5" Type="http://schemas.openxmlformats.org/officeDocument/2006/relationships/slide" Target="/ppt/slides/slide1.xml"/><Relationship Id="rId6" Type="http://schemas.openxmlformats.org/officeDocument/2006/relationships/image" Target="../media/image25.png"/><Relationship Id="rId7" Type="http://schemas.openxmlformats.org/officeDocument/2006/relationships/slide" Target="/ppt/slides/slide7.xml"/><Relationship Id="rId8" Type="http://schemas.openxmlformats.org/officeDocument/2006/relationships/image" Target="../media/image6.png"/><Relationship Id="rId1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aphicFrame>
        <p:nvGraphicFramePr>
          <p:cNvPr id="85" name="Google Shape;85;p13"/>
          <p:cNvGraphicFramePr/>
          <p:nvPr/>
        </p:nvGraphicFramePr>
        <p:xfrm>
          <a:off x="0" y="1301700"/>
          <a:ext cx="3000000" cy="3000000"/>
        </p:xfrm>
        <a:graphic>
          <a:graphicData uri="http://schemas.openxmlformats.org/drawingml/2006/table">
            <a:tbl>
              <a:tblPr>
                <a:noFill/>
                <a:tableStyleId>{789E6B8B-FB2D-4A6A-A6AC-7D49129F3DEB}</a:tableStyleId>
              </a:tblPr>
              <a:tblGrid>
                <a:gridCol w="1143000"/>
                <a:gridCol w="1143000"/>
                <a:gridCol w="1143000"/>
                <a:gridCol w="1143000"/>
                <a:gridCol w="1143000"/>
                <a:gridCol w="1143000"/>
                <a:gridCol w="1143000"/>
                <a:gridCol w="1143000"/>
              </a:tblGrid>
              <a:tr h="1920900">
                <a:tc>
                  <a:txBody>
                    <a:bodyPr/>
                    <a:lstStyle/>
                    <a:p>
                      <a:pPr indent="0" lvl="0" marL="0" rtl="0" algn="ctr">
                        <a:spcBef>
                          <a:spcPts val="0"/>
                        </a:spcBef>
                        <a:spcAft>
                          <a:spcPts val="0"/>
                        </a:spcAft>
                        <a:buNone/>
                      </a:pPr>
                      <a:r>
                        <a:rPr lang="en">
                          <a:latin typeface="Lato"/>
                          <a:ea typeface="Lato"/>
                          <a:cs typeface="Lato"/>
                          <a:sym typeface="Lato"/>
                        </a:rPr>
                        <a:t>Python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Java</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Ruby/Ruby on Rails</a:t>
                      </a:r>
                      <a:endParaRPr>
                        <a:solidFill>
                          <a:schemeClr val="dk2"/>
                        </a:solidFill>
                        <a:latin typeface="Lato"/>
                        <a:ea typeface="Lato"/>
                        <a:cs typeface="Lato"/>
                        <a:sym typeface="Lato"/>
                      </a:endParaRPr>
                    </a:p>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HTML</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JavaScript</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C Language</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Bash/Shell</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R</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r>
              <a:tr h="1920900">
                <a:tc>
                  <a:txBody>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C#</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Objective C</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PHP</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SQL</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Swift</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Go</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Kotlin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txBody>
                  <a:tcPr marT="91425" marB="91425" marR="91425" marL="91425"/>
                </a:tc>
              </a:tr>
            </a:tbl>
          </a:graphicData>
        </a:graphic>
      </p:graphicFrame>
      <p:pic>
        <p:nvPicPr>
          <p:cNvPr id="86" name="Google Shape;86;p13">
            <a:hlinkClick action="ppaction://hlinksldjump" r:id="rId3"/>
          </p:cNvPr>
          <p:cNvPicPr preferRelativeResize="0"/>
          <p:nvPr/>
        </p:nvPicPr>
        <p:blipFill>
          <a:blip r:embed="rId4">
            <a:alphaModFix/>
          </a:blip>
          <a:stretch>
            <a:fillRect/>
          </a:stretch>
        </p:blipFill>
        <p:spPr>
          <a:xfrm>
            <a:off x="235100" y="1932662"/>
            <a:ext cx="734900" cy="734900"/>
          </a:xfrm>
          <a:prstGeom prst="rect">
            <a:avLst/>
          </a:prstGeom>
          <a:noFill/>
          <a:ln>
            <a:noFill/>
          </a:ln>
        </p:spPr>
      </p:pic>
      <p:pic>
        <p:nvPicPr>
          <p:cNvPr id="87" name="Google Shape;87;p13">
            <a:hlinkClick action="ppaction://hlinksldjump" r:id="rId5"/>
          </p:cNvPr>
          <p:cNvPicPr preferRelativeResize="0"/>
          <p:nvPr/>
        </p:nvPicPr>
        <p:blipFill>
          <a:blip r:embed="rId6">
            <a:alphaModFix/>
          </a:blip>
          <a:stretch>
            <a:fillRect/>
          </a:stretch>
        </p:blipFill>
        <p:spPr>
          <a:xfrm>
            <a:off x="1285875" y="1861699"/>
            <a:ext cx="876825" cy="876825"/>
          </a:xfrm>
          <a:prstGeom prst="rect">
            <a:avLst/>
          </a:prstGeom>
          <a:noFill/>
          <a:ln>
            <a:noFill/>
          </a:ln>
        </p:spPr>
      </p:pic>
      <p:pic>
        <p:nvPicPr>
          <p:cNvPr id="88" name="Google Shape;88;p13">
            <a:hlinkClick action="ppaction://hlinksldjump" r:id="rId7"/>
          </p:cNvPr>
          <p:cNvPicPr preferRelativeResize="0"/>
          <p:nvPr/>
        </p:nvPicPr>
        <p:blipFill>
          <a:blip r:embed="rId8">
            <a:alphaModFix/>
          </a:blip>
          <a:stretch>
            <a:fillRect/>
          </a:stretch>
        </p:blipFill>
        <p:spPr>
          <a:xfrm>
            <a:off x="2478575" y="2008900"/>
            <a:ext cx="784600" cy="784600"/>
          </a:xfrm>
          <a:prstGeom prst="rect">
            <a:avLst/>
          </a:prstGeom>
          <a:noFill/>
          <a:ln>
            <a:noFill/>
          </a:ln>
        </p:spPr>
      </p:pic>
      <p:pic>
        <p:nvPicPr>
          <p:cNvPr id="89" name="Google Shape;89;p13">
            <a:hlinkClick action="ppaction://hlinksldjump" r:id="rId9"/>
          </p:cNvPr>
          <p:cNvPicPr preferRelativeResize="0"/>
          <p:nvPr/>
        </p:nvPicPr>
        <p:blipFill>
          <a:blip r:embed="rId10">
            <a:alphaModFix/>
          </a:blip>
          <a:stretch>
            <a:fillRect/>
          </a:stretch>
        </p:blipFill>
        <p:spPr>
          <a:xfrm>
            <a:off x="3579050" y="2033737"/>
            <a:ext cx="734900" cy="734913"/>
          </a:xfrm>
          <a:prstGeom prst="rect">
            <a:avLst/>
          </a:prstGeom>
          <a:noFill/>
          <a:ln>
            <a:noFill/>
          </a:ln>
        </p:spPr>
      </p:pic>
      <p:pic>
        <p:nvPicPr>
          <p:cNvPr id="90" name="Google Shape;90;p13">
            <a:hlinkClick action="ppaction://hlinksldjump" r:id="rId11"/>
          </p:cNvPr>
          <p:cNvPicPr preferRelativeResize="0"/>
          <p:nvPr/>
        </p:nvPicPr>
        <p:blipFill>
          <a:blip r:embed="rId12">
            <a:alphaModFix/>
          </a:blip>
          <a:stretch>
            <a:fillRect/>
          </a:stretch>
        </p:blipFill>
        <p:spPr>
          <a:xfrm>
            <a:off x="4771750" y="2076662"/>
            <a:ext cx="649050" cy="649050"/>
          </a:xfrm>
          <a:prstGeom prst="rect">
            <a:avLst/>
          </a:prstGeom>
          <a:noFill/>
          <a:ln>
            <a:noFill/>
          </a:ln>
        </p:spPr>
      </p:pic>
      <p:pic>
        <p:nvPicPr>
          <p:cNvPr id="91" name="Google Shape;91;p13">
            <a:hlinkClick action="ppaction://hlinksldjump" r:id="rId13"/>
          </p:cNvPr>
          <p:cNvPicPr preferRelativeResize="0"/>
          <p:nvPr/>
        </p:nvPicPr>
        <p:blipFill>
          <a:blip r:embed="rId14">
            <a:alphaModFix/>
          </a:blip>
          <a:stretch>
            <a:fillRect/>
          </a:stretch>
        </p:blipFill>
        <p:spPr>
          <a:xfrm>
            <a:off x="5947850" y="2101045"/>
            <a:ext cx="588800" cy="600300"/>
          </a:xfrm>
          <a:prstGeom prst="rect">
            <a:avLst/>
          </a:prstGeom>
          <a:noFill/>
          <a:ln>
            <a:noFill/>
          </a:ln>
        </p:spPr>
      </p:pic>
      <p:pic>
        <p:nvPicPr>
          <p:cNvPr id="92" name="Google Shape;92;p13">
            <a:hlinkClick action="ppaction://hlinksldjump" r:id="rId15"/>
          </p:cNvPr>
          <p:cNvPicPr preferRelativeResize="0"/>
          <p:nvPr/>
        </p:nvPicPr>
        <p:blipFill>
          <a:blip r:embed="rId16">
            <a:alphaModFix/>
          </a:blip>
          <a:stretch>
            <a:fillRect/>
          </a:stretch>
        </p:blipFill>
        <p:spPr>
          <a:xfrm>
            <a:off x="308150" y="3811409"/>
            <a:ext cx="588800" cy="661024"/>
          </a:xfrm>
          <a:prstGeom prst="rect">
            <a:avLst/>
          </a:prstGeom>
          <a:noFill/>
          <a:ln>
            <a:noFill/>
          </a:ln>
        </p:spPr>
      </p:pic>
      <p:pic>
        <p:nvPicPr>
          <p:cNvPr id="93" name="Google Shape;93;p13">
            <a:hlinkClick action="ppaction://hlinksldjump" r:id="rId17"/>
          </p:cNvPr>
          <p:cNvPicPr preferRelativeResize="0"/>
          <p:nvPr/>
        </p:nvPicPr>
        <p:blipFill>
          <a:blip r:embed="rId18">
            <a:alphaModFix/>
          </a:blip>
          <a:stretch>
            <a:fillRect/>
          </a:stretch>
        </p:blipFill>
        <p:spPr>
          <a:xfrm>
            <a:off x="1411300" y="3811403"/>
            <a:ext cx="588800" cy="661011"/>
          </a:xfrm>
          <a:prstGeom prst="rect">
            <a:avLst/>
          </a:prstGeom>
          <a:noFill/>
          <a:ln>
            <a:noFill/>
          </a:ln>
        </p:spPr>
      </p:pic>
      <p:pic>
        <p:nvPicPr>
          <p:cNvPr id="94" name="Google Shape;94;p13">
            <a:hlinkClick action="ppaction://hlinksldjump" r:id="rId19"/>
          </p:cNvPr>
          <p:cNvPicPr preferRelativeResize="0"/>
          <p:nvPr/>
        </p:nvPicPr>
        <p:blipFill>
          <a:blip r:embed="rId20">
            <a:alphaModFix/>
          </a:blip>
          <a:stretch>
            <a:fillRect/>
          </a:stretch>
        </p:blipFill>
        <p:spPr>
          <a:xfrm>
            <a:off x="2514449" y="3816963"/>
            <a:ext cx="649050" cy="649050"/>
          </a:xfrm>
          <a:prstGeom prst="rect">
            <a:avLst/>
          </a:prstGeom>
          <a:noFill/>
          <a:ln>
            <a:noFill/>
          </a:ln>
        </p:spPr>
      </p:pic>
      <p:pic>
        <p:nvPicPr>
          <p:cNvPr id="95" name="Google Shape;95;p13">
            <a:hlinkClick action="ppaction://hlinksldjump" r:id="rId21"/>
          </p:cNvPr>
          <p:cNvPicPr preferRelativeResize="0"/>
          <p:nvPr/>
        </p:nvPicPr>
        <p:blipFill>
          <a:blip r:embed="rId22">
            <a:alphaModFix/>
          </a:blip>
          <a:stretch>
            <a:fillRect/>
          </a:stretch>
        </p:blipFill>
        <p:spPr>
          <a:xfrm>
            <a:off x="3609625" y="3943787"/>
            <a:ext cx="734900" cy="396273"/>
          </a:xfrm>
          <a:prstGeom prst="rect">
            <a:avLst/>
          </a:prstGeom>
          <a:noFill/>
          <a:ln>
            <a:noFill/>
          </a:ln>
        </p:spPr>
      </p:pic>
      <p:pic>
        <p:nvPicPr>
          <p:cNvPr id="96" name="Google Shape;96;p13">
            <a:hlinkClick action="ppaction://hlinksldjump" r:id="rId23"/>
          </p:cNvPr>
          <p:cNvPicPr preferRelativeResize="0"/>
          <p:nvPr/>
        </p:nvPicPr>
        <p:blipFill>
          <a:blip r:embed="rId24">
            <a:alphaModFix/>
          </a:blip>
          <a:stretch>
            <a:fillRect/>
          </a:stretch>
        </p:blipFill>
        <p:spPr>
          <a:xfrm>
            <a:off x="4790647" y="3898430"/>
            <a:ext cx="649050" cy="486142"/>
          </a:xfrm>
          <a:prstGeom prst="rect">
            <a:avLst/>
          </a:prstGeom>
          <a:noFill/>
          <a:ln>
            <a:noFill/>
          </a:ln>
        </p:spPr>
      </p:pic>
      <p:pic>
        <p:nvPicPr>
          <p:cNvPr id="97" name="Google Shape;97;p13">
            <a:hlinkClick action="ppaction://hlinksldjump" r:id="rId25"/>
          </p:cNvPr>
          <p:cNvPicPr preferRelativeResize="0"/>
          <p:nvPr/>
        </p:nvPicPr>
        <p:blipFill>
          <a:blip r:embed="rId26">
            <a:alphaModFix/>
          </a:blip>
          <a:stretch>
            <a:fillRect/>
          </a:stretch>
        </p:blipFill>
        <p:spPr>
          <a:xfrm>
            <a:off x="5885825" y="3960765"/>
            <a:ext cx="734900" cy="458021"/>
          </a:xfrm>
          <a:prstGeom prst="rect">
            <a:avLst/>
          </a:prstGeom>
          <a:noFill/>
          <a:ln>
            <a:noFill/>
          </a:ln>
        </p:spPr>
      </p:pic>
      <p:sp>
        <p:nvSpPr>
          <p:cNvPr id="98" name="Google Shape;98;p13"/>
          <p:cNvSpPr txBox="1"/>
          <p:nvPr/>
        </p:nvSpPr>
        <p:spPr>
          <a:xfrm>
            <a:off x="85725" y="85725"/>
            <a:ext cx="8904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latin typeface="Raleway"/>
                <a:ea typeface="Raleway"/>
                <a:cs typeface="Raleway"/>
                <a:sym typeface="Raleway"/>
              </a:rPr>
              <a:t>Programming Languages</a:t>
            </a:r>
            <a:endParaRPr b="1" sz="2700">
              <a:latin typeface="Raleway"/>
              <a:ea typeface="Raleway"/>
              <a:cs typeface="Raleway"/>
              <a:sym typeface="Raleway"/>
            </a:endParaRPr>
          </a:p>
        </p:txBody>
      </p:sp>
      <p:sp>
        <p:nvSpPr>
          <p:cNvPr id="99" name="Google Shape;99;p13"/>
          <p:cNvSpPr txBox="1"/>
          <p:nvPr/>
        </p:nvSpPr>
        <p:spPr>
          <a:xfrm>
            <a:off x="128600" y="707225"/>
            <a:ext cx="890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Click on the images below to read about each programming language.</a:t>
            </a:r>
            <a:endParaRPr>
              <a:latin typeface="Lato"/>
              <a:ea typeface="Lato"/>
              <a:cs typeface="Lato"/>
              <a:sym typeface="Lato"/>
            </a:endParaRPr>
          </a:p>
        </p:txBody>
      </p:sp>
      <p:pic>
        <p:nvPicPr>
          <p:cNvPr id="100" name="Google Shape;100;p13">
            <a:hlinkClick action="ppaction://hlinksldjump" r:id="rId27"/>
          </p:cNvPr>
          <p:cNvPicPr preferRelativeResize="0"/>
          <p:nvPr/>
        </p:nvPicPr>
        <p:blipFill>
          <a:blip r:embed="rId28">
            <a:alphaModFix/>
          </a:blip>
          <a:stretch>
            <a:fillRect/>
          </a:stretch>
        </p:blipFill>
        <p:spPr>
          <a:xfrm>
            <a:off x="8107693" y="19957"/>
            <a:ext cx="1036307" cy="731825"/>
          </a:xfrm>
          <a:prstGeom prst="rect">
            <a:avLst/>
          </a:prstGeom>
          <a:noFill/>
          <a:ln>
            <a:noFill/>
          </a:ln>
        </p:spPr>
      </p:pic>
      <p:pic>
        <p:nvPicPr>
          <p:cNvPr id="101" name="Google Shape;101;p13">
            <a:hlinkClick action="ppaction://hlinksldjump" r:id="rId29"/>
          </p:cNvPr>
          <p:cNvPicPr preferRelativeResize="0"/>
          <p:nvPr/>
        </p:nvPicPr>
        <p:blipFill>
          <a:blip r:embed="rId30">
            <a:alphaModFix/>
          </a:blip>
          <a:stretch>
            <a:fillRect/>
          </a:stretch>
        </p:blipFill>
        <p:spPr>
          <a:xfrm>
            <a:off x="8409096" y="4743309"/>
            <a:ext cx="734913" cy="400200"/>
          </a:xfrm>
          <a:prstGeom prst="rect">
            <a:avLst/>
          </a:prstGeom>
          <a:noFill/>
          <a:ln>
            <a:noFill/>
          </a:ln>
        </p:spPr>
      </p:pic>
      <p:pic>
        <p:nvPicPr>
          <p:cNvPr id="102" name="Google Shape;102;p13">
            <a:hlinkClick action="ppaction://hlinksldjump" r:id="rId31"/>
          </p:cNvPr>
          <p:cNvPicPr preferRelativeResize="0"/>
          <p:nvPr/>
        </p:nvPicPr>
        <p:blipFill>
          <a:blip r:embed="rId32">
            <a:alphaModFix/>
          </a:blip>
          <a:stretch>
            <a:fillRect/>
          </a:stretch>
        </p:blipFill>
        <p:spPr>
          <a:xfrm>
            <a:off x="7063698" y="2033736"/>
            <a:ext cx="734900" cy="734900"/>
          </a:xfrm>
          <a:prstGeom prst="rect">
            <a:avLst/>
          </a:prstGeom>
          <a:noFill/>
          <a:ln>
            <a:noFill/>
          </a:ln>
        </p:spPr>
      </p:pic>
      <p:pic>
        <p:nvPicPr>
          <p:cNvPr id="103" name="Google Shape;103;p13">
            <a:hlinkClick action="ppaction://hlinksldjump" r:id="rId33"/>
          </p:cNvPr>
          <p:cNvPicPr preferRelativeResize="0"/>
          <p:nvPr/>
        </p:nvPicPr>
        <p:blipFill>
          <a:blip r:embed="rId34">
            <a:alphaModFix/>
          </a:blip>
          <a:stretch>
            <a:fillRect/>
          </a:stretch>
        </p:blipFill>
        <p:spPr>
          <a:xfrm>
            <a:off x="8198274" y="2031310"/>
            <a:ext cx="784600" cy="609215"/>
          </a:xfrm>
          <a:prstGeom prst="rect">
            <a:avLst/>
          </a:prstGeom>
          <a:noFill/>
          <a:ln>
            <a:noFill/>
          </a:ln>
        </p:spPr>
      </p:pic>
      <p:pic>
        <p:nvPicPr>
          <p:cNvPr id="104" name="Google Shape;104;p13">
            <a:hlinkClick action="ppaction://hlinksldjump" r:id="rId35"/>
          </p:cNvPr>
          <p:cNvPicPr preferRelativeResize="0"/>
          <p:nvPr/>
        </p:nvPicPr>
        <p:blipFill>
          <a:blip r:embed="rId36">
            <a:alphaModFix/>
          </a:blip>
          <a:stretch>
            <a:fillRect/>
          </a:stretch>
        </p:blipFill>
        <p:spPr>
          <a:xfrm>
            <a:off x="6992738" y="3694925"/>
            <a:ext cx="876825" cy="876825"/>
          </a:xfrm>
          <a:prstGeom prst="rect">
            <a:avLst/>
          </a:prstGeom>
          <a:noFill/>
          <a:ln>
            <a:noFill/>
          </a:ln>
        </p:spPr>
      </p:pic>
      <p:pic>
        <p:nvPicPr>
          <p:cNvPr id="105" name="Google Shape;105;p13">
            <a:hlinkClick action="ppaction://hlinksldjump" r:id="rId37"/>
          </p:cNvPr>
          <p:cNvPicPr preferRelativeResize="0"/>
          <p:nvPr/>
        </p:nvPicPr>
        <p:blipFill>
          <a:blip r:embed="rId38">
            <a:alphaModFix/>
          </a:blip>
          <a:stretch>
            <a:fillRect/>
          </a:stretch>
        </p:blipFill>
        <p:spPr>
          <a:xfrm>
            <a:off x="8128300" y="3885856"/>
            <a:ext cx="876825" cy="4910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194" name="Google Shape;194;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 sz="1400"/>
              <a:t>Java is used to develop enterprise-level applications for video games and mobile apps, as well as to create web-based applications with JSP (Java Server Pages). When used online, Java allows applets to be downloaded and used through a browser, which can then perform a function not normally available.</a:t>
            </a:r>
            <a:endParaRPr sz="1400"/>
          </a:p>
          <a:p>
            <a:pPr indent="-317500" lvl="0" marL="457200" rtl="0" algn="l">
              <a:lnSpc>
                <a:spcPct val="100000"/>
              </a:lnSpc>
              <a:spcBef>
                <a:spcPts val="0"/>
              </a:spcBef>
              <a:spcAft>
                <a:spcPts val="0"/>
              </a:spcAft>
              <a:buSzPts val="1400"/>
              <a:buChar char="●"/>
            </a:pPr>
            <a:r>
              <a:rPr lang="en" sz="1400"/>
              <a:t>Programs that use or are written in Java include Adobe Creative Suite, Eclipse, Lotus Notes, Minecraft and OpenOffice.</a:t>
            </a:r>
            <a:endParaRPr sz="1400"/>
          </a:p>
          <a:p>
            <a:pPr indent="-317500" lvl="0" marL="457200" rtl="0" algn="l">
              <a:lnSpc>
                <a:spcPct val="100000"/>
              </a:lnSpc>
              <a:spcBef>
                <a:spcPts val="0"/>
              </a:spcBef>
              <a:spcAft>
                <a:spcPts val="0"/>
              </a:spcAft>
              <a:buSzPts val="1400"/>
              <a:buChar char="●"/>
            </a:pPr>
            <a:r>
              <a:rPr lang="en" sz="1400"/>
              <a:t>Java is the core foundation for developing Android apps.</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a:t>Application portability</a:t>
            </a:r>
            <a:endParaRPr/>
          </a:p>
          <a:p>
            <a:pPr indent="-317500" lvl="1" marL="914400" rtl="0" algn="l">
              <a:lnSpc>
                <a:spcPct val="100000"/>
              </a:lnSpc>
              <a:spcBef>
                <a:spcPts val="0"/>
              </a:spcBef>
              <a:spcAft>
                <a:spcPts val="0"/>
              </a:spcAft>
              <a:buSzPts val="1400"/>
              <a:buChar char="○"/>
            </a:pPr>
            <a:r>
              <a:rPr lang="en"/>
              <a:t>Robust and interpreted language</a:t>
            </a:r>
            <a:endParaRPr/>
          </a:p>
          <a:p>
            <a:pPr indent="-317500" lvl="1" marL="914400" rtl="0" algn="l">
              <a:lnSpc>
                <a:spcPct val="100000"/>
              </a:lnSpc>
              <a:spcBef>
                <a:spcPts val="0"/>
              </a:spcBef>
              <a:spcAft>
                <a:spcPts val="0"/>
              </a:spcAft>
              <a:buSzPts val="1400"/>
              <a:buChar char="○"/>
            </a:pPr>
            <a:r>
              <a:rPr lang="en"/>
              <a:t>Extensive network library</a:t>
            </a:r>
            <a:endParaRPr/>
          </a:p>
        </p:txBody>
      </p:sp>
      <p:pic>
        <p:nvPicPr>
          <p:cNvPr id="195" name="Google Shape;195;p22">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196" name="Google Shape;196;p22">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197" name="Google Shape;197;p22">
            <a:hlinkClick action="ppaction://hlinksldjump" r:id="rId7"/>
          </p:cNvPr>
          <p:cNvPicPr preferRelativeResize="0"/>
          <p:nvPr/>
        </p:nvPicPr>
        <p:blipFill rotWithShape="1">
          <a:blip r:embed="rId8">
            <a:alphaModFix/>
          </a:blip>
          <a:srcRect b="0" l="19868" r="16062" t="0"/>
          <a:stretch/>
        </p:blipFill>
        <p:spPr>
          <a:xfrm>
            <a:off x="227375" y="551325"/>
            <a:ext cx="958650" cy="1496225"/>
          </a:xfrm>
          <a:prstGeom prst="rect">
            <a:avLst/>
          </a:prstGeom>
          <a:noFill/>
          <a:ln>
            <a:noFill/>
          </a:ln>
        </p:spPr>
      </p:pic>
      <p:pic>
        <p:nvPicPr>
          <p:cNvPr id="198" name="Google Shape;198;p22">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Ruby/Ruby on Rails</a:t>
            </a:r>
            <a:endParaRPr/>
          </a:p>
        </p:txBody>
      </p:sp>
      <p:pic>
        <p:nvPicPr>
          <p:cNvPr id="204" name="Google Shape;204;p23">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205" name="Google Shape;205;p23"/>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Ruby is an open-sourced, object-oriented scripting language that can be used independently or as part of the Ruby on Rails web framework.</a:t>
            </a:r>
            <a:endParaRPr sz="1400"/>
          </a:p>
        </p:txBody>
      </p:sp>
      <p:pic>
        <p:nvPicPr>
          <p:cNvPr id="206" name="Google Shape;206;p23">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207" name="Google Shape;207;p23">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208" name="Google Shape;208;p23">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209" name="Google Shape;209;p23">
            <a:hlinkClick action="ppaction://hlinksldjump" r:id="rId11"/>
          </p:cNvPr>
          <p:cNvPicPr preferRelativeResize="0"/>
          <p:nvPr/>
        </p:nvPicPr>
        <p:blipFill>
          <a:blip r:embed="rId12">
            <a:alphaModFix/>
          </a:blip>
          <a:stretch>
            <a:fillRect/>
          </a:stretch>
        </p:blipFill>
        <p:spPr>
          <a:xfrm>
            <a:off x="88450" y="628725"/>
            <a:ext cx="1382550" cy="1382550"/>
          </a:xfrm>
          <a:prstGeom prst="rect">
            <a:avLst/>
          </a:prstGeom>
          <a:noFill/>
          <a:ln>
            <a:noFill/>
          </a:ln>
        </p:spPr>
      </p:pic>
      <p:pic>
        <p:nvPicPr>
          <p:cNvPr id="210" name="Google Shape;210;p23">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216" name="Google Shape;216;p24"/>
          <p:cNvSpPr txBox="1"/>
          <p:nvPr>
            <p:ph idx="1" type="body"/>
          </p:nvPr>
        </p:nvSpPr>
        <p:spPr>
          <a:xfrm>
            <a:off x="2446975" y="1109950"/>
            <a:ext cx="6321600" cy="3508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b="1" lang="en" sz="1300"/>
              <a:t>Professions and Industries:</a:t>
            </a:r>
            <a:endParaRPr b="1" sz="1300"/>
          </a:p>
          <a:p>
            <a:pPr indent="-311150" lvl="1" marL="914400" rtl="0" algn="l">
              <a:lnSpc>
                <a:spcPct val="100000"/>
              </a:lnSpc>
              <a:spcBef>
                <a:spcPts val="0"/>
              </a:spcBef>
              <a:spcAft>
                <a:spcPts val="0"/>
              </a:spcAft>
              <a:buSzPts val="1300"/>
              <a:buChar char="○"/>
            </a:pPr>
            <a:r>
              <a:rPr lang="en" sz="1300"/>
              <a:t>Ruby on Rails developers, software engineers, data science engineers</a:t>
            </a:r>
            <a:endParaRPr sz="1300"/>
          </a:p>
          <a:p>
            <a:pPr indent="-311150" lvl="1" marL="914400" rtl="0" algn="l">
              <a:lnSpc>
                <a:spcPct val="100000"/>
              </a:lnSpc>
              <a:spcBef>
                <a:spcPts val="0"/>
              </a:spcBef>
              <a:spcAft>
                <a:spcPts val="0"/>
              </a:spcAft>
              <a:buSzPts val="1300"/>
              <a:buChar char="○"/>
            </a:pPr>
            <a:r>
              <a:rPr lang="en" sz="1300"/>
              <a:t>Used by employers in technology, engineering, professional services, design, science and quality control</a:t>
            </a:r>
            <a:endParaRPr sz="1300"/>
          </a:p>
          <a:p>
            <a:pPr indent="-311150" lvl="0" marL="457200" rtl="0" algn="l">
              <a:lnSpc>
                <a:spcPct val="100000"/>
              </a:lnSpc>
              <a:spcBef>
                <a:spcPts val="0"/>
              </a:spcBef>
              <a:spcAft>
                <a:spcPts val="0"/>
              </a:spcAft>
              <a:buSzPts val="1300"/>
              <a:buChar char="●"/>
            </a:pPr>
            <a:r>
              <a:rPr b="1" lang="en" sz="1300"/>
              <a:t>Major Organizations:</a:t>
            </a:r>
            <a:r>
              <a:rPr lang="en" sz="1300"/>
              <a:t> </a:t>
            </a:r>
            <a:endParaRPr sz="1300"/>
          </a:p>
          <a:p>
            <a:pPr indent="-311150" lvl="1" marL="914400" rtl="0" algn="l">
              <a:lnSpc>
                <a:spcPct val="100000"/>
              </a:lnSpc>
              <a:spcBef>
                <a:spcPts val="0"/>
              </a:spcBef>
              <a:spcAft>
                <a:spcPts val="0"/>
              </a:spcAft>
              <a:buSzPts val="1300"/>
              <a:buChar char="○"/>
            </a:pPr>
            <a:r>
              <a:rPr lang="en" sz="1300"/>
              <a:t>Github</a:t>
            </a:r>
            <a:endParaRPr sz="1300"/>
          </a:p>
          <a:p>
            <a:pPr indent="-311150" lvl="1" marL="914400" rtl="0" algn="l">
              <a:lnSpc>
                <a:spcPct val="100000"/>
              </a:lnSpc>
              <a:spcBef>
                <a:spcPts val="0"/>
              </a:spcBef>
              <a:spcAft>
                <a:spcPts val="0"/>
              </a:spcAft>
              <a:buSzPts val="1300"/>
              <a:buChar char="○"/>
            </a:pPr>
            <a:r>
              <a:rPr lang="en" sz="1300"/>
              <a:t>Scribd</a:t>
            </a:r>
            <a:endParaRPr sz="1300"/>
          </a:p>
          <a:p>
            <a:pPr indent="-311150" lvl="1" marL="914400" rtl="0" algn="l">
              <a:lnSpc>
                <a:spcPct val="100000"/>
              </a:lnSpc>
              <a:spcBef>
                <a:spcPts val="0"/>
              </a:spcBef>
              <a:spcAft>
                <a:spcPts val="0"/>
              </a:spcAft>
              <a:buSzPts val="1300"/>
              <a:buChar char="○"/>
            </a:pPr>
            <a:r>
              <a:rPr lang="en" sz="1300"/>
              <a:t>Groupon</a:t>
            </a:r>
            <a:endParaRPr sz="1300"/>
          </a:p>
          <a:p>
            <a:pPr indent="-311150" lvl="1" marL="914400" rtl="0" algn="l">
              <a:lnSpc>
                <a:spcPct val="100000"/>
              </a:lnSpc>
              <a:spcBef>
                <a:spcPts val="0"/>
              </a:spcBef>
              <a:spcAft>
                <a:spcPts val="0"/>
              </a:spcAft>
              <a:buSzPts val="1300"/>
              <a:buChar char="○"/>
            </a:pPr>
            <a:r>
              <a:rPr lang="en" sz="1300"/>
              <a:t>NASA Langley Research Center</a:t>
            </a:r>
            <a:endParaRPr sz="1300"/>
          </a:p>
          <a:p>
            <a:pPr indent="-311150" lvl="1" marL="914400" rtl="0" algn="l">
              <a:lnSpc>
                <a:spcPct val="100000"/>
              </a:lnSpc>
              <a:spcBef>
                <a:spcPts val="0"/>
              </a:spcBef>
              <a:spcAft>
                <a:spcPts val="0"/>
              </a:spcAft>
              <a:buSzPts val="1300"/>
              <a:buChar char="○"/>
            </a:pPr>
            <a:r>
              <a:rPr lang="en" sz="1300"/>
              <a:t>Blue Sequence (part of Toyota Motor Manufacturing)</a:t>
            </a:r>
            <a:endParaRPr sz="1300"/>
          </a:p>
          <a:p>
            <a:pPr indent="-311150" lvl="1" marL="914400" rtl="0" algn="l">
              <a:lnSpc>
                <a:spcPct val="100000"/>
              </a:lnSpc>
              <a:spcBef>
                <a:spcPts val="0"/>
              </a:spcBef>
              <a:spcAft>
                <a:spcPts val="0"/>
              </a:spcAft>
              <a:buSzPts val="1300"/>
              <a:buChar char="○"/>
            </a:pPr>
            <a:r>
              <a:rPr lang="en" sz="1300"/>
              <a:t>Motorola</a:t>
            </a:r>
            <a:endParaRPr sz="1300"/>
          </a:p>
          <a:p>
            <a:pPr indent="-311150" lvl="1" marL="914400" rtl="0" algn="l">
              <a:lnSpc>
                <a:spcPct val="100000"/>
              </a:lnSpc>
              <a:spcBef>
                <a:spcPts val="0"/>
              </a:spcBef>
              <a:spcAft>
                <a:spcPts val="0"/>
              </a:spcAft>
              <a:buSzPts val="1300"/>
              <a:buChar char="○"/>
            </a:pPr>
            <a:r>
              <a:rPr lang="en" sz="1300"/>
              <a:t>Google (SketchUp)</a:t>
            </a:r>
            <a:endParaRPr sz="1300"/>
          </a:p>
          <a:p>
            <a:pPr indent="-311150" lvl="0" marL="457200" rtl="0" algn="l">
              <a:lnSpc>
                <a:spcPct val="100000"/>
              </a:lnSpc>
              <a:spcBef>
                <a:spcPts val="0"/>
              </a:spcBef>
              <a:spcAft>
                <a:spcPts val="0"/>
              </a:spcAft>
              <a:buSzPts val="1300"/>
              <a:buChar char="●"/>
            </a:pPr>
            <a:r>
              <a:rPr b="1" lang="en" sz="1300"/>
              <a:t>Specializations and Industries:</a:t>
            </a:r>
            <a:r>
              <a:rPr lang="en" sz="1300"/>
              <a:t> </a:t>
            </a:r>
            <a:endParaRPr sz="1300"/>
          </a:p>
          <a:p>
            <a:pPr indent="-311150" lvl="1" marL="914400" rtl="0" algn="l">
              <a:lnSpc>
                <a:spcPct val="100000"/>
              </a:lnSpc>
              <a:spcBef>
                <a:spcPts val="0"/>
              </a:spcBef>
              <a:spcAft>
                <a:spcPts val="0"/>
              </a:spcAft>
              <a:buSzPts val="1300"/>
              <a:buChar char="○"/>
            </a:pPr>
            <a:r>
              <a:rPr lang="en" sz="1300"/>
              <a:t>Web App Development</a:t>
            </a:r>
            <a:endParaRPr sz="1300"/>
          </a:p>
          <a:p>
            <a:pPr indent="-311150" lvl="1" marL="914400" rtl="0" algn="l">
              <a:lnSpc>
                <a:spcPct val="100000"/>
              </a:lnSpc>
              <a:spcBef>
                <a:spcPts val="0"/>
              </a:spcBef>
              <a:spcAft>
                <a:spcPts val="0"/>
              </a:spcAft>
              <a:buSzPts val="1300"/>
              <a:buChar char="○"/>
            </a:pPr>
            <a:r>
              <a:rPr lang="en" sz="1300"/>
              <a:t>Robotics</a:t>
            </a:r>
            <a:endParaRPr sz="1300"/>
          </a:p>
          <a:p>
            <a:pPr indent="-311150" lvl="1" marL="914400" rtl="0" algn="l">
              <a:lnSpc>
                <a:spcPct val="100000"/>
              </a:lnSpc>
              <a:spcBef>
                <a:spcPts val="0"/>
              </a:spcBef>
              <a:spcAft>
                <a:spcPts val="0"/>
              </a:spcAft>
              <a:buSzPts val="1300"/>
              <a:buChar char="○"/>
            </a:pPr>
            <a:r>
              <a:rPr lang="en" sz="1300"/>
              <a:t>Networking</a:t>
            </a:r>
            <a:endParaRPr sz="1300"/>
          </a:p>
          <a:p>
            <a:pPr indent="-311150" lvl="1" marL="914400" rtl="0" algn="l">
              <a:lnSpc>
                <a:spcPct val="100000"/>
              </a:lnSpc>
              <a:spcBef>
                <a:spcPts val="0"/>
              </a:spcBef>
              <a:spcAft>
                <a:spcPts val="0"/>
              </a:spcAft>
              <a:buSzPts val="1300"/>
              <a:buChar char="○"/>
            </a:pPr>
            <a:r>
              <a:rPr lang="en" sz="1300"/>
              <a:t>System Administration and Security</a:t>
            </a:r>
            <a:endParaRPr sz="1300"/>
          </a:p>
        </p:txBody>
      </p:sp>
      <p:pic>
        <p:nvPicPr>
          <p:cNvPr id="217" name="Google Shape;217;p24">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218" name="Google Shape;218;p24">
            <a:hlinkClick action="ppaction://hlinksldjump" r:id="rId5"/>
          </p:cNvPr>
          <p:cNvPicPr preferRelativeResize="0"/>
          <p:nvPr/>
        </p:nvPicPr>
        <p:blipFill>
          <a:blip r:embed="rId6">
            <a:alphaModFix/>
          </a:blip>
          <a:stretch>
            <a:fillRect/>
          </a:stretch>
        </p:blipFill>
        <p:spPr>
          <a:xfrm>
            <a:off x="88450" y="628725"/>
            <a:ext cx="1382550" cy="1382550"/>
          </a:xfrm>
          <a:prstGeom prst="rect">
            <a:avLst/>
          </a:prstGeom>
          <a:noFill/>
          <a:ln>
            <a:noFill/>
          </a:ln>
        </p:spPr>
      </p:pic>
      <p:pic>
        <p:nvPicPr>
          <p:cNvPr id="219" name="Google Shape;219;p24">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220" name="Google Shape;220;p24">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226" name="Google Shape;226;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Designed in 1995, Ruby’s creator described it as “simple in appearance, but it is very complex inside, just like our human body.”</a:t>
            </a:r>
            <a:endParaRPr/>
          </a:p>
        </p:txBody>
      </p:sp>
      <p:pic>
        <p:nvPicPr>
          <p:cNvPr id="227" name="Google Shape;227;p25">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228" name="Google Shape;228;p25">
            <a:hlinkClick action="ppaction://hlinksldjump" r:id="rId5"/>
          </p:cNvPr>
          <p:cNvPicPr preferRelativeResize="0"/>
          <p:nvPr/>
        </p:nvPicPr>
        <p:blipFill>
          <a:blip r:embed="rId6">
            <a:alphaModFix/>
          </a:blip>
          <a:stretch>
            <a:fillRect/>
          </a:stretch>
        </p:blipFill>
        <p:spPr>
          <a:xfrm>
            <a:off x="88450" y="628725"/>
            <a:ext cx="1382550" cy="1382550"/>
          </a:xfrm>
          <a:prstGeom prst="rect">
            <a:avLst/>
          </a:prstGeom>
          <a:noFill/>
          <a:ln>
            <a:noFill/>
          </a:ln>
        </p:spPr>
      </p:pic>
      <p:pic>
        <p:nvPicPr>
          <p:cNvPr id="229" name="Google Shape;229;p25">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230" name="Google Shape;230;p25">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236" name="Google Shape;236;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Ruby is used for simulations, 3D modeling, and to manage and track information.</a:t>
            </a:r>
            <a:endParaRPr sz="1400"/>
          </a:p>
          <a:p>
            <a:pPr indent="-317500" lvl="0" marL="457200" rtl="0" algn="l">
              <a:lnSpc>
                <a:spcPct val="100000"/>
              </a:lnSpc>
              <a:spcBef>
                <a:spcPts val="0"/>
              </a:spcBef>
              <a:spcAft>
                <a:spcPts val="0"/>
              </a:spcAft>
              <a:buSzPts val="1400"/>
              <a:buChar char="●"/>
            </a:pPr>
            <a:r>
              <a:rPr lang="en" sz="1400"/>
              <a:t>Basecamp, Amazon, Twitter and Groupon were all created using Ruby on Rails.</a:t>
            </a:r>
            <a:endParaRPr sz="1400"/>
          </a:p>
          <a:p>
            <a:pPr indent="-317500" lvl="0" marL="457200" rtl="0" algn="l">
              <a:lnSpc>
                <a:spcPct val="100000"/>
              </a:lnSpc>
              <a:spcBef>
                <a:spcPts val="0"/>
              </a:spcBef>
              <a:spcAft>
                <a:spcPts val="0"/>
              </a:spcAft>
              <a:buSzPts val="1400"/>
              <a:buChar char="●"/>
            </a:pPr>
            <a:r>
              <a:rPr lang="en" sz="1400"/>
              <a:t>NASA uses Ruby to conduct simulations.</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Free to use, copy, modify and distribute</a:t>
            </a:r>
            <a:endParaRPr sz="1400"/>
          </a:p>
          <a:p>
            <a:pPr indent="-317500" lvl="1" marL="914400" rtl="0" algn="l">
              <a:lnSpc>
                <a:spcPct val="100000"/>
              </a:lnSpc>
              <a:spcBef>
                <a:spcPts val="0"/>
              </a:spcBef>
              <a:spcAft>
                <a:spcPts val="0"/>
              </a:spcAft>
              <a:buSzPts val="1400"/>
              <a:buChar char="○"/>
            </a:pPr>
            <a:r>
              <a:rPr lang="en" sz="1400"/>
              <a:t>Intuitive and flexible language</a:t>
            </a:r>
            <a:endParaRPr sz="1400"/>
          </a:p>
          <a:p>
            <a:pPr indent="-317500" lvl="1" marL="914400" rtl="0" algn="l">
              <a:lnSpc>
                <a:spcPct val="100000"/>
              </a:lnSpc>
              <a:spcBef>
                <a:spcPts val="0"/>
              </a:spcBef>
              <a:spcAft>
                <a:spcPts val="0"/>
              </a:spcAft>
              <a:buSzPts val="1400"/>
              <a:buChar char="○"/>
            </a:pPr>
            <a:r>
              <a:rPr lang="en" sz="1400"/>
              <a:t>Completely object-oriented (ability to use method chaining)</a:t>
            </a:r>
            <a:endParaRPr/>
          </a:p>
        </p:txBody>
      </p:sp>
      <p:pic>
        <p:nvPicPr>
          <p:cNvPr id="237" name="Google Shape;237;p26">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238" name="Google Shape;238;p26">
            <a:hlinkClick action="ppaction://hlinksldjump" r:id="rId5"/>
          </p:cNvPr>
          <p:cNvPicPr preferRelativeResize="0"/>
          <p:nvPr/>
        </p:nvPicPr>
        <p:blipFill>
          <a:blip r:embed="rId6">
            <a:alphaModFix/>
          </a:blip>
          <a:stretch>
            <a:fillRect/>
          </a:stretch>
        </p:blipFill>
        <p:spPr>
          <a:xfrm>
            <a:off x="88450" y="628725"/>
            <a:ext cx="1382550" cy="1382550"/>
          </a:xfrm>
          <a:prstGeom prst="rect">
            <a:avLst/>
          </a:prstGeom>
          <a:noFill/>
          <a:ln>
            <a:noFill/>
          </a:ln>
        </p:spPr>
      </p:pic>
      <p:pic>
        <p:nvPicPr>
          <p:cNvPr id="239" name="Google Shape;239;p26">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240" name="Google Shape;240;p26">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a:t>
            </a:r>
            <a:endParaRPr/>
          </a:p>
        </p:txBody>
      </p:sp>
      <p:pic>
        <p:nvPicPr>
          <p:cNvPr id="246" name="Google Shape;246;p27">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247" name="Google Shape;247;p27"/>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HTML is the standard markup language used to create web pages; it ensures proper formatting of text and images (using tags) so that Internet browsers can display them in the ways they were intended to look.</a:t>
            </a:r>
            <a:endParaRPr sz="1500"/>
          </a:p>
        </p:txBody>
      </p:sp>
      <p:pic>
        <p:nvPicPr>
          <p:cNvPr id="248" name="Google Shape;248;p27">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249" name="Google Shape;249;p27">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250" name="Google Shape;250;p27">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251" name="Google Shape;251;p27">
            <a:hlinkClick action="ppaction://hlinksldjump" r:id="rId11"/>
          </p:cNvPr>
          <p:cNvPicPr preferRelativeResize="0"/>
          <p:nvPr/>
        </p:nvPicPr>
        <p:blipFill>
          <a:blip r:embed="rId12">
            <a:alphaModFix/>
          </a:blip>
          <a:stretch>
            <a:fillRect/>
          </a:stretch>
        </p:blipFill>
        <p:spPr>
          <a:xfrm>
            <a:off x="237575" y="575950"/>
            <a:ext cx="1406875" cy="1406900"/>
          </a:xfrm>
          <a:prstGeom prst="rect">
            <a:avLst/>
          </a:prstGeom>
          <a:noFill/>
          <a:ln>
            <a:noFill/>
          </a:ln>
        </p:spPr>
      </p:pic>
      <p:pic>
        <p:nvPicPr>
          <p:cNvPr id="252" name="Google Shape;252;p27">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258" name="Google Shape;258;p28"/>
          <p:cNvSpPr txBox="1"/>
          <p:nvPr>
            <p:ph idx="1" type="body"/>
          </p:nvPr>
        </p:nvSpPr>
        <p:spPr>
          <a:xfrm>
            <a:off x="2410112" y="1443376"/>
            <a:ext cx="6321600" cy="30024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sz="1400"/>
              <a:t>Web developers, technical editors, email designers, software engineers</a:t>
            </a:r>
            <a:endParaRPr sz="1400"/>
          </a:p>
          <a:p>
            <a:pPr indent="-317500" lvl="1" marL="914400" rtl="0" algn="l">
              <a:lnSpc>
                <a:spcPct val="100000"/>
              </a:lnSpc>
              <a:spcBef>
                <a:spcPts val="0"/>
              </a:spcBef>
              <a:spcAft>
                <a:spcPts val="0"/>
              </a:spcAft>
              <a:buSzPts val="1400"/>
              <a:buChar char="○"/>
            </a:pPr>
            <a:r>
              <a:rPr lang="en" sz="1400"/>
              <a:t>Used by employers in Information Technology, Engineering, Design, Professional Services, Management, Marketing, Customer Services and Sales</a:t>
            </a:r>
            <a:endParaRPr sz="1400"/>
          </a:p>
          <a:p>
            <a:pPr indent="-317500" lvl="0" marL="457200" rtl="0" algn="l">
              <a:lnSpc>
                <a:spcPct val="100000"/>
              </a:lnSpc>
              <a:spcBef>
                <a:spcPts val="0"/>
              </a:spcBef>
              <a:spcAft>
                <a:spcPts val="0"/>
              </a:spcAft>
              <a:buSzPts val="1400"/>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sz="1400"/>
              <a:t>Apple</a:t>
            </a:r>
            <a:endParaRPr sz="1400"/>
          </a:p>
          <a:p>
            <a:pPr indent="-317500" lvl="1" marL="914400" rtl="0" algn="l">
              <a:lnSpc>
                <a:spcPct val="100000"/>
              </a:lnSpc>
              <a:spcBef>
                <a:spcPts val="0"/>
              </a:spcBef>
              <a:spcAft>
                <a:spcPts val="0"/>
              </a:spcAft>
              <a:buSzPts val="1400"/>
              <a:buChar char="○"/>
            </a:pPr>
            <a:r>
              <a:rPr lang="en" sz="1400"/>
              <a:t>CyberCoders</a:t>
            </a:r>
            <a:endParaRPr sz="1400"/>
          </a:p>
          <a:p>
            <a:pPr indent="-317500" lvl="1" marL="914400" rtl="0" algn="l">
              <a:lnSpc>
                <a:spcPct val="100000"/>
              </a:lnSpc>
              <a:spcBef>
                <a:spcPts val="0"/>
              </a:spcBef>
              <a:spcAft>
                <a:spcPts val="0"/>
              </a:spcAft>
              <a:buSzPts val="1400"/>
              <a:buChar char="○"/>
            </a:pPr>
            <a:r>
              <a:rPr lang="en" sz="1400"/>
              <a:t>Apex Systems</a:t>
            </a:r>
            <a:endParaRPr sz="1400"/>
          </a:p>
          <a:p>
            <a:pPr indent="-317500" lvl="1" marL="914400" rtl="0" algn="l">
              <a:lnSpc>
                <a:spcPct val="100000"/>
              </a:lnSpc>
              <a:spcBef>
                <a:spcPts val="0"/>
              </a:spcBef>
              <a:spcAft>
                <a:spcPts val="0"/>
              </a:spcAft>
              <a:buSzPts val="1400"/>
              <a:buChar char="○"/>
            </a:pPr>
            <a:r>
              <a:rPr lang="en" sz="1400"/>
              <a:t>CareerBuilder</a:t>
            </a:r>
            <a:endParaRPr sz="1400"/>
          </a:p>
          <a:p>
            <a:pPr indent="-317500" lvl="0" marL="457200" rtl="0" algn="l">
              <a:lnSpc>
                <a:spcPct val="100000"/>
              </a:lnSpc>
              <a:spcBef>
                <a:spcPts val="0"/>
              </a:spcBef>
              <a:spcAft>
                <a:spcPts val="0"/>
              </a:spcAft>
              <a:buSzPts val="1400"/>
              <a:buChar char="●"/>
            </a:pPr>
            <a:r>
              <a:rPr b="1" lang="en" sz="1400"/>
              <a:t>Specializations and Industries Where HTML is Used Most:</a:t>
            </a:r>
            <a:r>
              <a:rPr lang="en" sz="1400"/>
              <a:t> </a:t>
            </a:r>
            <a:endParaRPr sz="1400"/>
          </a:p>
          <a:p>
            <a:pPr indent="-317500" lvl="1" marL="914400" rtl="0" algn="l">
              <a:lnSpc>
                <a:spcPct val="100000"/>
              </a:lnSpc>
              <a:spcBef>
                <a:spcPts val="0"/>
              </a:spcBef>
              <a:spcAft>
                <a:spcPts val="0"/>
              </a:spcAft>
              <a:buSzPts val="1400"/>
              <a:buChar char="○"/>
            </a:pPr>
            <a:r>
              <a:rPr lang="en" sz="1400"/>
              <a:t>Web Development</a:t>
            </a:r>
            <a:endParaRPr sz="1400"/>
          </a:p>
          <a:p>
            <a:pPr indent="-317500" lvl="1" marL="914400" rtl="0" algn="l">
              <a:lnSpc>
                <a:spcPct val="100000"/>
              </a:lnSpc>
              <a:spcBef>
                <a:spcPts val="0"/>
              </a:spcBef>
              <a:spcAft>
                <a:spcPts val="0"/>
              </a:spcAft>
              <a:buSzPts val="1400"/>
              <a:buChar char="○"/>
            </a:pPr>
            <a:r>
              <a:rPr lang="en" sz="1400"/>
              <a:t>Email Programming</a:t>
            </a:r>
            <a:endParaRPr/>
          </a:p>
        </p:txBody>
      </p:sp>
      <p:pic>
        <p:nvPicPr>
          <p:cNvPr id="259" name="Google Shape;259;p28">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260" name="Google Shape;260;p28">
            <a:hlinkClick action="ppaction://hlinksldjump" r:id="rId5"/>
          </p:cNvPr>
          <p:cNvPicPr preferRelativeResize="0"/>
          <p:nvPr/>
        </p:nvPicPr>
        <p:blipFill>
          <a:blip r:embed="rId6">
            <a:alphaModFix/>
          </a:blip>
          <a:stretch>
            <a:fillRect/>
          </a:stretch>
        </p:blipFill>
        <p:spPr>
          <a:xfrm>
            <a:off x="237575" y="575950"/>
            <a:ext cx="1406875" cy="1406900"/>
          </a:xfrm>
          <a:prstGeom prst="rect">
            <a:avLst/>
          </a:prstGeom>
          <a:noFill/>
          <a:ln>
            <a:noFill/>
          </a:ln>
        </p:spPr>
      </p:pic>
      <p:pic>
        <p:nvPicPr>
          <p:cNvPr id="261" name="Google Shape;261;p28">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262" name="Google Shape;262;p28">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268" name="Google Shape;268;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HTML was created by physicist Tim Berners-Lee in 1990 to allow scientists to share documents online. Before then, all communication was sent using plain text. HTML made “rich” text possible (i.e. text formatting and visual images).</a:t>
            </a:r>
            <a:endParaRPr sz="1500"/>
          </a:p>
        </p:txBody>
      </p:sp>
      <p:pic>
        <p:nvPicPr>
          <p:cNvPr id="269" name="Google Shape;269;p29">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270" name="Google Shape;270;p29">
            <a:hlinkClick action="ppaction://hlinksldjump" r:id="rId5"/>
          </p:cNvPr>
          <p:cNvPicPr preferRelativeResize="0"/>
          <p:nvPr/>
        </p:nvPicPr>
        <p:blipFill>
          <a:blip r:embed="rId6">
            <a:alphaModFix/>
          </a:blip>
          <a:stretch>
            <a:fillRect/>
          </a:stretch>
        </p:blipFill>
        <p:spPr>
          <a:xfrm>
            <a:off x="237575" y="575950"/>
            <a:ext cx="1406875" cy="1406900"/>
          </a:xfrm>
          <a:prstGeom prst="rect">
            <a:avLst/>
          </a:prstGeom>
          <a:noFill/>
          <a:ln>
            <a:noFill/>
          </a:ln>
        </p:spPr>
      </p:pic>
      <p:pic>
        <p:nvPicPr>
          <p:cNvPr id="271" name="Google Shape;271;p29">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272" name="Google Shape;272;p29">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278" name="Google Shape;278;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HTML is used to create electronic documents (pages) displayed online. Visit any page and you will see an example of HTML in action.</a:t>
            </a:r>
            <a:endParaRPr sz="1400"/>
          </a:p>
          <a:p>
            <a:pPr indent="-317500" lvl="0" marL="457200" rtl="0" algn="l">
              <a:lnSpc>
                <a:spcPct val="100000"/>
              </a:lnSpc>
              <a:spcBef>
                <a:spcPts val="0"/>
              </a:spcBef>
              <a:spcAft>
                <a:spcPts val="0"/>
              </a:spcAft>
              <a:buSzPts val="1400"/>
              <a:buChar char="●"/>
            </a:pPr>
            <a:r>
              <a:rPr lang="en" sz="1400"/>
              <a:t>The diversity and complexity in the structure and appearance of today’s sites is made possible with HTML.</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Easy to use and learn the basics of HTML</a:t>
            </a:r>
            <a:endParaRPr sz="1400"/>
          </a:p>
          <a:p>
            <a:pPr indent="-317500" lvl="1" marL="914400" rtl="0" algn="l">
              <a:lnSpc>
                <a:spcPct val="100000"/>
              </a:lnSpc>
              <a:spcBef>
                <a:spcPts val="0"/>
              </a:spcBef>
              <a:spcAft>
                <a:spcPts val="0"/>
              </a:spcAft>
              <a:buSzPts val="1400"/>
              <a:buChar char="○"/>
            </a:pPr>
            <a:r>
              <a:rPr lang="en" sz="1400"/>
              <a:t>Free and accessible</a:t>
            </a:r>
            <a:endParaRPr sz="1400"/>
          </a:p>
          <a:p>
            <a:pPr indent="-317500" lvl="1" marL="914400" rtl="0" algn="l">
              <a:lnSpc>
                <a:spcPct val="100000"/>
              </a:lnSpc>
              <a:spcBef>
                <a:spcPts val="0"/>
              </a:spcBef>
              <a:spcAft>
                <a:spcPts val="0"/>
              </a:spcAft>
              <a:buSzPts val="1400"/>
              <a:buChar char="○"/>
            </a:pPr>
            <a:r>
              <a:rPr lang="en" sz="1400"/>
              <a:t>Multiple versions available</a:t>
            </a:r>
            <a:endParaRPr/>
          </a:p>
        </p:txBody>
      </p:sp>
      <p:pic>
        <p:nvPicPr>
          <p:cNvPr id="279" name="Google Shape;279;p30">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280" name="Google Shape;280;p30">
            <a:hlinkClick action="ppaction://hlinksldjump" r:id="rId5"/>
          </p:cNvPr>
          <p:cNvPicPr preferRelativeResize="0"/>
          <p:nvPr/>
        </p:nvPicPr>
        <p:blipFill>
          <a:blip r:embed="rId6">
            <a:alphaModFix/>
          </a:blip>
          <a:stretch>
            <a:fillRect/>
          </a:stretch>
        </p:blipFill>
        <p:spPr>
          <a:xfrm>
            <a:off x="237575" y="575950"/>
            <a:ext cx="1406875" cy="1406900"/>
          </a:xfrm>
          <a:prstGeom prst="rect">
            <a:avLst/>
          </a:prstGeom>
          <a:noFill/>
          <a:ln>
            <a:noFill/>
          </a:ln>
        </p:spPr>
      </p:pic>
      <p:pic>
        <p:nvPicPr>
          <p:cNvPr id="281" name="Google Shape;281;p30">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282" name="Google Shape;282;p30">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a:t>
            </a:r>
            <a:endParaRPr/>
          </a:p>
        </p:txBody>
      </p:sp>
      <p:pic>
        <p:nvPicPr>
          <p:cNvPr id="288" name="Google Shape;288;p31">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289" name="Google Shape;289;p31"/>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JavaScript is a client-side programming language that runs inside a client browser and processes commands on a computer rather than a server. It is commonly placed into an HTML or ASP file. Despite its name, JavaScript is not related to Java.</a:t>
            </a:r>
            <a:endParaRPr sz="1500"/>
          </a:p>
        </p:txBody>
      </p:sp>
      <p:pic>
        <p:nvPicPr>
          <p:cNvPr id="290" name="Google Shape;290;p31">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291" name="Google Shape;291;p31">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292" name="Google Shape;292;p31">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293" name="Google Shape;293;p31">
            <a:hlinkClick action="ppaction://hlinksldjump" r:id="rId11"/>
          </p:cNvPr>
          <p:cNvPicPr preferRelativeResize="0"/>
          <p:nvPr/>
        </p:nvPicPr>
        <p:blipFill>
          <a:blip r:embed="rId12">
            <a:alphaModFix/>
          </a:blip>
          <a:stretch>
            <a:fillRect/>
          </a:stretch>
        </p:blipFill>
        <p:spPr>
          <a:xfrm>
            <a:off x="200475" y="575950"/>
            <a:ext cx="1228850" cy="1228850"/>
          </a:xfrm>
          <a:prstGeom prst="rect">
            <a:avLst/>
          </a:prstGeom>
          <a:noFill/>
          <a:ln>
            <a:noFill/>
          </a:ln>
        </p:spPr>
      </p:pic>
      <p:pic>
        <p:nvPicPr>
          <p:cNvPr id="294" name="Google Shape;294;p31">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Computer Programming Languages?</a:t>
            </a:r>
            <a:endParaRPr/>
          </a:p>
        </p:txBody>
      </p:sp>
      <p:sp>
        <p:nvSpPr>
          <p:cNvPr id="111" name="Google Shape;111;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They allow us to give instructions to a computer in its own language. Just like many languages exist for humans, there are many languages for computers.</a:t>
            </a:r>
            <a:endParaRPr sz="1400"/>
          </a:p>
          <a:p>
            <a:pPr indent="0" lvl="0" marL="0" rtl="0" algn="l">
              <a:spcBef>
                <a:spcPts val="1200"/>
              </a:spcBef>
              <a:spcAft>
                <a:spcPts val="0"/>
              </a:spcAft>
              <a:buNone/>
            </a:pPr>
            <a:r>
              <a:rPr lang="en" sz="1400"/>
              <a:t>The part of the language that the computer understands is called a “binary”. Translating programming languages into binary is known as “compiling”.</a:t>
            </a:r>
            <a:endParaRPr sz="1400"/>
          </a:p>
          <a:p>
            <a:pPr indent="0" lvl="0" marL="0" rtl="0" algn="l">
              <a:spcBef>
                <a:spcPts val="1200"/>
              </a:spcBef>
              <a:spcAft>
                <a:spcPts val="0"/>
              </a:spcAft>
              <a:buNone/>
            </a:pPr>
            <a:r>
              <a:rPr lang="en" sz="1400"/>
              <a:t>Each </a:t>
            </a:r>
            <a:r>
              <a:rPr lang="en" sz="1400"/>
              <a:t>language</a:t>
            </a:r>
            <a:r>
              <a:rPr lang="en" sz="1400"/>
              <a:t> has its own distinct features, though there are many elements that are common across all programming languages.</a:t>
            </a:r>
            <a:endParaRPr sz="1400"/>
          </a:p>
          <a:p>
            <a:pPr indent="0" lvl="0" marL="0" rtl="0" algn="l">
              <a:spcBef>
                <a:spcPts val="1200"/>
              </a:spcBef>
              <a:spcAft>
                <a:spcPts val="1200"/>
              </a:spcAft>
              <a:buNone/>
            </a:pPr>
            <a:r>
              <a:rPr lang="en" sz="1400"/>
              <a:t>These languages allow computers to process large and sometimes complex groups of information in a faster way than if it was done by hand.</a:t>
            </a:r>
            <a:endParaRPr sz="1400"/>
          </a:p>
        </p:txBody>
      </p:sp>
      <p:pic>
        <p:nvPicPr>
          <p:cNvPr id="112" name="Google Shape;112;p14">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113" name="Google Shape;113;p14">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114" name="Google Shape;114;p14">
            <a:hlinkClick action="ppaction://hlinksldjump" r:id="rId7"/>
          </p:cNvPr>
          <p:cNvPicPr preferRelativeResize="0"/>
          <p:nvPr/>
        </p:nvPicPr>
        <p:blipFill>
          <a:blip r:embed="rId8">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300" name="Google Shape;300;p32"/>
          <p:cNvSpPr txBox="1"/>
          <p:nvPr>
            <p:ph idx="1" type="body"/>
          </p:nvPr>
        </p:nvSpPr>
        <p:spPr>
          <a:xfrm>
            <a:off x="2345600" y="1211350"/>
            <a:ext cx="6321600" cy="32685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a:t>JavaScript developers, Web developers, software engineers</a:t>
            </a:r>
            <a:endParaRPr/>
          </a:p>
          <a:p>
            <a:pPr indent="-317500" lvl="1" marL="914400" rtl="0" algn="l">
              <a:lnSpc>
                <a:spcPct val="100000"/>
              </a:lnSpc>
              <a:spcBef>
                <a:spcPts val="0"/>
              </a:spcBef>
              <a:spcAft>
                <a:spcPts val="0"/>
              </a:spcAft>
              <a:buSzPts val="1400"/>
              <a:buChar char="○"/>
            </a:pPr>
            <a:r>
              <a:rPr lang="en"/>
              <a:t>Used by employers in Information Technology, Engineering, Design, Marketing, Finance and Healthcare</a:t>
            </a:r>
            <a:endParaRPr/>
          </a:p>
          <a:p>
            <a:pPr indent="-317500" lvl="0" marL="457200" rtl="0" algn="l">
              <a:lnSpc>
                <a:spcPct val="100000"/>
              </a:lnSpc>
              <a:spcBef>
                <a:spcPts val="0"/>
              </a:spcBef>
              <a:spcAft>
                <a:spcPts val="0"/>
              </a:spcAft>
              <a:buSzPts val="1400"/>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a:t>WordPress</a:t>
            </a:r>
            <a:endParaRPr/>
          </a:p>
          <a:p>
            <a:pPr indent="-317500" lvl="1" marL="914400" rtl="0" algn="l">
              <a:lnSpc>
                <a:spcPct val="100000"/>
              </a:lnSpc>
              <a:spcBef>
                <a:spcPts val="0"/>
              </a:spcBef>
              <a:spcAft>
                <a:spcPts val="0"/>
              </a:spcAft>
              <a:buSzPts val="1400"/>
              <a:buChar char="○"/>
            </a:pPr>
            <a:r>
              <a:rPr lang="en"/>
              <a:t>Soundcloud</a:t>
            </a:r>
            <a:endParaRPr/>
          </a:p>
          <a:p>
            <a:pPr indent="-317500" lvl="1" marL="914400" rtl="0" algn="l">
              <a:lnSpc>
                <a:spcPct val="100000"/>
              </a:lnSpc>
              <a:spcBef>
                <a:spcPts val="0"/>
              </a:spcBef>
              <a:spcAft>
                <a:spcPts val="0"/>
              </a:spcAft>
              <a:buSzPts val="1400"/>
              <a:buChar char="○"/>
            </a:pPr>
            <a:r>
              <a:rPr lang="en"/>
              <a:t>Khan Academy</a:t>
            </a:r>
            <a:endParaRPr/>
          </a:p>
          <a:p>
            <a:pPr indent="-317500" lvl="1" marL="914400" rtl="0" algn="l">
              <a:lnSpc>
                <a:spcPct val="100000"/>
              </a:lnSpc>
              <a:spcBef>
                <a:spcPts val="0"/>
              </a:spcBef>
              <a:spcAft>
                <a:spcPts val="0"/>
              </a:spcAft>
              <a:buSzPts val="1400"/>
              <a:buChar char="○"/>
            </a:pPr>
            <a:r>
              <a:rPr lang="en"/>
              <a:t>Linkedin</a:t>
            </a:r>
            <a:endParaRPr/>
          </a:p>
          <a:p>
            <a:pPr indent="-317500" lvl="1" marL="914400" rtl="0" algn="l">
              <a:lnSpc>
                <a:spcPct val="100000"/>
              </a:lnSpc>
              <a:spcBef>
                <a:spcPts val="0"/>
              </a:spcBef>
              <a:spcAft>
                <a:spcPts val="0"/>
              </a:spcAft>
              <a:buSzPts val="1400"/>
              <a:buChar char="○"/>
            </a:pPr>
            <a:r>
              <a:rPr lang="en"/>
              <a:t>Groupon</a:t>
            </a:r>
            <a:endParaRPr/>
          </a:p>
          <a:p>
            <a:pPr indent="-317500" lvl="1" marL="914400" rtl="0" algn="l">
              <a:lnSpc>
                <a:spcPct val="100000"/>
              </a:lnSpc>
              <a:spcBef>
                <a:spcPts val="0"/>
              </a:spcBef>
              <a:spcAft>
                <a:spcPts val="0"/>
              </a:spcAft>
              <a:buSzPts val="1400"/>
              <a:buChar char="○"/>
            </a:pPr>
            <a:r>
              <a:rPr lang="en"/>
              <a:t>Yahoo </a:t>
            </a:r>
            <a:endParaRPr/>
          </a:p>
          <a:p>
            <a:pPr indent="-317500" lvl="1" marL="914400" rtl="0" algn="l">
              <a:lnSpc>
                <a:spcPct val="100000"/>
              </a:lnSpc>
              <a:spcBef>
                <a:spcPts val="0"/>
              </a:spcBef>
              <a:spcAft>
                <a:spcPts val="0"/>
              </a:spcAft>
              <a:buSzPts val="1400"/>
              <a:buChar char="○"/>
            </a:pPr>
            <a:r>
              <a:rPr lang="en"/>
              <a:t>and many others</a:t>
            </a:r>
            <a:endParaRPr/>
          </a:p>
          <a:p>
            <a:pPr indent="-317500" lvl="0" marL="457200" rtl="0" algn="l">
              <a:lnSpc>
                <a:spcPct val="100000"/>
              </a:lnSpc>
              <a:spcBef>
                <a:spcPts val="0"/>
              </a:spcBef>
              <a:spcAft>
                <a:spcPts val="0"/>
              </a:spcAft>
              <a:buSzPts val="1400"/>
              <a:buChar char="●"/>
            </a:pPr>
            <a:r>
              <a:rPr b="1" lang="en" sz="1400"/>
              <a:t>Specializations and Industries Where JavaScript is Used Most:</a:t>
            </a:r>
            <a:r>
              <a:rPr lang="en" sz="1400"/>
              <a:t> </a:t>
            </a:r>
            <a:endParaRPr sz="1400"/>
          </a:p>
          <a:p>
            <a:pPr indent="-317500" lvl="1" marL="914400" rtl="0" algn="l">
              <a:lnSpc>
                <a:spcPct val="100000"/>
              </a:lnSpc>
              <a:spcBef>
                <a:spcPts val="0"/>
              </a:spcBef>
              <a:spcAft>
                <a:spcPts val="0"/>
              </a:spcAft>
              <a:buSzPts val="1400"/>
              <a:buChar char="○"/>
            </a:pPr>
            <a:r>
              <a:rPr lang="en"/>
              <a:t>Front End Website Development</a:t>
            </a:r>
            <a:endParaRPr/>
          </a:p>
          <a:p>
            <a:pPr indent="-317500" lvl="1" marL="914400" rtl="0" algn="l">
              <a:lnSpc>
                <a:spcPct val="100000"/>
              </a:lnSpc>
              <a:spcBef>
                <a:spcPts val="0"/>
              </a:spcBef>
              <a:spcAft>
                <a:spcPts val="0"/>
              </a:spcAft>
              <a:buSzPts val="1400"/>
              <a:buChar char="○"/>
            </a:pPr>
            <a:r>
              <a:rPr lang="en"/>
              <a:t>Gaming Development</a:t>
            </a:r>
            <a:endParaRPr/>
          </a:p>
        </p:txBody>
      </p:sp>
      <p:pic>
        <p:nvPicPr>
          <p:cNvPr id="301" name="Google Shape;301;p32">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02" name="Google Shape;302;p32">
            <a:hlinkClick action="ppaction://hlinksldjump" r:id="rId5"/>
          </p:cNvPr>
          <p:cNvPicPr preferRelativeResize="0"/>
          <p:nvPr/>
        </p:nvPicPr>
        <p:blipFill>
          <a:blip r:embed="rId6">
            <a:alphaModFix/>
          </a:blip>
          <a:stretch>
            <a:fillRect/>
          </a:stretch>
        </p:blipFill>
        <p:spPr>
          <a:xfrm>
            <a:off x="200475" y="575950"/>
            <a:ext cx="1228850" cy="1228850"/>
          </a:xfrm>
          <a:prstGeom prst="rect">
            <a:avLst/>
          </a:prstGeom>
          <a:noFill/>
          <a:ln>
            <a:noFill/>
          </a:ln>
        </p:spPr>
      </p:pic>
      <p:pic>
        <p:nvPicPr>
          <p:cNvPr id="303" name="Google Shape;303;p32">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04" name="Google Shape;304;p32">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310" name="Google Shape;310;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JavaScript was designed by Netscape and originally known as LiveScript, before becoming JavaScript in 1995.</a:t>
            </a:r>
            <a:endParaRPr sz="1500"/>
          </a:p>
        </p:txBody>
      </p:sp>
      <p:pic>
        <p:nvPicPr>
          <p:cNvPr id="311" name="Google Shape;311;p33">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12" name="Google Shape;312;p33">
            <a:hlinkClick action="ppaction://hlinksldjump" r:id="rId5"/>
          </p:cNvPr>
          <p:cNvPicPr preferRelativeResize="0"/>
          <p:nvPr/>
        </p:nvPicPr>
        <p:blipFill>
          <a:blip r:embed="rId6">
            <a:alphaModFix/>
          </a:blip>
          <a:stretch>
            <a:fillRect/>
          </a:stretch>
        </p:blipFill>
        <p:spPr>
          <a:xfrm>
            <a:off x="200475" y="575950"/>
            <a:ext cx="1228850" cy="1228850"/>
          </a:xfrm>
          <a:prstGeom prst="rect">
            <a:avLst/>
          </a:prstGeom>
          <a:noFill/>
          <a:ln>
            <a:noFill/>
          </a:ln>
        </p:spPr>
      </p:pic>
      <p:pic>
        <p:nvPicPr>
          <p:cNvPr id="313" name="Google Shape;313;p33">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14" name="Google Shape;314;p33">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320" name="Google Shape;320;p34"/>
          <p:cNvSpPr txBox="1"/>
          <p:nvPr>
            <p:ph idx="1" type="body"/>
          </p:nvPr>
        </p:nvSpPr>
        <p:spPr>
          <a:xfrm>
            <a:off x="2410100" y="1214775"/>
            <a:ext cx="6321600" cy="318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JavaScript is used primarily in Web development to manipulate various page elements and make them more dynamic, including scrolling abilities, printing the time and date, creating a calendar and other tasks not possible through plain HTML. It can also be used to create games and APIs.</a:t>
            </a:r>
            <a:endParaRPr sz="1400"/>
          </a:p>
          <a:p>
            <a:pPr indent="-317500" lvl="0" marL="457200" rtl="0" algn="l">
              <a:lnSpc>
                <a:spcPct val="100000"/>
              </a:lnSpc>
              <a:spcBef>
                <a:spcPts val="0"/>
              </a:spcBef>
              <a:spcAft>
                <a:spcPts val="0"/>
              </a:spcAft>
              <a:buSzPts val="1400"/>
              <a:buChar char="●"/>
            </a:pPr>
            <a:r>
              <a:rPr lang="en" sz="1400"/>
              <a:t>The agency Cyber-Duck in Britain uses public APIs, created with JavaScript, to pull in data about crime and enables users to review a local area.</a:t>
            </a:r>
            <a:endParaRPr sz="1400"/>
          </a:p>
          <a:p>
            <a:pPr indent="-317500" lvl="0" marL="457200" rtl="0" algn="l">
              <a:lnSpc>
                <a:spcPct val="100000"/>
              </a:lnSpc>
              <a:spcBef>
                <a:spcPts val="0"/>
              </a:spcBef>
              <a:spcAft>
                <a:spcPts val="0"/>
              </a:spcAft>
              <a:buSzPts val="1400"/>
              <a:buChar char="●"/>
            </a:pPr>
            <a:r>
              <a:rPr lang="en" sz="1400"/>
              <a:t>Tweetmap, created by Pete Smart and Rob Hawkes using JavaScript, represents a world map that is proportionally sized according to the number of tweets.</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a:t>Basic features are easy to learn</a:t>
            </a:r>
            <a:endParaRPr/>
          </a:p>
          <a:p>
            <a:pPr indent="-317500" lvl="1" marL="914400" rtl="0" algn="l">
              <a:lnSpc>
                <a:spcPct val="100000"/>
              </a:lnSpc>
              <a:spcBef>
                <a:spcPts val="0"/>
              </a:spcBef>
              <a:spcAft>
                <a:spcPts val="0"/>
              </a:spcAft>
              <a:buSzPts val="1400"/>
              <a:buChar char="○"/>
            </a:pPr>
            <a:r>
              <a:rPr lang="en"/>
              <a:t>Multiple frameworks</a:t>
            </a:r>
            <a:endParaRPr/>
          </a:p>
          <a:p>
            <a:pPr indent="-317500" lvl="1" marL="914400" rtl="0" algn="l">
              <a:lnSpc>
                <a:spcPct val="100000"/>
              </a:lnSpc>
              <a:spcBef>
                <a:spcPts val="0"/>
              </a:spcBef>
              <a:spcAft>
                <a:spcPts val="0"/>
              </a:spcAft>
              <a:buSzPts val="1400"/>
              <a:buChar char="○"/>
            </a:pPr>
            <a:r>
              <a:rPr lang="en"/>
              <a:t>Users can reference JQuery, a comprehensive Javascript library</a:t>
            </a:r>
            <a:endParaRPr/>
          </a:p>
        </p:txBody>
      </p:sp>
      <p:pic>
        <p:nvPicPr>
          <p:cNvPr id="321" name="Google Shape;321;p34">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22" name="Google Shape;322;p34">
            <a:hlinkClick action="ppaction://hlinksldjump" r:id="rId5"/>
          </p:cNvPr>
          <p:cNvPicPr preferRelativeResize="0"/>
          <p:nvPr/>
        </p:nvPicPr>
        <p:blipFill>
          <a:blip r:embed="rId6">
            <a:alphaModFix/>
          </a:blip>
          <a:stretch>
            <a:fillRect/>
          </a:stretch>
        </p:blipFill>
        <p:spPr>
          <a:xfrm>
            <a:off x="200475" y="575950"/>
            <a:ext cx="1228850" cy="1228850"/>
          </a:xfrm>
          <a:prstGeom prst="rect">
            <a:avLst/>
          </a:prstGeom>
          <a:noFill/>
          <a:ln>
            <a:noFill/>
          </a:ln>
        </p:spPr>
      </p:pic>
      <p:pic>
        <p:nvPicPr>
          <p:cNvPr id="323" name="Google Shape;323;p34">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24" name="Google Shape;324;p34">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Language</a:t>
            </a:r>
            <a:endParaRPr/>
          </a:p>
        </p:txBody>
      </p:sp>
      <p:pic>
        <p:nvPicPr>
          <p:cNvPr id="330" name="Google Shape;330;p35">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331" name="Google Shape;331;p35"/>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C Language is a structure-oriented, middle-level programming language mostly used to develop low-level applications.</a:t>
            </a:r>
            <a:endParaRPr sz="1500"/>
          </a:p>
        </p:txBody>
      </p:sp>
      <p:pic>
        <p:nvPicPr>
          <p:cNvPr id="332" name="Google Shape;332;p35">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333" name="Google Shape;333;p35">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334" name="Google Shape;334;p35">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335" name="Google Shape;335;p35">
            <a:hlinkClick action="ppaction://hlinksldjump" r:id="rId11"/>
          </p:cNvPr>
          <p:cNvPicPr preferRelativeResize="0"/>
          <p:nvPr/>
        </p:nvPicPr>
        <p:blipFill>
          <a:blip r:embed="rId12">
            <a:alphaModFix/>
          </a:blip>
          <a:stretch>
            <a:fillRect/>
          </a:stretch>
        </p:blipFill>
        <p:spPr>
          <a:xfrm>
            <a:off x="97200" y="507900"/>
            <a:ext cx="1356400" cy="1382875"/>
          </a:xfrm>
          <a:prstGeom prst="rect">
            <a:avLst/>
          </a:prstGeom>
          <a:noFill/>
          <a:ln>
            <a:noFill/>
          </a:ln>
        </p:spPr>
      </p:pic>
      <p:pic>
        <p:nvPicPr>
          <p:cNvPr id="336" name="Google Shape;336;p35">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342" name="Google Shape;342;p36"/>
          <p:cNvSpPr txBox="1"/>
          <p:nvPr>
            <p:ph idx="1" type="body"/>
          </p:nvPr>
        </p:nvSpPr>
        <p:spPr>
          <a:xfrm>
            <a:off x="2410100" y="1133775"/>
            <a:ext cx="6321600" cy="3539700"/>
          </a:xfrm>
          <a:prstGeom prst="rect">
            <a:avLst/>
          </a:prstGeom>
        </p:spPr>
        <p:txBody>
          <a:bodyPr anchorCtr="0" anchor="t" bIns="91425" lIns="91425" spcFirstLastPara="1" rIns="91425" wrap="square" tIns="91425">
            <a:noAutofit/>
          </a:bodyPr>
          <a:lstStyle/>
          <a:p>
            <a:pPr indent="-312493" lvl="0" marL="457200" rtl="0" algn="l">
              <a:lnSpc>
                <a:spcPct val="80000"/>
              </a:lnSpc>
              <a:spcBef>
                <a:spcPts val="0"/>
              </a:spcBef>
              <a:spcAft>
                <a:spcPts val="0"/>
              </a:spcAft>
              <a:buSzPts val="1321"/>
              <a:buChar char="●"/>
            </a:pPr>
            <a:r>
              <a:rPr b="1" lang="en" sz="1321"/>
              <a:t>Professions and Industries:</a:t>
            </a:r>
            <a:endParaRPr b="1" sz="1321"/>
          </a:p>
          <a:p>
            <a:pPr indent="-312493" lvl="1" marL="914400" rtl="0" algn="l">
              <a:lnSpc>
                <a:spcPct val="80000"/>
              </a:lnSpc>
              <a:spcBef>
                <a:spcPts val="0"/>
              </a:spcBef>
              <a:spcAft>
                <a:spcPts val="0"/>
              </a:spcAft>
              <a:buSzPts val="1321"/>
              <a:buChar char="○"/>
            </a:pPr>
            <a:r>
              <a:rPr lang="en" sz="1321"/>
              <a:t>Software developers, computer engineers, business and systems analysts, IT and Web content administrators, embedded software engineers</a:t>
            </a:r>
            <a:endParaRPr sz="1321"/>
          </a:p>
          <a:p>
            <a:pPr indent="-312493" lvl="1" marL="914400" rtl="0" algn="l">
              <a:lnSpc>
                <a:spcPct val="80000"/>
              </a:lnSpc>
              <a:spcBef>
                <a:spcPts val="0"/>
              </a:spcBef>
              <a:spcAft>
                <a:spcPts val="0"/>
              </a:spcAft>
              <a:buSzPts val="1321"/>
              <a:buChar char="○"/>
            </a:pPr>
            <a:r>
              <a:rPr lang="en" sz="1321"/>
              <a:t>Used by employers in Information Technology, Engineering, Management, Healthcare and Professional Services</a:t>
            </a:r>
            <a:endParaRPr sz="1321"/>
          </a:p>
          <a:p>
            <a:pPr indent="-312493" lvl="0" marL="457200" rtl="0" algn="l">
              <a:lnSpc>
                <a:spcPct val="80000"/>
              </a:lnSpc>
              <a:spcBef>
                <a:spcPts val="0"/>
              </a:spcBef>
              <a:spcAft>
                <a:spcPts val="0"/>
              </a:spcAft>
              <a:buSzPts val="1321"/>
              <a:buChar char="●"/>
            </a:pPr>
            <a:r>
              <a:rPr b="1" lang="en" sz="1321"/>
              <a:t>Major Organizations:</a:t>
            </a:r>
            <a:r>
              <a:rPr lang="en" sz="1321"/>
              <a:t> </a:t>
            </a:r>
            <a:endParaRPr sz="1321"/>
          </a:p>
          <a:p>
            <a:pPr indent="-312493" lvl="1" marL="914400" rtl="0" algn="l">
              <a:lnSpc>
                <a:spcPct val="80000"/>
              </a:lnSpc>
              <a:spcBef>
                <a:spcPts val="0"/>
              </a:spcBef>
              <a:spcAft>
                <a:spcPts val="0"/>
              </a:spcAft>
              <a:buSzPts val="1321"/>
              <a:buChar char="○"/>
            </a:pPr>
            <a:r>
              <a:rPr lang="en" sz="1321"/>
              <a:t>Microsoft</a:t>
            </a:r>
            <a:endParaRPr sz="1321"/>
          </a:p>
          <a:p>
            <a:pPr indent="-312493" lvl="1" marL="914400" rtl="0" algn="l">
              <a:lnSpc>
                <a:spcPct val="80000"/>
              </a:lnSpc>
              <a:spcBef>
                <a:spcPts val="0"/>
              </a:spcBef>
              <a:spcAft>
                <a:spcPts val="0"/>
              </a:spcAft>
              <a:buSzPts val="1321"/>
              <a:buChar char="○"/>
            </a:pPr>
            <a:r>
              <a:rPr lang="en" sz="1321"/>
              <a:t>Apple</a:t>
            </a:r>
            <a:endParaRPr sz="1321"/>
          </a:p>
          <a:p>
            <a:pPr indent="-312493" lvl="1" marL="914400" rtl="0" algn="l">
              <a:lnSpc>
                <a:spcPct val="80000"/>
              </a:lnSpc>
              <a:spcBef>
                <a:spcPts val="0"/>
              </a:spcBef>
              <a:spcAft>
                <a:spcPts val="0"/>
              </a:spcAft>
              <a:buSzPts val="1321"/>
              <a:buChar char="○"/>
            </a:pPr>
            <a:r>
              <a:rPr lang="en" sz="1321"/>
              <a:t>Oracle</a:t>
            </a:r>
            <a:endParaRPr sz="1321"/>
          </a:p>
          <a:p>
            <a:pPr indent="-312493" lvl="1" marL="914400" rtl="0" algn="l">
              <a:lnSpc>
                <a:spcPct val="80000"/>
              </a:lnSpc>
              <a:spcBef>
                <a:spcPts val="0"/>
              </a:spcBef>
              <a:spcAft>
                <a:spcPts val="0"/>
              </a:spcAft>
              <a:buSzPts val="1321"/>
              <a:buChar char="○"/>
            </a:pPr>
            <a:r>
              <a:rPr lang="en" sz="1321"/>
              <a:t>Cisco</a:t>
            </a:r>
            <a:endParaRPr sz="1321"/>
          </a:p>
          <a:p>
            <a:pPr indent="-312493" lvl="1" marL="914400" rtl="0" algn="l">
              <a:lnSpc>
                <a:spcPct val="80000"/>
              </a:lnSpc>
              <a:spcBef>
                <a:spcPts val="0"/>
              </a:spcBef>
              <a:spcAft>
                <a:spcPts val="0"/>
              </a:spcAft>
              <a:buSzPts val="1321"/>
              <a:buChar char="○"/>
            </a:pPr>
            <a:r>
              <a:rPr lang="en" sz="1321"/>
              <a:t>Raytheon</a:t>
            </a:r>
            <a:endParaRPr sz="1321"/>
          </a:p>
          <a:p>
            <a:pPr indent="-312493" lvl="0" marL="457200" rtl="0" algn="l">
              <a:lnSpc>
                <a:spcPct val="80000"/>
              </a:lnSpc>
              <a:spcBef>
                <a:spcPts val="0"/>
              </a:spcBef>
              <a:spcAft>
                <a:spcPts val="0"/>
              </a:spcAft>
              <a:buSzPts val="1321"/>
              <a:buChar char="●"/>
            </a:pPr>
            <a:r>
              <a:rPr b="1" lang="en" sz="1321"/>
              <a:t>Specializations and Industries Where C Language is Used Most:</a:t>
            </a:r>
            <a:r>
              <a:rPr lang="en" sz="1321"/>
              <a:t> </a:t>
            </a:r>
            <a:endParaRPr sz="1321"/>
          </a:p>
          <a:p>
            <a:pPr indent="-312493" lvl="1" marL="914400" rtl="0" algn="l">
              <a:lnSpc>
                <a:spcPct val="80000"/>
              </a:lnSpc>
              <a:spcBef>
                <a:spcPts val="0"/>
              </a:spcBef>
              <a:spcAft>
                <a:spcPts val="0"/>
              </a:spcAft>
              <a:buSzPts val="1321"/>
              <a:buChar char="○"/>
            </a:pPr>
            <a:r>
              <a:rPr lang="en" sz="1321"/>
              <a:t>Embedded Systems</a:t>
            </a:r>
            <a:endParaRPr sz="1321"/>
          </a:p>
          <a:p>
            <a:pPr indent="-312493" lvl="1" marL="914400" rtl="0" algn="l">
              <a:lnSpc>
                <a:spcPct val="80000"/>
              </a:lnSpc>
              <a:spcBef>
                <a:spcPts val="0"/>
              </a:spcBef>
              <a:spcAft>
                <a:spcPts val="0"/>
              </a:spcAft>
              <a:buSzPts val="1321"/>
              <a:buChar char="○"/>
            </a:pPr>
            <a:r>
              <a:rPr lang="en" sz="1321"/>
              <a:t>Systems Programming</a:t>
            </a:r>
            <a:endParaRPr sz="1321"/>
          </a:p>
          <a:p>
            <a:pPr indent="-312493" lvl="1" marL="914400" rtl="0" algn="l">
              <a:lnSpc>
                <a:spcPct val="80000"/>
              </a:lnSpc>
              <a:spcBef>
                <a:spcPts val="0"/>
              </a:spcBef>
              <a:spcAft>
                <a:spcPts val="0"/>
              </a:spcAft>
              <a:buSzPts val="1321"/>
              <a:buChar char="○"/>
            </a:pPr>
            <a:r>
              <a:rPr lang="en" sz="1321"/>
              <a:t>Artificial Intelligence</a:t>
            </a:r>
            <a:endParaRPr sz="1321"/>
          </a:p>
          <a:p>
            <a:pPr indent="-312493" lvl="1" marL="914400" rtl="0" algn="l">
              <a:lnSpc>
                <a:spcPct val="80000"/>
              </a:lnSpc>
              <a:spcBef>
                <a:spcPts val="0"/>
              </a:spcBef>
              <a:spcAft>
                <a:spcPts val="0"/>
              </a:spcAft>
              <a:buSzPts val="1321"/>
              <a:buChar char="○"/>
            </a:pPr>
            <a:r>
              <a:rPr lang="en" sz="1321"/>
              <a:t>Industrial Automation</a:t>
            </a:r>
            <a:endParaRPr sz="1321"/>
          </a:p>
          <a:p>
            <a:pPr indent="-312493" lvl="1" marL="914400" rtl="0" algn="l">
              <a:lnSpc>
                <a:spcPct val="80000"/>
              </a:lnSpc>
              <a:spcBef>
                <a:spcPts val="0"/>
              </a:spcBef>
              <a:spcAft>
                <a:spcPts val="0"/>
              </a:spcAft>
              <a:buSzPts val="1321"/>
              <a:buChar char="○"/>
            </a:pPr>
            <a:r>
              <a:rPr lang="en" sz="1321"/>
              <a:t>Computer Graphics</a:t>
            </a:r>
            <a:endParaRPr sz="1321"/>
          </a:p>
          <a:p>
            <a:pPr indent="-312493" lvl="1" marL="914400" rtl="0" algn="l">
              <a:lnSpc>
                <a:spcPct val="80000"/>
              </a:lnSpc>
              <a:spcBef>
                <a:spcPts val="0"/>
              </a:spcBef>
              <a:spcAft>
                <a:spcPts val="0"/>
              </a:spcAft>
              <a:buSzPts val="1321"/>
              <a:buChar char="○"/>
            </a:pPr>
            <a:r>
              <a:rPr lang="en" sz="1321"/>
              <a:t>Space Research</a:t>
            </a:r>
            <a:endParaRPr sz="1321"/>
          </a:p>
          <a:p>
            <a:pPr indent="-312493" lvl="1" marL="914400" rtl="0" algn="l">
              <a:lnSpc>
                <a:spcPct val="80000"/>
              </a:lnSpc>
              <a:spcBef>
                <a:spcPts val="0"/>
              </a:spcBef>
              <a:spcAft>
                <a:spcPts val="0"/>
              </a:spcAft>
              <a:buSzPts val="1321"/>
              <a:buChar char="○"/>
            </a:pPr>
            <a:r>
              <a:rPr lang="en" sz="1321"/>
              <a:t>Image Processing</a:t>
            </a:r>
            <a:endParaRPr sz="1321"/>
          </a:p>
          <a:p>
            <a:pPr indent="-312493" lvl="1" marL="914400" rtl="0" algn="l">
              <a:lnSpc>
                <a:spcPct val="80000"/>
              </a:lnSpc>
              <a:spcBef>
                <a:spcPts val="0"/>
              </a:spcBef>
              <a:spcAft>
                <a:spcPts val="0"/>
              </a:spcAft>
              <a:buSzPts val="1321"/>
              <a:buChar char="○"/>
            </a:pPr>
            <a:r>
              <a:rPr lang="en" sz="1321"/>
              <a:t>Game Programming</a:t>
            </a:r>
            <a:endParaRPr sz="660"/>
          </a:p>
        </p:txBody>
      </p:sp>
      <p:pic>
        <p:nvPicPr>
          <p:cNvPr id="343" name="Google Shape;343;p36">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44" name="Google Shape;344;p36">
            <a:hlinkClick action="ppaction://hlinksldjump" r:id="rId5"/>
          </p:cNvPr>
          <p:cNvPicPr preferRelativeResize="0"/>
          <p:nvPr/>
        </p:nvPicPr>
        <p:blipFill>
          <a:blip r:embed="rId6">
            <a:alphaModFix/>
          </a:blip>
          <a:stretch>
            <a:fillRect/>
          </a:stretch>
        </p:blipFill>
        <p:spPr>
          <a:xfrm>
            <a:off x="97200" y="507900"/>
            <a:ext cx="1356400" cy="1382875"/>
          </a:xfrm>
          <a:prstGeom prst="rect">
            <a:avLst/>
          </a:prstGeom>
          <a:noFill/>
          <a:ln>
            <a:noFill/>
          </a:ln>
        </p:spPr>
      </p:pic>
      <p:pic>
        <p:nvPicPr>
          <p:cNvPr id="345" name="Google Shape;345;p36">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46" name="Google Shape;346;p36">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352" name="Google Shape;352;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The C Language was developed in 1972 at Bell Labs specifically for implementing the UNIX system. It eventually gave rise to many advanced programming languages, including C++, Java C#, JavaScript and Pearl.</a:t>
            </a:r>
            <a:endParaRPr/>
          </a:p>
        </p:txBody>
      </p:sp>
      <p:pic>
        <p:nvPicPr>
          <p:cNvPr id="353" name="Google Shape;353;p37">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54" name="Google Shape;354;p37">
            <a:hlinkClick action="ppaction://hlinksldjump" r:id="rId5"/>
          </p:cNvPr>
          <p:cNvPicPr preferRelativeResize="0"/>
          <p:nvPr/>
        </p:nvPicPr>
        <p:blipFill>
          <a:blip r:embed="rId6">
            <a:alphaModFix/>
          </a:blip>
          <a:stretch>
            <a:fillRect/>
          </a:stretch>
        </p:blipFill>
        <p:spPr>
          <a:xfrm>
            <a:off x="97200" y="507900"/>
            <a:ext cx="1356400" cy="1382875"/>
          </a:xfrm>
          <a:prstGeom prst="rect">
            <a:avLst/>
          </a:prstGeom>
          <a:noFill/>
          <a:ln>
            <a:noFill/>
          </a:ln>
        </p:spPr>
      </p:pic>
      <p:pic>
        <p:nvPicPr>
          <p:cNvPr id="355" name="Google Shape;355;p37">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56" name="Google Shape;356;p37">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362" name="Google Shape;362;p3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C Language is used to develop systems applications that are integrated into operating systems such as Windows, UNIX and Linux, as well as embedded softwares. Applications include graphics packages, word processors, spreadsheets, operating system development, database systems, compilers and assemblers, network drivers and interpreters.</a:t>
            </a:r>
            <a:endParaRPr sz="1400"/>
          </a:p>
          <a:p>
            <a:pPr indent="-317500" lvl="0" marL="457200" rtl="0" algn="l">
              <a:lnSpc>
                <a:spcPct val="100000"/>
              </a:lnSpc>
              <a:spcBef>
                <a:spcPts val="0"/>
              </a:spcBef>
              <a:spcAft>
                <a:spcPts val="0"/>
              </a:spcAft>
              <a:buSzPts val="1400"/>
              <a:buChar char="●"/>
            </a:pPr>
            <a:r>
              <a:rPr lang="en" sz="1400"/>
              <a:t>Facebook’s TAO systems is programmed mostly using C language.</a:t>
            </a:r>
            <a:endParaRPr sz="1400"/>
          </a:p>
          <a:p>
            <a:pPr indent="-317500" lvl="0" marL="457200" rtl="0" algn="l">
              <a:lnSpc>
                <a:spcPct val="100000"/>
              </a:lnSpc>
              <a:spcBef>
                <a:spcPts val="0"/>
              </a:spcBef>
              <a:spcAft>
                <a:spcPts val="0"/>
              </a:spcAft>
              <a:buSzPts val="1400"/>
              <a:buChar char="●"/>
            </a:pPr>
            <a:r>
              <a:rPr lang="en" sz="1400"/>
              <a:t>Most device drivers are still developed using C Language.</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Simple to learn; there are only 32 keywords to master</a:t>
            </a:r>
            <a:endParaRPr sz="1400"/>
          </a:p>
          <a:p>
            <a:pPr indent="-317500" lvl="1" marL="914400" rtl="0" algn="l">
              <a:lnSpc>
                <a:spcPct val="100000"/>
              </a:lnSpc>
              <a:spcBef>
                <a:spcPts val="0"/>
              </a:spcBef>
              <a:spcAft>
                <a:spcPts val="0"/>
              </a:spcAft>
              <a:buSzPts val="1400"/>
              <a:buChar char="○"/>
            </a:pPr>
            <a:r>
              <a:rPr lang="en" sz="1400"/>
              <a:t>Easy to write systems programs such as compilers and interpreters</a:t>
            </a:r>
            <a:endParaRPr sz="1400"/>
          </a:p>
          <a:p>
            <a:pPr indent="-317500" lvl="1" marL="914400" rtl="0" algn="l">
              <a:lnSpc>
                <a:spcPct val="100000"/>
              </a:lnSpc>
              <a:spcBef>
                <a:spcPts val="0"/>
              </a:spcBef>
              <a:spcAft>
                <a:spcPts val="0"/>
              </a:spcAft>
              <a:buSzPts val="1400"/>
              <a:buChar char="○"/>
            </a:pPr>
            <a:r>
              <a:rPr lang="en" sz="1400"/>
              <a:t>Foundational language for beginners</a:t>
            </a:r>
            <a:endParaRPr/>
          </a:p>
        </p:txBody>
      </p:sp>
      <p:pic>
        <p:nvPicPr>
          <p:cNvPr id="363" name="Google Shape;363;p38">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64" name="Google Shape;364;p38">
            <a:hlinkClick action="ppaction://hlinksldjump" r:id="rId5"/>
          </p:cNvPr>
          <p:cNvPicPr preferRelativeResize="0"/>
          <p:nvPr/>
        </p:nvPicPr>
        <p:blipFill>
          <a:blip r:embed="rId6">
            <a:alphaModFix/>
          </a:blip>
          <a:stretch>
            <a:fillRect/>
          </a:stretch>
        </p:blipFill>
        <p:spPr>
          <a:xfrm>
            <a:off x="97200" y="507900"/>
            <a:ext cx="1356400" cy="1382875"/>
          </a:xfrm>
          <a:prstGeom prst="rect">
            <a:avLst/>
          </a:prstGeom>
          <a:noFill/>
          <a:ln>
            <a:noFill/>
          </a:ln>
        </p:spPr>
      </p:pic>
      <p:pic>
        <p:nvPicPr>
          <p:cNvPr id="365" name="Google Shape;365;p38">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66" name="Google Shape;366;p38">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endParaRPr/>
          </a:p>
        </p:txBody>
      </p:sp>
      <p:pic>
        <p:nvPicPr>
          <p:cNvPr id="372" name="Google Shape;372;p39">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373" name="Google Shape;373;p39"/>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C++ is a general purpose, object-oriented, middle-level programming language and is an extension of C language, which makes it possible to code C++ in a “C style”. In some situations, coding can be done in either format, making C++ an example of a hybrid language.</a:t>
            </a:r>
            <a:endParaRPr sz="1500"/>
          </a:p>
        </p:txBody>
      </p:sp>
      <p:pic>
        <p:nvPicPr>
          <p:cNvPr id="374" name="Google Shape;374;p39">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375" name="Google Shape;375;p39">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376" name="Google Shape;376;p39">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377" name="Google Shape;377;p39">
            <a:hlinkClick action="ppaction://hlinksldjump" r:id="rId11"/>
          </p:cNvPr>
          <p:cNvPicPr preferRelativeResize="0"/>
          <p:nvPr/>
        </p:nvPicPr>
        <p:blipFill>
          <a:blip r:embed="rId12">
            <a:alphaModFix/>
          </a:blip>
          <a:stretch>
            <a:fillRect/>
          </a:stretch>
        </p:blipFill>
        <p:spPr>
          <a:xfrm>
            <a:off x="152400" y="575942"/>
            <a:ext cx="1306625" cy="1466900"/>
          </a:xfrm>
          <a:prstGeom prst="rect">
            <a:avLst/>
          </a:prstGeom>
          <a:noFill/>
          <a:ln>
            <a:noFill/>
          </a:ln>
        </p:spPr>
      </p:pic>
      <p:pic>
        <p:nvPicPr>
          <p:cNvPr id="378" name="Google Shape;378;p39">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384" name="Google Shape;384;p40"/>
          <p:cNvSpPr txBox="1"/>
          <p:nvPr>
            <p:ph idx="1" type="body"/>
          </p:nvPr>
        </p:nvSpPr>
        <p:spPr>
          <a:xfrm>
            <a:off x="2410100" y="1138575"/>
            <a:ext cx="6321600" cy="35073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sz="1200"/>
              <a:t>Professions and Industries:</a:t>
            </a:r>
            <a:endParaRPr b="1" sz="1200"/>
          </a:p>
          <a:p>
            <a:pPr indent="-304800" lvl="1" marL="914400" rtl="0" algn="l">
              <a:lnSpc>
                <a:spcPct val="100000"/>
              </a:lnSpc>
              <a:spcBef>
                <a:spcPts val="0"/>
              </a:spcBef>
              <a:spcAft>
                <a:spcPts val="0"/>
              </a:spcAft>
              <a:buSzPts val="1200"/>
              <a:buChar char="○"/>
            </a:pPr>
            <a:r>
              <a:rPr lang="en" sz="1200"/>
              <a:t>C++ software engineers, C++ software developers, embedded engineers, programmer analysts</a:t>
            </a:r>
            <a:endParaRPr sz="1200"/>
          </a:p>
          <a:p>
            <a:pPr indent="-304800" lvl="1" marL="914400" rtl="0" algn="l">
              <a:lnSpc>
                <a:spcPct val="100000"/>
              </a:lnSpc>
              <a:spcBef>
                <a:spcPts val="0"/>
              </a:spcBef>
              <a:spcAft>
                <a:spcPts val="0"/>
              </a:spcAft>
              <a:buSzPts val="1200"/>
              <a:buChar char="○"/>
            </a:pPr>
            <a:r>
              <a:rPr lang="en" sz="1200"/>
              <a:t>Used by employers in Information Technology, Engineering, Professional Services, Design, Quality Control and Management</a:t>
            </a:r>
            <a:endParaRPr sz="1200"/>
          </a:p>
          <a:p>
            <a:pPr indent="-304800" lvl="0" marL="457200" rtl="0" algn="l">
              <a:lnSpc>
                <a:spcPct val="100000"/>
              </a:lnSpc>
              <a:spcBef>
                <a:spcPts val="0"/>
              </a:spcBef>
              <a:spcAft>
                <a:spcPts val="0"/>
              </a:spcAft>
              <a:buSzPts val="1200"/>
              <a:buChar char="●"/>
            </a:pPr>
            <a:r>
              <a:rPr b="1" lang="en" sz="1200"/>
              <a:t>Major Company and Organization Users:</a:t>
            </a:r>
            <a:r>
              <a:rPr lang="en" sz="1200"/>
              <a:t> </a:t>
            </a:r>
            <a:endParaRPr sz="1200"/>
          </a:p>
          <a:p>
            <a:pPr indent="-304800" lvl="1" marL="914400" rtl="0" algn="l">
              <a:lnSpc>
                <a:spcPct val="100000"/>
              </a:lnSpc>
              <a:spcBef>
                <a:spcPts val="0"/>
              </a:spcBef>
              <a:spcAft>
                <a:spcPts val="0"/>
              </a:spcAft>
              <a:buSzPts val="1200"/>
              <a:buChar char="○"/>
            </a:pPr>
            <a:r>
              <a:rPr lang="en" sz="1200"/>
              <a:t>Google</a:t>
            </a:r>
            <a:endParaRPr sz="1200"/>
          </a:p>
          <a:p>
            <a:pPr indent="-304800" lvl="1" marL="914400" rtl="0" algn="l">
              <a:lnSpc>
                <a:spcPct val="100000"/>
              </a:lnSpc>
              <a:spcBef>
                <a:spcPts val="0"/>
              </a:spcBef>
              <a:spcAft>
                <a:spcPts val="0"/>
              </a:spcAft>
              <a:buSzPts val="1200"/>
              <a:buChar char="○"/>
            </a:pPr>
            <a:r>
              <a:rPr lang="en" sz="1200"/>
              <a:t>Mozilla</a:t>
            </a:r>
            <a:endParaRPr sz="1200"/>
          </a:p>
          <a:p>
            <a:pPr indent="-304800" lvl="1" marL="914400" rtl="0" algn="l">
              <a:lnSpc>
                <a:spcPct val="100000"/>
              </a:lnSpc>
              <a:spcBef>
                <a:spcPts val="0"/>
              </a:spcBef>
              <a:spcAft>
                <a:spcPts val="0"/>
              </a:spcAft>
              <a:buSzPts val="1200"/>
              <a:buChar char="○"/>
            </a:pPr>
            <a:r>
              <a:rPr lang="en" sz="1200"/>
              <a:t>Firefox</a:t>
            </a:r>
            <a:endParaRPr sz="1200"/>
          </a:p>
          <a:p>
            <a:pPr indent="-304800" lvl="1" marL="914400" rtl="0" algn="l">
              <a:lnSpc>
                <a:spcPct val="100000"/>
              </a:lnSpc>
              <a:spcBef>
                <a:spcPts val="0"/>
              </a:spcBef>
              <a:spcAft>
                <a:spcPts val="0"/>
              </a:spcAft>
              <a:buSzPts val="1200"/>
              <a:buChar char="○"/>
            </a:pPr>
            <a:r>
              <a:rPr lang="en" sz="1200"/>
              <a:t>Winamp</a:t>
            </a:r>
            <a:endParaRPr sz="1200"/>
          </a:p>
          <a:p>
            <a:pPr indent="-304800" lvl="1" marL="914400" rtl="0" algn="l">
              <a:lnSpc>
                <a:spcPct val="100000"/>
              </a:lnSpc>
              <a:spcBef>
                <a:spcPts val="0"/>
              </a:spcBef>
              <a:spcAft>
                <a:spcPts val="0"/>
              </a:spcAft>
              <a:buSzPts val="1200"/>
              <a:buChar char="○"/>
            </a:pPr>
            <a:r>
              <a:rPr lang="en" sz="1200"/>
              <a:t>Adobe Software</a:t>
            </a:r>
            <a:endParaRPr sz="1200"/>
          </a:p>
          <a:p>
            <a:pPr indent="-304800" lvl="1" marL="914400" rtl="0" algn="l">
              <a:lnSpc>
                <a:spcPct val="100000"/>
              </a:lnSpc>
              <a:spcBef>
                <a:spcPts val="0"/>
              </a:spcBef>
              <a:spcAft>
                <a:spcPts val="0"/>
              </a:spcAft>
              <a:buSzPts val="1200"/>
              <a:buChar char="○"/>
            </a:pPr>
            <a:r>
              <a:rPr lang="en" sz="1200"/>
              <a:t>Amazon</a:t>
            </a:r>
            <a:endParaRPr sz="1200"/>
          </a:p>
          <a:p>
            <a:pPr indent="-304800" lvl="1" marL="914400" rtl="0" algn="l">
              <a:lnSpc>
                <a:spcPct val="100000"/>
              </a:lnSpc>
              <a:spcBef>
                <a:spcPts val="0"/>
              </a:spcBef>
              <a:spcAft>
                <a:spcPts val="0"/>
              </a:spcAft>
              <a:buSzPts val="1200"/>
              <a:buChar char="○"/>
            </a:pPr>
            <a:r>
              <a:rPr lang="en" sz="1200"/>
              <a:t>Lockheed Martin</a:t>
            </a:r>
            <a:endParaRPr sz="1200"/>
          </a:p>
          <a:p>
            <a:pPr indent="-304800" lvl="0" marL="457200" rtl="0" algn="l">
              <a:lnSpc>
                <a:spcPct val="100000"/>
              </a:lnSpc>
              <a:spcBef>
                <a:spcPts val="0"/>
              </a:spcBef>
              <a:spcAft>
                <a:spcPts val="0"/>
              </a:spcAft>
              <a:buSzPts val="1200"/>
              <a:buChar char="●"/>
            </a:pPr>
            <a:r>
              <a:rPr b="1" lang="en" sz="1200"/>
              <a:t>Specializations:</a:t>
            </a:r>
            <a:r>
              <a:rPr lang="en" sz="1200"/>
              <a:t> </a:t>
            </a:r>
            <a:endParaRPr sz="1200"/>
          </a:p>
          <a:p>
            <a:pPr indent="-304800" lvl="1" marL="914400" rtl="0" algn="l">
              <a:lnSpc>
                <a:spcPct val="100000"/>
              </a:lnSpc>
              <a:spcBef>
                <a:spcPts val="0"/>
              </a:spcBef>
              <a:spcAft>
                <a:spcPts val="0"/>
              </a:spcAft>
              <a:buSzPts val="1200"/>
              <a:buChar char="○"/>
            </a:pPr>
            <a:r>
              <a:rPr lang="en" sz="1200"/>
              <a:t>System/Application Software</a:t>
            </a:r>
            <a:endParaRPr sz="1200"/>
          </a:p>
          <a:p>
            <a:pPr indent="-304800" lvl="1" marL="914400" rtl="0" algn="l">
              <a:lnSpc>
                <a:spcPct val="100000"/>
              </a:lnSpc>
              <a:spcBef>
                <a:spcPts val="0"/>
              </a:spcBef>
              <a:spcAft>
                <a:spcPts val="0"/>
              </a:spcAft>
              <a:buSzPts val="1200"/>
              <a:buChar char="○"/>
            </a:pPr>
            <a:r>
              <a:rPr lang="en" sz="1200"/>
              <a:t>Drivers</a:t>
            </a:r>
            <a:endParaRPr sz="1200"/>
          </a:p>
          <a:p>
            <a:pPr indent="-304800" lvl="1" marL="914400" rtl="0" algn="l">
              <a:lnSpc>
                <a:spcPct val="100000"/>
              </a:lnSpc>
              <a:spcBef>
                <a:spcPts val="0"/>
              </a:spcBef>
              <a:spcAft>
                <a:spcPts val="0"/>
              </a:spcAft>
              <a:buSzPts val="1200"/>
              <a:buChar char="○"/>
            </a:pPr>
            <a:r>
              <a:rPr lang="en" sz="1200"/>
              <a:t>Client-Server Applications</a:t>
            </a:r>
            <a:endParaRPr sz="1200"/>
          </a:p>
          <a:p>
            <a:pPr indent="-304800" lvl="1" marL="914400" rtl="0" algn="l">
              <a:lnSpc>
                <a:spcPct val="100000"/>
              </a:lnSpc>
              <a:spcBef>
                <a:spcPts val="0"/>
              </a:spcBef>
              <a:spcAft>
                <a:spcPts val="0"/>
              </a:spcAft>
              <a:buSzPts val="1200"/>
              <a:buChar char="○"/>
            </a:pPr>
            <a:r>
              <a:rPr lang="en" sz="1200"/>
              <a:t>Embedded Firmware</a:t>
            </a:r>
            <a:endParaRPr sz="1200"/>
          </a:p>
        </p:txBody>
      </p:sp>
      <p:pic>
        <p:nvPicPr>
          <p:cNvPr id="385" name="Google Shape;385;p40">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86" name="Google Shape;386;p40">
            <a:hlinkClick action="ppaction://hlinksldjump" r:id="rId5"/>
          </p:cNvPr>
          <p:cNvPicPr preferRelativeResize="0"/>
          <p:nvPr/>
        </p:nvPicPr>
        <p:blipFill>
          <a:blip r:embed="rId6">
            <a:alphaModFix/>
          </a:blip>
          <a:stretch>
            <a:fillRect/>
          </a:stretch>
        </p:blipFill>
        <p:spPr>
          <a:xfrm>
            <a:off x="152400" y="575942"/>
            <a:ext cx="1306625" cy="1466900"/>
          </a:xfrm>
          <a:prstGeom prst="rect">
            <a:avLst/>
          </a:prstGeom>
          <a:noFill/>
          <a:ln>
            <a:noFill/>
          </a:ln>
        </p:spPr>
      </p:pic>
      <p:pic>
        <p:nvPicPr>
          <p:cNvPr id="387" name="Google Shape;387;p40">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88" name="Google Shape;388;p40">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394" name="Google Shape;394;p4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Released in 1983 and often considered an object-oriented version of C language, C++ was created to compile lean, efficient code, while providing high-level abstractions to better manage large development projects.</a:t>
            </a:r>
            <a:endParaRPr/>
          </a:p>
        </p:txBody>
      </p:sp>
      <p:pic>
        <p:nvPicPr>
          <p:cNvPr id="395" name="Google Shape;395;p41">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396" name="Google Shape;396;p41">
            <a:hlinkClick action="ppaction://hlinksldjump" r:id="rId5"/>
          </p:cNvPr>
          <p:cNvPicPr preferRelativeResize="0"/>
          <p:nvPr/>
        </p:nvPicPr>
        <p:blipFill>
          <a:blip r:embed="rId6">
            <a:alphaModFix/>
          </a:blip>
          <a:stretch>
            <a:fillRect/>
          </a:stretch>
        </p:blipFill>
        <p:spPr>
          <a:xfrm>
            <a:off x="152400" y="575942"/>
            <a:ext cx="1306625" cy="1466900"/>
          </a:xfrm>
          <a:prstGeom prst="rect">
            <a:avLst/>
          </a:prstGeom>
          <a:noFill/>
          <a:ln>
            <a:noFill/>
          </a:ln>
        </p:spPr>
      </p:pic>
      <p:pic>
        <p:nvPicPr>
          <p:cNvPr id="397" name="Google Shape;397;p41">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398" name="Google Shape;398;p41">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120" name="Google Shape;120;p15"/>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Python is an advanced programming language that is interpreted, object-oriented and built on flexible and robust semantics.</a:t>
            </a:r>
            <a:endParaRPr sz="1400"/>
          </a:p>
        </p:txBody>
      </p:sp>
      <p:pic>
        <p:nvPicPr>
          <p:cNvPr id="121" name="Google Shape;121;p15">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pic>
        <p:nvPicPr>
          <p:cNvPr id="122" name="Google Shape;122;p15">
            <a:hlinkClick action="ppaction://hlinksldjump" r:id="rId5"/>
          </p:cNvPr>
          <p:cNvPicPr preferRelativeResize="0"/>
          <p:nvPr/>
        </p:nvPicPr>
        <p:blipFill>
          <a:blip r:embed="rId6">
            <a:alphaModFix/>
          </a:blip>
          <a:stretch>
            <a:fillRect/>
          </a:stretch>
        </p:blipFill>
        <p:spPr>
          <a:xfrm>
            <a:off x="2500500" y="2408274"/>
            <a:ext cx="1905000" cy="1847850"/>
          </a:xfrm>
          <a:prstGeom prst="rect">
            <a:avLst/>
          </a:prstGeom>
          <a:noFill/>
          <a:ln>
            <a:noFill/>
          </a:ln>
        </p:spPr>
      </p:pic>
      <p:pic>
        <p:nvPicPr>
          <p:cNvPr id="123" name="Google Shape;123;p15">
            <a:hlinkClick action="ppaction://hlinksldjump" r:id="rId7"/>
          </p:cNvPr>
          <p:cNvPicPr preferRelativeResize="0"/>
          <p:nvPr/>
        </p:nvPicPr>
        <p:blipFill>
          <a:blip r:embed="rId8">
            <a:alphaModFix/>
          </a:blip>
          <a:stretch>
            <a:fillRect/>
          </a:stretch>
        </p:blipFill>
        <p:spPr>
          <a:xfrm>
            <a:off x="4658150" y="2332074"/>
            <a:ext cx="1914525" cy="1905000"/>
          </a:xfrm>
          <a:prstGeom prst="rect">
            <a:avLst/>
          </a:prstGeom>
          <a:noFill/>
          <a:ln>
            <a:noFill/>
          </a:ln>
        </p:spPr>
      </p:pic>
      <p:pic>
        <p:nvPicPr>
          <p:cNvPr id="124" name="Google Shape;124;p15">
            <a:hlinkClick action="ppaction://hlinksldjump" r:id="rId9"/>
          </p:cNvPr>
          <p:cNvPicPr preferRelativeResize="0"/>
          <p:nvPr/>
        </p:nvPicPr>
        <p:blipFill>
          <a:blip r:embed="rId10">
            <a:alphaModFix/>
          </a:blip>
          <a:stretch>
            <a:fillRect/>
          </a:stretch>
        </p:blipFill>
        <p:spPr>
          <a:xfrm>
            <a:off x="6825325" y="2455900"/>
            <a:ext cx="1895475" cy="1800225"/>
          </a:xfrm>
          <a:prstGeom prst="rect">
            <a:avLst/>
          </a:prstGeom>
          <a:noFill/>
          <a:ln>
            <a:noFill/>
          </a:ln>
        </p:spPr>
      </p:pic>
      <p:pic>
        <p:nvPicPr>
          <p:cNvPr id="125" name="Google Shape;125;p15">
            <a:hlinkClick action="ppaction://hlinksldjump" r:id="rId11"/>
          </p:cNvPr>
          <p:cNvPicPr preferRelativeResize="0"/>
          <p:nvPr/>
        </p:nvPicPr>
        <p:blipFill>
          <a:blip r:embed="rId12">
            <a:alphaModFix/>
          </a:blip>
          <a:stretch>
            <a:fillRect/>
          </a:stretch>
        </p:blipFill>
        <p:spPr>
          <a:xfrm>
            <a:off x="344600" y="636551"/>
            <a:ext cx="1320075" cy="1320075"/>
          </a:xfrm>
          <a:prstGeom prst="rect">
            <a:avLst/>
          </a:prstGeom>
          <a:noFill/>
          <a:ln>
            <a:noFill/>
          </a:ln>
        </p:spPr>
      </p:pic>
      <p:pic>
        <p:nvPicPr>
          <p:cNvPr id="126" name="Google Shape;126;p15">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404" name="Google Shape;404;p4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The C++ language is used to create computer programs and packaged software, such as games, office applications, graphics and video editors and operating systems.</a:t>
            </a:r>
            <a:endParaRPr sz="1400"/>
          </a:p>
          <a:p>
            <a:pPr indent="-317500" lvl="0" marL="457200" rtl="0" algn="l">
              <a:lnSpc>
                <a:spcPct val="100000"/>
              </a:lnSpc>
              <a:spcBef>
                <a:spcPts val="0"/>
              </a:spcBef>
              <a:spcAft>
                <a:spcPts val="0"/>
              </a:spcAft>
              <a:buSzPts val="1400"/>
              <a:buChar char="●"/>
            </a:pPr>
            <a:r>
              <a:rPr lang="en" sz="1400"/>
              <a:t>The Blackberry OS is developed using C++.</a:t>
            </a:r>
            <a:endParaRPr sz="1400"/>
          </a:p>
          <a:p>
            <a:pPr indent="-317500" lvl="0" marL="457200" rtl="0" algn="l">
              <a:lnSpc>
                <a:spcPct val="100000"/>
              </a:lnSpc>
              <a:spcBef>
                <a:spcPts val="0"/>
              </a:spcBef>
              <a:spcAft>
                <a:spcPts val="0"/>
              </a:spcAft>
              <a:buSzPts val="1400"/>
              <a:buChar char="●"/>
            </a:pPr>
            <a:r>
              <a:rPr lang="en" sz="1400"/>
              <a:t>The newest Microsoft Office suite was developed using C++.</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Often the first programming language taught at college level</a:t>
            </a:r>
            <a:endParaRPr sz="1400"/>
          </a:p>
          <a:p>
            <a:pPr indent="-317500" lvl="1" marL="914400" rtl="0" algn="l">
              <a:lnSpc>
                <a:spcPct val="100000"/>
              </a:lnSpc>
              <a:spcBef>
                <a:spcPts val="0"/>
              </a:spcBef>
              <a:spcAft>
                <a:spcPts val="0"/>
              </a:spcAft>
              <a:buSzPts val="1400"/>
              <a:buChar char="○"/>
            </a:pPr>
            <a:r>
              <a:rPr lang="en" sz="1400"/>
              <a:t>Quick processing and compilation mechanism</a:t>
            </a:r>
            <a:endParaRPr sz="1400"/>
          </a:p>
          <a:p>
            <a:pPr indent="-317500" lvl="1" marL="914400" rtl="0" algn="l">
              <a:lnSpc>
                <a:spcPct val="100000"/>
              </a:lnSpc>
              <a:spcBef>
                <a:spcPts val="0"/>
              </a:spcBef>
              <a:spcAft>
                <a:spcPts val="0"/>
              </a:spcAft>
              <a:buSzPts val="1400"/>
              <a:buChar char="○"/>
            </a:pPr>
            <a:r>
              <a:rPr lang="en" sz="1400"/>
              <a:t>Robust standard library (STL)</a:t>
            </a:r>
            <a:endParaRPr/>
          </a:p>
        </p:txBody>
      </p:sp>
      <p:pic>
        <p:nvPicPr>
          <p:cNvPr id="405" name="Google Shape;405;p42">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406" name="Google Shape;406;p42">
            <a:hlinkClick action="ppaction://hlinksldjump" r:id="rId5"/>
          </p:cNvPr>
          <p:cNvPicPr preferRelativeResize="0"/>
          <p:nvPr/>
        </p:nvPicPr>
        <p:blipFill>
          <a:blip r:embed="rId6">
            <a:alphaModFix/>
          </a:blip>
          <a:stretch>
            <a:fillRect/>
          </a:stretch>
        </p:blipFill>
        <p:spPr>
          <a:xfrm>
            <a:off x="152400" y="575942"/>
            <a:ext cx="1306625" cy="1466900"/>
          </a:xfrm>
          <a:prstGeom prst="rect">
            <a:avLst/>
          </a:prstGeom>
          <a:noFill/>
          <a:ln>
            <a:noFill/>
          </a:ln>
        </p:spPr>
      </p:pic>
      <p:pic>
        <p:nvPicPr>
          <p:cNvPr id="407" name="Google Shape;407;p42">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408" name="Google Shape;408;p42">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endParaRPr/>
          </a:p>
        </p:txBody>
      </p:sp>
      <p:pic>
        <p:nvPicPr>
          <p:cNvPr id="414" name="Google Shape;414;p43">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415" name="Google Shape;415;p43"/>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Pronounced C-sharp (not C-hashtag), C# is a multi-paradigm programming language that features strong typing, imperative, declarative, functional, generic, object-oriented and component-oriented disciplines.</a:t>
            </a:r>
            <a:endParaRPr sz="1500"/>
          </a:p>
        </p:txBody>
      </p:sp>
      <p:pic>
        <p:nvPicPr>
          <p:cNvPr id="416" name="Google Shape;416;p43">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417" name="Google Shape;417;p43">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418" name="Google Shape;418;p43">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419" name="Google Shape;419;p43">
            <a:hlinkClick action="ppaction://hlinksldjump" r:id="rId11"/>
          </p:cNvPr>
          <p:cNvPicPr preferRelativeResize="0"/>
          <p:nvPr/>
        </p:nvPicPr>
        <p:blipFill>
          <a:blip r:embed="rId12">
            <a:alphaModFix/>
          </a:blip>
          <a:stretch>
            <a:fillRect/>
          </a:stretch>
        </p:blipFill>
        <p:spPr>
          <a:xfrm>
            <a:off x="94424" y="508025"/>
            <a:ext cx="1228850" cy="1379569"/>
          </a:xfrm>
          <a:prstGeom prst="rect">
            <a:avLst/>
          </a:prstGeom>
          <a:noFill/>
          <a:ln>
            <a:noFill/>
          </a:ln>
        </p:spPr>
      </p:pic>
      <p:pic>
        <p:nvPicPr>
          <p:cNvPr id="420" name="Google Shape;420;p43">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426" name="Google Shape;426;p4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sz="1400"/>
              <a:t>C# developers, automation test engineers, software engineers, senior .net Web developers</a:t>
            </a:r>
            <a:endParaRPr sz="1400"/>
          </a:p>
          <a:p>
            <a:pPr indent="-317500" lvl="1" marL="914400" rtl="0" algn="l">
              <a:lnSpc>
                <a:spcPct val="100000"/>
              </a:lnSpc>
              <a:spcBef>
                <a:spcPts val="0"/>
              </a:spcBef>
              <a:spcAft>
                <a:spcPts val="0"/>
              </a:spcAft>
              <a:buSzPts val="1400"/>
              <a:buChar char="○"/>
            </a:pPr>
            <a:r>
              <a:rPr lang="en" sz="1400"/>
              <a:t>Used by employers in Information Technology, Engineering, Design, Professional Services, Management and Quality Control</a:t>
            </a:r>
            <a:endParaRPr sz="1400"/>
          </a:p>
          <a:p>
            <a:pPr indent="-317500" lvl="0" marL="457200" rtl="0" algn="l">
              <a:lnSpc>
                <a:spcPct val="100000"/>
              </a:lnSpc>
              <a:spcBef>
                <a:spcPts val="0"/>
              </a:spcBef>
              <a:spcAft>
                <a:spcPts val="0"/>
              </a:spcAft>
              <a:buSzPts val="1400"/>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sz="1400"/>
              <a:t>Microsoft Intel</a:t>
            </a:r>
            <a:endParaRPr/>
          </a:p>
          <a:p>
            <a:pPr indent="-317500" lvl="1" marL="914400" rtl="0" algn="l">
              <a:lnSpc>
                <a:spcPct val="100000"/>
              </a:lnSpc>
              <a:spcBef>
                <a:spcPts val="0"/>
              </a:spcBef>
              <a:spcAft>
                <a:spcPts val="0"/>
              </a:spcAft>
              <a:buSzPts val="1400"/>
              <a:buChar char="○"/>
            </a:pPr>
            <a:r>
              <a:rPr lang="en" sz="1400"/>
              <a:t>Hewlett Packard</a:t>
            </a:r>
            <a:endParaRPr sz="1400"/>
          </a:p>
          <a:p>
            <a:pPr indent="-317500" lvl="0" marL="457200" rtl="0" algn="l">
              <a:lnSpc>
                <a:spcPct val="100000"/>
              </a:lnSpc>
              <a:spcBef>
                <a:spcPts val="0"/>
              </a:spcBef>
              <a:spcAft>
                <a:spcPts val="0"/>
              </a:spcAft>
              <a:buSzPts val="1400"/>
              <a:buChar char="●"/>
            </a:pPr>
            <a:r>
              <a:rPr b="1" lang="en" sz="1400"/>
              <a:t>Specializations:</a:t>
            </a:r>
            <a:r>
              <a:rPr lang="en" sz="1400"/>
              <a:t> </a:t>
            </a:r>
            <a:endParaRPr sz="1400"/>
          </a:p>
          <a:p>
            <a:pPr indent="-317500" lvl="1" marL="914400" rtl="0" algn="l">
              <a:lnSpc>
                <a:spcPct val="100000"/>
              </a:lnSpc>
              <a:spcBef>
                <a:spcPts val="0"/>
              </a:spcBef>
              <a:spcAft>
                <a:spcPts val="0"/>
              </a:spcAft>
              <a:buSzPts val="1400"/>
              <a:buChar char="○"/>
            </a:pPr>
            <a:r>
              <a:rPr lang="en" sz="1400"/>
              <a:t>Windows-based platforms</a:t>
            </a:r>
            <a:endParaRPr/>
          </a:p>
        </p:txBody>
      </p:sp>
      <p:pic>
        <p:nvPicPr>
          <p:cNvPr id="427" name="Google Shape;427;p44">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428" name="Google Shape;428;p44">
            <a:hlinkClick action="ppaction://hlinksldjump" r:id="rId5"/>
          </p:cNvPr>
          <p:cNvPicPr preferRelativeResize="0"/>
          <p:nvPr/>
        </p:nvPicPr>
        <p:blipFill>
          <a:blip r:embed="rId6">
            <a:alphaModFix/>
          </a:blip>
          <a:stretch>
            <a:fillRect/>
          </a:stretch>
        </p:blipFill>
        <p:spPr>
          <a:xfrm>
            <a:off x="94424" y="508025"/>
            <a:ext cx="1228850" cy="1379569"/>
          </a:xfrm>
          <a:prstGeom prst="rect">
            <a:avLst/>
          </a:prstGeom>
          <a:noFill/>
          <a:ln>
            <a:noFill/>
          </a:ln>
        </p:spPr>
      </p:pic>
      <p:pic>
        <p:nvPicPr>
          <p:cNvPr id="429" name="Google Shape;429;p44">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430" name="Google Shape;430;p44">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436" name="Google Shape;436;p4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C# was developed in 2000 as part of Microsoft’s release of .NET framework; in 2003 it became an ISO standard. C# was based off of C, C++, and Java languages.</a:t>
            </a:r>
            <a:endParaRPr/>
          </a:p>
        </p:txBody>
      </p:sp>
      <p:pic>
        <p:nvPicPr>
          <p:cNvPr id="437" name="Google Shape;437;p45">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438" name="Google Shape;438;p45">
            <a:hlinkClick action="ppaction://hlinksldjump" r:id="rId5"/>
          </p:cNvPr>
          <p:cNvPicPr preferRelativeResize="0"/>
          <p:nvPr/>
        </p:nvPicPr>
        <p:blipFill>
          <a:blip r:embed="rId6">
            <a:alphaModFix/>
          </a:blip>
          <a:stretch>
            <a:fillRect/>
          </a:stretch>
        </p:blipFill>
        <p:spPr>
          <a:xfrm>
            <a:off x="94424" y="508025"/>
            <a:ext cx="1228850" cy="1379569"/>
          </a:xfrm>
          <a:prstGeom prst="rect">
            <a:avLst/>
          </a:prstGeom>
          <a:noFill/>
          <a:ln>
            <a:noFill/>
          </a:ln>
        </p:spPr>
      </p:pic>
      <p:pic>
        <p:nvPicPr>
          <p:cNvPr id="439" name="Google Shape;439;p45">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440" name="Google Shape;440;p45">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446" name="Google Shape;446;p4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C# helps developers create XML web services and Microsoft .NET-connected applications for Windows operating systems and the internet.</a:t>
            </a:r>
            <a:endParaRPr sz="1400"/>
          </a:p>
          <a:p>
            <a:pPr indent="-317500" lvl="0" marL="457200" rtl="0" algn="l">
              <a:lnSpc>
                <a:spcPct val="100000"/>
              </a:lnSpc>
              <a:spcBef>
                <a:spcPts val="0"/>
              </a:spcBef>
              <a:spcAft>
                <a:spcPts val="0"/>
              </a:spcAft>
              <a:buSzPts val="1400"/>
              <a:buChar char="●"/>
            </a:pPr>
            <a:r>
              <a:rPr lang="en" sz="1400"/>
              <a:t>Used to develop a wide range of software applications that accompany Visual Studio IDE.</a:t>
            </a:r>
            <a:endParaRPr sz="1400"/>
          </a:p>
          <a:p>
            <a:pPr indent="-317500" lvl="0" marL="457200" rtl="0" algn="l">
              <a:lnSpc>
                <a:spcPct val="100000"/>
              </a:lnSpc>
              <a:spcBef>
                <a:spcPts val="0"/>
              </a:spcBef>
              <a:spcAft>
                <a:spcPts val="0"/>
              </a:spcAft>
              <a:buSzPts val="1400"/>
              <a:buChar char="●"/>
            </a:pPr>
            <a:r>
              <a:rPr lang="en" sz="1400"/>
              <a:t>The only language used by the Windows Presentation Foundation (WPF).</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Similar to Java in capabilities</a:t>
            </a:r>
            <a:endParaRPr sz="1400"/>
          </a:p>
          <a:p>
            <a:pPr indent="-317500" lvl="1" marL="914400" rtl="0" algn="l">
              <a:lnSpc>
                <a:spcPct val="100000"/>
              </a:lnSpc>
              <a:spcBef>
                <a:spcPts val="0"/>
              </a:spcBef>
              <a:spcAft>
                <a:spcPts val="0"/>
              </a:spcAft>
              <a:buSzPts val="1400"/>
              <a:buChar char="○"/>
            </a:pPr>
            <a:r>
              <a:rPr lang="en" sz="1400"/>
              <a:t>Ideal for beginners</a:t>
            </a:r>
            <a:endParaRPr sz="1400"/>
          </a:p>
          <a:p>
            <a:pPr indent="-317500" lvl="1" marL="914400" rtl="0" algn="l">
              <a:lnSpc>
                <a:spcPct val="100000"/>
              </a:lnSpc>
              <a:spcBef>
                <a:spcPts val="0"/>
              </a:spcBef>
              <a:spcAft>
                <a:spcPts val="0"/>
              </a:spcAft>
              <a:buSzPts val="1400"/>
              <a:buChar char="○"/>
            </a:pPr>
            <a:r>
              <a:rPr lang="en" sz="1400"/>
              <a:t>The go-to for working on Microsoft apps</a:t>
            </a:r>
            <a:endParaRPr/>
          </a:p>
        </p:txBody>
      </p:sp>
      <p:pic>
        <p:nvPicPr>
          <p:cNvPr id="447" name="Google Shape;447;p46">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448" name="Google Shape;448;p46">
            <a:hlinkClick action="ppaction://hlinksldjump" r:id="rId5"/>
          </p:cNvPr>
          <p:cNvPicPr preferRelativeResize="0"/>
          <p:nvPr/>
        </p:nvPicPr>
        <p:blipFill>
          <a:blip r:embed="rId6">
            <a:alphaModFix/>
          </a:blip>
          <a:stretch>
            <a:fillRect/>
          </a:stretch>
        </p:blipFill>
        <p:spPr>
          <a:xfrm>
            <a:off x="94424" y="508025"/>
            <a:ext cx="1228850" cy="1379569"/>
          </a:xfrm>
          <a:prstGeom prst="rect">
            <a:avLst/>
          </a:prstGeom>
          <a:noFill/>
          <a:ln>
            <a:noFill/>
          </a:ln>
        </p:spPr>
      </p:pic>
      <p:pic>
        <p:nvPicPr>
          <p:cNvPr id="449" name="Google Shape;449;p46">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450" name="Google Shape;450;p46">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C</a:t>
            </a:r>
            <a:endParaRPr/>
          </a:p>
        </p:txBody>
      </p:sp>
      <p:pic>
        <p:nvPicPr>
          <p:cNvPr id="456" name="Google Shape;456;p47">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457" name="Google Shape;457;p47"/>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Objective-C is a simple, general-purpose and object-oriented language. It uses a system of message passing borrowed from the language Smalltalk; when an object in Objective-C is sent a message, it can choose to ignore or forward to another object, rather than return a value.</a:t>
            </a:r>
            <a:endParaRPr sz="1500"/>
          </a:p>
        </p:txBody>
      </p:sp>
      <p:pic>
        <p:nvPicPr>
          <p:cNvPr id="458" name="Google Shape;458;p47">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459" name="Google Shape;459;p47">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460" name="Google Shape;460;p47">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461" name="Google Shape;461;p47">
            <a:hlinkClick action="ppaction://hlinksldjump" r:id="rId11"/>
          </p:cNvPr>
          <p:cNvPicPr preferRelativeResize="0"/>
          <p:nvPr/>
        </p:nvPicPr>
        <p:blipFill>
          <a:blip r:embed="rId12">
            <a:alphaModFix/>
          </a:blip>
          <a:stretch>
            <a:fillRect/>
          </a:stretch>
        </p:blipFill>
        <p:spPr>
          <a:xfrm>
            <a:off x="92247" y="506325"/>
            <a:ext cx="1306625" cy="1306625"/>
          </a:xfrm>
          <a:prstGeom prst="rect">
            <a:avLst/>
          </a:prstGeom>
          <a:noFill/>
          <a:ln>
            <a:noFill/>
          </a:ln>
        </p:spPr>
      </p:pic>
      <p:pic>
        <p:nvPicPr>
          <p:cNvPr id="462" name="Google Shape;462;p47">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468" name="Google Shape;468;p4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sz="1400"/>
              <a:t>IT and Web content administrators, iOS and Android mobile developers, software engineers</a:t>
            </a:r>
            <a:endParaRPr sz="1400"/>
          </a:p>
          <a:p>
            <a:pPr indent="-317500" lvl="1" marL="914400" rtl="0" algn="l">
              <a:lnSpc>
                <a:spcPct val="100000"/>
              </a:lnSpc>
              <a:spcBef>
                <a:spcPts val="0"/>
              </a:spcBef>
              <a:spcAft>
                <a:spcPts val="0"/>
              </a:spcAft>
              <a:buSzPts val="1400"/>
              <a:buChar char="○"/>
            </a:pPr>
            <a:r>
              <a:rPr lang="en" sz="1400"/>
              <a:t>Used by employers in Information Technology, Engineering, Management, Healthcare and Design</a:t>
            </a:r>
            <a:endParaRPr sz="1400"/>
          </a:p>
          <a:p>
            <a:pPr indent="-317500" lvl="0" marL="457200" rtl="0" algn="l">
              <a:lnSpc>
                <a:spcPct val="100000"/>
              </a:lnSpc>
              <a:spcBef>
                <a:spcPts val="0"/>
              </a:spcBef>
              <a:spcAft>
                <a:spcPts val="0"/>
              </a:spcAft>
              <a:buSzPts val="1400"/>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sz="1400"/>
              <a:t>Apple</a:t>
            </a:r>
            <a:endParaRPr/>
          </a:p>
          <a:p>
            <a:pPr indent="-317500" lvl="1" marL="914400" rtl="0" algn="l">
              <a:lnSpc>
                <a:spcPct val="100000"/>
              </a:lnSpc>
              <a:spcBef>
                <a:spcPts val="0"/>
              </a:spcBef>
              <a:spcAft>
                <a:spcPts val="0"/>
              </a:spcAft>
              <a:buSzPts val="1400"/>
              <a:buChar char="○"/>
            </a:pPr>
            <a:r>
              <a:rPr lang="en" sz="1400"/>
              <a:t>CyberCoders</a:t>
            </a:r>
            <a:endParaRPr sz="1400"/>
          </a:p>
          <a:p>
            <a:pPr indent="-317500" lvl="0" marL="457200" rtl="0" algn="l">
              <a:lnSpc>
                <a:spcPct val="100000"/>
              </a:lnSpc>
              <a:spcBef>
                <a:spcPts val="0"/>
              </a:spcBef>
              <a:spcAft>
                <a:spcPts val="0"/>
              </a:spcAft>
              <a:buSzPts val="1400"/>
              <a:buChar char="●"/>
            </a:pPr>
            <a:r>
              <a:rPr b="1" lang="en" sz="1400"/>
              <a:t>Specializations:</a:t>
            </a:r>
            <a:r>
              <a:rPr lang="en" sz="1400"/>
              <a:t> </a:t>
            </a:r>
            <a:endParaRPr sz="1400"/>
          </a:p>
          <a:p>
            <a:pPr indent="-317500" lvl="1" marL="914400" rtl="0" algn="l">
              <a:lnSpc>
                <a:spcPct val="100000"/>
              </a:lnSpc>
              <a:spcBef>
                <a:spcPts val="0"/>
              </a:spcBef>
              <a:spcAft>
                <a:spcPts val="0"/>
              </a:spcAft>
              <a:buSzPts val="1400"/>
              <a:buChar char="○"/>
            </a:pPr>
            <a:r>
              <a:rPr lang="en" sz="1400"/>
              <a:t>Software development</a:t>
            </a:r>
            <a:endParaRPr/>
          </a:p>
        </p:txBody>
      </p:sp>
      <p:pic>
        <p:nvPicPr>
          <p:cNvPr id="469" name="Google Shape;469;p48">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470" name="Google Shape;470;p48">
            <a:hlinkClick action="ppaction://hlinksldjump" r:id="rId5"/>
          </p:cNvPr>
          <p:cNvPicPr preferRelativeResize="0"/>
          <p:nvPr/>
        </p:nvPicPr>
        <p:blipFill>
          <a:blip r:embed="rId6">
            <a:alphaModFix/>
          </a:blip>
          <a:stretch>
            <a:fillRect/>
          </a:stretch>
        </p:blipFill>
        <p:spPr>
          <a:xfrm>
            <a:off x="92247" y="506325"/>
            <a:ext cx="1306625" cy="1306625"/>
          </a:xfrm>
          <a:prstGeom prst="rect">
            <a:avLst/>
          </a:prstGeom>
          <a:noFill/>
          <a:ln>
            <a:noFill/>
          </a:ln>
        </p:spPr>
      </p:pic>
      <p:pic>
        <p:nvPicPr>
          <p:cNvPr id="471" name="Google Shape;471;p48">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472" name="Google Shape;472;p48">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478" name="Google Shape;478;p4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Objective-C was developed at Apple in 1983 to address deficiencies (specifically lack of object-orientation) in C language. It was licensed by NeXT in 1988.</a:t>
            </a:r>
            <a:endParaRPr/>
          </a:p>
        </p:txBody>
      </p:sp>
      <p:pic>
        <p:nvPicPr>
          <p:cNvPr id="479" name="Google Shape;479;p49">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480" name="Google Shape;480;p49">
            <a:hlinkClick action="ppaction://hlinksldjump" r:id="rId5"/>
          </p:cNvPr>
          <p:cNvPicPr preferRelativeResize="0"/>
          <p:nvPr/>
        </p:nvPicPr>
        <p:blipFill>
          <a:blip r:embed="rId6">
            <a:alphaModFix/>
          </a:blip>
          <a:stretch>
            <a:fillRect/>
          </a:stretch>
        </p:blipFill>
        <p:spPr>
          <a:xfrm>
            <a:off x="92247" y="506325"/>
            <a:ext cx="1306625" cy="1306625"/>
          </a:xfrm>
          <a:prstGeom prst="rect">
            <a:avLst/>
          </a:prstGeom>
          <a:noFill/>
          <a:ln>
            <a:noFill/>
          </a:ln>
        </p:spPr>
      </p:pic>
      <p:pic>
        <p:nvPicPr>
          <p:cNvPr id="481" name="Google Shape;481;p49">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482" name="Google Shape;482;p49">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488" name="Google Shape;488;p5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Objective-C is primarily used by developers to create apps for iOS and OS X.</a:t>
            </a:r>
            <a:endParaRPr sz="1400"/>
          </a:p>
          <a:p>
            <a:pPr indent="-317500" lvl="0" marL="457200" rtl="0" algn="l">
              <a:lnSpc>
                <a:spcPct val="100000"/>
              </a:lnSpc>
              <a:spcBef>
                <a:spcPts val="0"/>
              </a:spcBef>
              <a:spcAft>
                <a:spcPts val="0"/>
              </a:spcAft>
              <a:buSzPts val="1400"/>
              <a:buChar char="●"/>
            </a:pPr>
            <a:r>
              <a:rPr lang="en" sz="1400"/>
              <a:t>From everything to Twitter and Facebook to Wells Fargo and Mint, objective-C is the most commonly used language to write programs for apple products.</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Increased flexibility with dynamic typing</a:t>
            </a:r>
            <a:endParaRPr sz="1400"/>
          </a:p>
          <a:p>
            <a:pPr indent="-317500" lvl="1" marL="914400" rtl="0" algn="l">
              <a:lnSpc>
                <a:spcPct val="100000"/>
              </a:lnSpc>
              <a:spcBef>
                <a:spcPts val="0"/>
              </a:spcBef>
              <a:spcAft>
                <a:spcPts val="0"/>
              </a:spcAft>
              <a:buSzPts val="1400"/>
              <a:buChar char="○"/>
            </a:pPr>
            <a:r>
              <a:rPr lang="en" sz="1400"/>
              <a:t>Often used alongside a framework such as Cocoa or Cocoa Touch</a:t>
            </a:r>
            <a:endParaRPr sz="1400"/>
          </a:p>
          <a:p>
            <a:pPr indent="-317500" lvl="1" marL="914400" rtl="0" algn="l">
              <a:lnSpc>
                <a:spcPct val="100000"/>
              </a:lnSpc>
              <a:spcBef>
                <a:spcPts val="0"/>
              </a:spcBef>
              <a:spcAft>
                <a:spcPts val="0"/>
              </a:spcAft>
              <a:buSzPts val="1400"/>
              <a:buChar char="○"/>
            </a:pPr>
            <a:r>
              <a:rPr lang="en" sz="1400"/>
              <a:t>Great first language for beginning programmers</a:t>
            </a:r>
            <a:endParaRPr/>
          </a:p>
        </p:txBody>
      </p:sp>
      <p:pic>
        <p:nvPicPr>
          <p:cNvPr id="489" name="Google Shape;489;p50">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490" name="Google Shape;490;p50">
            <a:hlinkClick action="ppaction://hlinksldjump" r:id="rId5"/>
          </p:cNvPr>
          <p:cNvPicPr preferRelativeResize="0"/>
          <p:nvPr/>
        </p:nvPicPr>
        <p:blipFill>
          <a:blip r:embed="rId6">
            <a:alphaModFix/>
          </a:blip>
          <a:stretch>
            <a:fillRect/>
          </a:stretch>
        </p:blipFill>
        <p:spPr>
          <a:xfrm>
            <a:off x="92247" y="506325"/>
            <a:ext cx="1306625" cy="1306625"/>
          </a:xfrm>
          <a:prstGeom prst="rect">
            <a:avLst/>
          </a:prstGeom>
          <a:noFill/>
          <a:ln>
            <a:noFill/>
          </a:ln>
        </p:spPr>
      </p:pic>
      <p:pic>
        <p:nvPicPr>
          <p:cNvPr id="491" name="Google Shape;491;p50">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492" name="Google Shape;492;p50">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a:t>
            </a:r>
            <a:endParaRPr/>
          </a:p>
        </p:txBody>
      </p:sp>
      <p:pic>
        <p:nvPicPr>
          <p:cNvPr id="498" name="Google Shape;498;p51">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499" name="Google Shape;499;p51"/>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PHP is an open-source scripting language designed for creating dynamic web pages that effectively work with databases. It is also used as a general-purpose programming language.</a:t>
            </a:r>
            <a:endParaRPr sz="1500"/>
          </a:p>
        </p:txBody>
      </p:sp>
      <p:pic>
        <p:nvPicPr>
          <p:cNvPr id="500" name="Google Shape;500;p51">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501" name="Google Shape;501;p51">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502" name="Google Shape;502;p51">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503" name="Google Shape;503;p51">
            <a:hlinkClick action="ppaction://hlinksldjump" r:id="rId11"/>
          </p:cNvPr>
          <p:cNvPicPr preferRelativeResize="0"/>
          <p:nvPr/>
        </p:nvPicPr>
        <p:blipFill>
          <a:blip r:embed="rId12">
            <a:alphaModFix/>
          </a:blip>
          <a:stretch>
            <a:fillRect/>
          </a:stretch>
        </p:blipFill>
        <p:spPr>
          <a:xfrm>
            <a:off x="69850" y="527754"/>
            <a:ext cx="1779275" cy="959400"/>
          </a:xfrm>
          <a:prstGeom prst="rect">
            <a:avLst/>
          </a:prstGeom>
          <a:noFill/>
          <a:ln>
            <a:noFill/>
          </a:ln>
        </p:spPr>
      </p:pic>
      <p:pic>
        <p:nvPicPr>
          <p:cNvPr id="504" name="Google Shape;504;p51">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132" name="Google Shape;132;p16"/>
          <p:cNvSpPr txBox="1"/>
          <p:nvPr>
            <p:ph idx="1" type="body"/>
          </p:nvPr>
        </p:nvSpPr>
        <p:spPr>
          <a:xfrm>
            <a:off x="2400250" y="1166200"/>
            <a:ext cx="6321600" cy="3498900"/>
          </a:xfrm>
          <a:prstGeom prst="rect">
            <a:avLst/>
          </a:prstGeom>
        </p:spPr>
        <p:txBody>
          <a:bodyPr anchorCtr="0" anchor="t" bIns="91425" lIns="91425" spcFirstLastPara="1" rIns="91425" wrap="square" tIns="91425">
            <a:noAutofit/>
          </a:bodyPr>
          <a:lstStyle/>
          <a:p>
            <a:pPr indent="-304800" lvl="0" marL="457200" marR="304800" rtl="0" algn="l">
              <a:lnSpc>
                <a:spcPct val="100000"/>
              </a:lnSpc>
              <a:spcBef>
                <a:spcPts val="0"/>
              </a:spcBef>
              <a:spcAft>
                <a:spcPts val="0"/>
              </a:spcAft>
              <a:buSzPts val="1200"/>
              <a:buChar char="●"/>
            </a:pPr>
            <a:r>
              <a:rPr b="1" lang="en" sz="1200"/>
              <a:t>Professions and Industries:</a:t>
            </a:r>
            <a:endParaRPr b="1" sz="1200"/>
          </a:p>
          <a:p>
            <a:pPr indent="-304800" lvl="1" marL="914400" marR="304800" rtl="0" algn="l">
              <a:lnSpc>
                <a:spcPct val="100000"/>
              </a:lnSpc>
              <a:spcBef>
                <a:spcPts val="0"/>
              </a:spcBef>
              <a:spcAft>
                <a:spcPts val="0"/>
              </a:spcAft>
              <a:buSzPts val="1200"/>
              <a:buChar char="○"/>
            </a:pPr>
            <a:r>
              <a:rPr lang="en" sz="1200"/>
              <a:t>Python developers, software engineers, back end developers</a:t>
            </a:r>
            <a:endParaRPr sz="1200"/>
          </a:p>
          <a:p>
            <a:pPr indent="-304800" lvl="1" marL="914400" marR="304800" rtl="0" algn="l">
              <a:lnSpc>
                <a:spcPct val="100000"/>
              </a:lnSpc>
              <a:spcBef>
                <a:spcPts val="0"/>
              </a:spcBef>
              <a:spcAft>
                <a:spcPts val="0"/>
              </a:spcAft>
              <a:buSzPts val="1200"/>
              <a:buChar char="○"/>
            </a:pPr>
            <a:r>
              <a:rPr lang="en" sz="1200"/>
              <a:t>Python programmers</a:t>
            </a:r>
            <a:endParaRPr sz="1200"/>
          </a:p>
          <a:p>
            <a:pPr indent="-304800" lvl="1" marL="914400" marR="304800" rtl="0" algn="l">
              <a:lnSpc>
                <a:spcPct val="100000"/>
              </a:lnSpc>
              <a:spcBef>
                <a:spcPts val="0"/>
              </a:spcBef>
              <a:spcAft>
                <a:spcPts val="0"/>
              </a:spcAft>
              <a:buSzPts val="1200"/>
              <a:buChar char="○"/>
            </a:pPr>
            <a:r>
              <a:rPr lang="en" sz="1200"/>
              <a:t>Used by employers in information technology, engineering, professional services and design</a:t>
            </a:r>
            <a:endParaRPr sz="1200"/>
          </a:p>
          <a:p>
            <a:pPr indent="-304800" lvl="0" marL="457200" marR="304800" rtl="0" algn="l">
              <a:lnSpc>
                <a:spcPct val="100000"/>
              </a:lnSpc>
              <a:spcBef>
                <a:spcPts val="0"/>
              </a:spcBef>
              <a:spcAft>
                <a:spcPts val="0"/>
              </a:spcAft>
              <a:buSzPts val="1200"/>
              <a:buChar char="●"/>
            </a:pPr>
            <a:r>
              <a:rPr b="1" lang="en" sz="1200"/>
              <a:t>Major Organizations:</a:t>
            </a:r>
            <a:endParaRPr b="1" sz="1200"/>
          </a:p>
          <a:p>
            <a:pPr indent="-304800" lvl="1" marL="914400" marR="304800" rtl="0" algn="l">
              <a:lnSpc>
                <a:spcPct val="100000"/>
              </a:lnSpc>
              <a:spcBef>
                <a:spcPts val="0"/>
              </a:spcBef>
              <a:spcAft>
                <a:spcPts val="0"/>
              </a:spcAft>
              <a:buSzPts val="1200"/>
              <a:buChar char="○"/>
            </a:pPr>
            <a:r>
              <a:rPr lang="en" sz="1200"/>
              <a:t>Google</a:t>
            </a:r>
            <a:endParaRPr sz="1200"/>
          </a:p>
          <a:p>
            <a:pPr indent="-304800" lvl="1" marL="914400" marR="304800" rtl="0" algn="l">
              <a:lnSpc>
                <a:spcPct val="100000"/>
              </a:lnSpc>
              <a:spcBef>
                <a:spcPts val="0"/>
              </a:spcBef>
              <a:spcAft>
                <a:spcPts val="0"/>
              </a:spcAft>
              <a:buSzPts val="1200"/>
              <a:buChar char="○"/>
            </a:pPr>
            <a:r>
              <a:rPr lang="en" sz="1200"/>
              <a:t>Pinterest</a:t>
            </a:r>
            <a:endParaRPr sz="1200"/>
          </a:p>
          <a:p>
            <a:pPr indent="-304800" lvl="1" marL="914400" marR="304800" rtl="0" algn="l">
              <a:lnSpc>
                <a:spcPct val="100000"/>
              </a:lnSpc>
              <a:spcBef>
                <a:spcPts val="0"/>
              </a:spcBef>
              <a:spcAft>
                <a:spcPts val="0"/>
              </a:spcAft>
              <a:buSzPts val="1200"/>
              <a:buChar char="○"/>
            </a:pPr>
            <a:r>
              <a:rPr lang="en" sz="1200"/>
              <a:t>Instagram</a:t>
            </a:r>
            <a:endParaRPr sz="1200"/>
          </a:p>
          <a:p>
            <a:pPr indent="-304800" lvl="1" marL="914400" marR="304800" rtl="0" algn="l">
              <a:lnSpc>
                <a:spcPct val="100000"/>
              </a:lnSpc>
              <a:spcBef>
                <a:spcPts val="0"/>
              </a:spcBef>
              <a:spcAft>
                <a:spcPts val="0"/>
              </a:spcAft>
              <a:buSzPts val="1200"/>
              <a:buChar char="○"/>
            </a:pPr>
            <a:r>
              <a:rPr lang="en" sz="1200"/>
              <a:t>YouTube,</a:t>
            </a:r>
            <a:endParaRPr sz="1200"/>
          </a:p>
          <a:p>
            <a:pPr indent="-304800" lvl="1" marL="914400" marR="304800" rtl="0" algn="l">
              <a:lnSpc>
                <a:spcPct val="100000"/>
              </a:lnSpc>
              <a:spcBef>
                <a:spcPts val="0"/>
              </a:spcBef>
              <a:spcAft>
                <a:spcPts val="0"/>
              </a:spcAft>
              <a:buSzPts val="1200"/>
              <a:buChar char="○"/>
            </a:pPr>
            <a:r>
              <a:rPr lang="en" sz="1200"/>
              <a:t>DropBox</a:t>
            </a:r>
            <a:endParaRPr sz="1200"/>
          </a:p>
          <a:p>
            <a:pPr indent="-304800" lvl="1" marL="914400" marR="304800" rtl="0" algn="l">
              <a:lnSpc>
                <a:spcPct val="100000"/>
              </a:lnSpc>
              <a:spcBef>
                <a:spcPts val="0"/>
              </a:spcBef>
              <a:spcAft>
                <a:spcPts val="0"/>
              </a:spcAft>
              <a:buSzPts val="1200"/>
              <a:buChar char="○"/>
            </a:pPr>
            <a:r>
              <a:rPr lang="en" sz="1200"/>
              <a:t>NASA</a:t>
            </a:r>
            <a:endParaRPr sz="1200"/>
          </a:p>
          <a:p>
            <a:pPr indent="-304800" lvl="1" marL="914400" marR="304800" rtl="0" algn="l">
              <a:lnSpc>
                <a:spcPct val="100000"/>
              </a:lnSpc>
              <a:spcBef>
                <a:spcPts val="0"/>
              </a:spcBef>
              <a:spcAft>
                <a:spcPts val="0"/>
              </a:spcAft>
              <a:buSzPts val="1200"/>
              <a:buChar char="○"/>
            </a:pPr>
            <a:r>
              <a:rPr lang="en" sz="1200"/>
              <a:t>ESRI</a:t>
            </a:r>
            <a:endParaRPr sz="1200"/>
          </a:p>
          <a:p>
            <a:pPr indent="-304800" lvl="0" marL="457200" marR="304800" rtl="0" algn="l">
              <a:lnSpc>
                <a:spcPct val="100000"/>
              </a:lnSpc>
              <a:spcBef>
                <a:spcPts val="0"/>
              </a:spcBef>
              <a:spcAft>
                <a:spcPts val="0"/>
              </a:spcAft>
              <a:buSzPts val="1200"/>
              <a:buChar char="●"/>
            </a:pPr>
            <a:r>
              <a:rPr b="1" lang="en" sz="1200"/>
              <a:t>Specializations and Industries:</a:t>
            </a:r>
            <a:endParaRPr b="1" sz="1200"/>
          </a:p>
          <a:p>
            <a:pPr indent="-304800" lvl="1" marL="914400" marR="304800" rtl="0" algn="l">
              <a:lnSpc>
                <a:spcPct val="100000"/>
              </a:lnSpc>
              <a:spcBef>
                <a:spcPts val="0"/>
              </a:spcBef>
              <a:spcAft>
                <a:spcPts val="0"/>
              </a:spcAft>
              <a:buSzPts val="1200"/>
              <a:buChar char="○"/>
            </a:pPr>
            <a:r>
              <a:rPr lang="en" sz="1200"/>
              <a:t>Web and Internet development (frameworks, micro-frameworks and advanced content management systems)</a:t>
            </a:r>
            <a:endParaRPr sz="1200"/>
          </a:p>
          <a:p>
            <a:pPr indent="-304800" lvl="1" marL="914400" marR="304800" rtl="0" algn="l">
              <a:lnSpc>
                <a:spcPct val="100000"/>
              </a:lnSpc>
              <a:spcBef>
                <a:spcPts val="0"/>
              </a:spcBef>
              <a:spcAft>
                <a:spcPts val="0"/>
              </a:spcAft>
              <a:buSzPts val="1200"/>
              <a:buChar char="○"/>
            </a:pPr>
            <a:r>
              <a:rPr lang="en" sz="1200"/>
              <a:t>Scientific and numeric computing</a:t>
            </a:r>
            <a:endParaRPr sz="1200"/>
          </a:p>
          <a:p>
            <a:pPr indent="-304800" lvl="1" marL="914400" marR="304800" rtl="0" algn="l">
              <a:lnSpc>
                <a:spcPct val="100000"/>
              </a:lnSpc>
              <a:spcBef>
                <a:spcPts val="0"/>
              </a:spcBef>
              <a:spcAft>
                <a:spcPts val="0"/>
              </a:spcAft>
              <a:buSzPts val="1200"/>
              <a:buChar char="○"/>
            </a:pPr>
            <a:r>
              <a:rPr lang="en" sz="1200"/>
              <a:t>Desktop Graphical User Interfaces (GUIs)</a:t>
            </a:r>
            <a:endParaRPr sz="1200"/>
          </a:p>
        </p:txBody>
      </p:sp>
      <p:pic>
        <p:nvPicPr>
          <p:cNvPr id="133" name="Google Shape;133;p16">
            <a:hlinkClick action="ppaction://hlinksldjump" r:id="rId3"/>
          </p:cNvPr>
          <p:cNvPicPr preferRelativeResize="0"/>
          <p:nvPr/>
        </p:nvPicPr>
        <p:blipFill>
          <a:blip r:embed="rId4">
            <a:alphaModFix/>
          </a:blip>
          <a:stretch>
            <a:fillRect/>
          </a:stretch>
        </p:blipFill>
        <p:spPr>
          <a:xfrm>
            <a:off x="344600" y="636551"/>
            <a:ext cx="1320075" cy="1320075"/>
          </a:xfrm>
          <a:prstGeom prst="rect">
            <a:avLst/>
          </a:prstGeom>
          <a:noFill/>
          <a:ln>
            <a:noFill/>
          </a:ln>
        </p:spPr>
      </p:pic>
      <p:pic>
        <p:nvPicPr>
          <p:cNvPr id="134" name="Google Shape;134;p16">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135" name="Google Shape;135;p16">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136" name="Google Shape;136;p16">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510" name="Google Shape;510;p5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a:t>PHP developers, PHP software engineers</a:t>
            </a:r>
            <a:endParaRPr/>
          </a:p>
          <a:p>
            <a:pPr indent="-317500" lvl="1" marL="914400" rtl="0" algn="l">
              <a:lnSpc>
                <a:spcPct val="100000"/>
              </a:lnSpc>
              <a:spcBef>
                <a:spcPts val="0"/>
              </a:spcBef>
              <a:spcAft>
                <a:spcPts val="0"/>
              </a:spcAft>
              <a:buSzPts val="1400"/>
              <a:buChar char="○"/>
            </a:pPr>
            <a:r>
              <a:rPr lang="en"/>
              <a:t>Used across industries, to include Information Technology, Engineering, Design, Professional Services, Healthcare, Management and Finance</a:t>
            </a:r>
            <a:endParaRPr/>
          </a:p>
          <a:p>
            <a:pPr indent="-317500" lvl="0" marL="457200" rtl="0" algn="l">
              <a:lnSpc>
                <a:spcPct val="100000"/>
              </a:lnSpc>
              <a:spcBef>
                <a:spcPts val="0"/>
              </a:spcBef>
              <a:spcAft>
                <a:spcPts val="0"/>
              </a:spcAft>
              <a:buSzPts val="1400"/>
              <a:buFont typeface="Montserrat"/>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a:t>Facebook, Yahoo, CyberCoders, NextGen</a:t>
            </a:r>
            <a:endParaRPr/>
          </a:p>
          <a:p>
            <a:pPr indent="-317500" lvl="0" marL="457200" rtl="0" algn="l">
              <a:lnSpc>
                <a:spcPct val="100000"/>
              </a:lnSpc>
              <a:spcBef>
                <a:spcPts val="0"/>
              </a:spcBef>
              <a:spcAft>
                <a:spcPts val="0"/>
              </a:spcAft>
              <a:buSzPts val="1400"/>
              <a:buFont typeface="Montserrat"/>
              <a:buChar char="●"/>
            </a:pPr>
            <a:r>
              <a:rPr b="1" lang="en" sz="1400"/>
              <a:t>Specializations Where PHP is Used Most:</a:t>
            </a:r>
            <a:r>
              <a:rPr lang="en" sz="1400"/>
              <a:t> </a:t>
            </a:r>
            <a:endParaRPr sz="1400"/>
          </a:p>
          <a:p>
            <a:pPr indent="-317500" lvl="1" marL="914400" rtl="0" algn="l">
              <a:lnSpc>
                <a:spcPct val="100000"/>
              </a:lnSpc>
              <a:spcBef>
                <a:spcPts val="0"/>
              </a:spcBef>
              <a:spcAft>
                <a:spcPts val="0"/>
              </a:spcAft>
              <a:buSzPts val="1400"/>
              <a:buChar char="○"/>
            </a:pPr>
            <a:r>
              <a:rPr lang="en"/>
              <a:t>Web Application Development, Server-Side Scripting, Command Line Scripting</a:t>
            </a:r>
            <a:endParaRPr/>
          </a:p>
        </p:txBody>
      </p:sp>
      <p:pic>
        <p:nvPicPr>
          <p:cNvPr id="511" name="Google Shape;511;p52">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512" name="Google Shape;512;p52">
            <a:hlinkClick action="ppaction://hlinksldjump" r:id="rId5"/>
          </p:cNvPr>
          <p:cNvPicPr preferRelativeResize="0"/>
          <p:nvPr/>
        </p:nvPicPr>
        <p:blipFill>
          <a:blip r:embed="rId6">
            <a:alphaModFix/>
          </a:blip>
          <a:stretch>
            <a:fillRect/>
          </a:stretch>
        </p:blipFill>
        <p:spPr>
          <a:xfrm>
            <a:off x="69850" y="527754"/>
            <a:ext cx="1779275" cy="959400"/>
          </a:xfrm>
          <a:prstGeom prst="rect">
            <a:avLst/>
          </a:prstGeom>
          <a:noFill/>
          <a:ln>
            <a:noFill/>
          </a:ln>
        </p:spPr>
      </p:pic>
      <p:pic>
        <p:nvPicPr>
          <p:cNvPr id="513" name="Google Shape;513;p52">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514" name="Google Shape;514;p52">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520" name="Google Shape;520;p5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PHP was released in 1995 as a server-side scripting language, which is processed on a server to become a website in plain HTML.</a:t>
            </a:r>
            <a:endParaRPr/>
          </a:p>
        </p:txBody>
      </p:sp>
      <p:pic>
        <p:nvPicPr>
          <p:cNvPr id="521" name="Google Shape;521;p53">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522" name="Google Shape;522;p53">
            <a:hlinkClick action="ppaction://hlinksldjump" r:id="rId5"/>
          </p:cNvPr>
          <p:cNvPicPr preferRelativeResize="0"/>
          <p:nvPr/>
        </p:nvPicPr>
        <p:blipFill>
          <a:blip r:embed="rId6">
            <a:alphaModFix/>
          </a:blip>
          <a:stretch>
            <a:fillRect/>
          </a:stretch>
        </p:blipFill>
        <p:spPr>
          <a:xfrm>
            <a:off x="69850" y="527754"/>
            <a:ext cx="1779275" cy="959400"/>
          </a:xfrm>
          <a:prstGeom prst="rect">
            <a:avLst/>
          </a:prstGeom>
          <a:noFill/>
          <a:ln>
            <a:noFill/>
          </a:ln>
        </p:spPr>
      </p:pic>
      <p:pic>
        <p:nvPicPr>
          <p:cNvPr id="523" name="Google Shape;523;p53">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524" name="Google Shape;524;p53">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530" name="Google Shape;530;p5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PHP is primarily used alongside dynamic data-heavy websites to collect form data. It’s also used in app development to generate dynamic page content.</a:t>
            </a:r>
            <a:endParaRPr sz="1400"/>
          </a:p>
          <a:p>
            <a:pPr indent="-317500" lvl="0" marL="457200" rtl="0" algn="l">
              <a:lnSpc>
                <a:spcPct val="100000"/>
              </a:lnSpc>
              <a:spcBef>
                <a:spcPts val="0"/>
              </a:spcBef>
              <a:spcAft>
                <a:spcPts val="0"/>
              </a:spcAft>
              <a:buSzPts val="1400"/>
              <a:buChar char="●"/>
            </a:pPr>
            <a:r>
              <a:rPr lang="en" sz="1400"/>
              <a:t>PHP is part of the LAMP platform used by Facebook and Yahoo.</a:t>
            </a:r>
            <a:endParaRPr sz="1400"/>
          </a:p>
          <a:p>
            <a:pPr indent="-317500" lvl="0" marL="457200" rtl="0" algn="l">
              <a:lnSpc>
                <a:spcPct val="100000"/>
              </a:lnSpc>
              <a:spcBef>
                <a:spcPts val="0"/>
              </a:spcBef>
              <a:spcAft>
                <a:spcPts val="0"/>
              </a:spcAft>
              <a:buSzPts val="1400"/>
              <a:buChar char="●"/>
            </a:pPr>
            <a:r>
              <a:rPr lang="en" sz="1400"/>
              <a:t>Platforms such as Joomla, WordPress and Drupal use the PHP language.</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Easy to learn (as simple as embedding code inside HTML)</a:t>
            </a:r>
            <a:endParaRPr sz="1400"/>
          </a:p>
          <a:p>
            <a:pPr indent="-317500" lvl="1" marL="914400" rtl="0" algn="l">
              <a:lnSpc>
                <a:spcPct val="100000"/>
              </a:lnSpc>
              <a:spcBef>
                <a:spcPts val="0"/>
              </a:spcBef>
              <a:spcAft>
                <a:spcPts val="0"/>
              </a:spcAft>
              <a:buSzPts val="1400"/>
              <a:buChar char="○"/>
            </a:pPr>
            <a:r>
              <a:rPr lang="en" sz="1400"/>
              <a:t>Free and opensource</a:t>
            </a:r>
            <a:endParaRPr sz="1400"/>
          </a:p>
          <a:p>
            <a:pPr indent="-317500" lvl="1" marL="914400" rtl="0" algn="l">
              <a:lnSpc>
                <a:spcPct val="100000"/>
              </a:lnSpc>
              <a:spcBef>
                <a:spcPts val="0"/>
              </a:spcBef>
              <a:spcAft>
                <a:spcPts val="0"/>
              </a:spcAft>
              <a:buSzPts val="1400"/>
              <a:buChar char="○"/>
            </a:pPr>
            <a:r>
              <a:rPr lang="en" sz="1400"/>
              <a:t>Can be used on all major operating systems and web servers</a:t>
            </a:r>
            <a:endParaRPr/>
          </a:p>
        </p:txBody>
      </p:sp>
      <p:pic>
        <p:nvPicPr>
          <p:cNvPr id="531" name="Google Shape;531;p54">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532" name="Google Shape;532;p54">
            <a:hlinkClick action="ppaction://hlinksldjump" r:id="rId5"/>
          </p:cNvPr>
          <p:cNvPicPr preferRelativeResize="0"/>
          <p:nvPr/>
        </p:nvPicPr>
        <p:blipFill>
          <a:blip r:embed="rId6">
            <a:alphaModFix/>
          </a:blip>
          <a:stretch>
            <a:fillRect/>
          </a:stretch>
        </p:blipFill>
        <p:spPr>
          <a:xfrm>
            <a:off x="69850" y="527754"/>
            <a:ext cx="1779275" cy="959400"/>
          </a:xfrm>
          <a:prstGeom prst="rect">
            <a:avLst/>
          </a:prstGeom>
          <a:noFill/>
          <a:ln>
            <a:noFill/>
          </a:ln>
        </p:spPr>
      </p:pic>
      <p:pic>
        <p:nvPicPr>
          <p:cNvPr id="533" name="Google Shape;533;p54">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534" name="Google Shape;534;p54">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a:t>
            </a:r>
            <a:endParaRPr/>
          </a:p>
        </p:txBody>
      </p:sp>
      <p:pic>
        <p:nvPicPr>
          <p:cNvPr id="540" name="Google Shape;540;p55">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541" name="Google Shape;541;p55"/>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SQL is a database query language (not a development language) that allows for adding, accessing and managing content in a database. It is the language that allows programmers to perform the common acronym CRUD (Create; Read; Update; Delete) within a database.</a:t>
            </a:r>
            <a:endParaRPr sz="1500"/>
          </a:p>
        </p:txBody>
      </p:sp>
      <p:pic>
        <p:nvPicPr>
          <p:cNvPr id="542" name="Google Shape;542;p55">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543" name="Google Shape;543;p55">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544" name="Google Shape;544;p55">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545" name="Google Shape;545;p55">
            <a:hlinkClick action="ppaction://hlinksldjump" r:id="rId11"/>
          </p:cNvPr>
          <p:cNvPicPr preferRelativeResize="0"/>
          <p:nvPr/>
        </p:nvPicPr>
        <p:blipFill>
          <a:blip r:embed="rId12">
            <a:alphaModFix/>
          </a:blip>
          <a:stretch>
            <a:fillRect/>
          </a:stretch>
        </p:blipFill>
        <p:spPr>
          <a:xfrm>
            <a:off x="87376" y="505949"/>
            <a:ext cx="1548850" cy="1160100"/>
          </a:xfrm>
          <a:prstGeom prst="rect">
            <a:avLst/>
          </a:prstGeom>
          <a:noFill/>
          <a:ln>
            <a:noFill/>
          </a:ln>
        </p:spPr>
      </p:pic>
      <p:pic>
        <p:nvPicPr>
          <p:cNvPr id="546" name="Google Shape;546;p55">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552" name="Google Shape;552;p5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sz="1400"/>
              <a:t>SQL server developers, database testers, software developers, database administrators</a:t>
            </a:r>
            <a:endParaRPr sz="1400"/>
          </a:p>
          <a:p>
            <a:pPr indent="-317500" lvl="1" marL="914400" rtl="0" algn="l">
              <a:lnSpc>
                <a:spcPct val="100000"/>
              </a:lnSpc>
              <a:spcBef>
                <a:spcPts val="0"/>
              </a:spcBef>
              <a:spcAft>
                <a:spcPts val="0"/>
              </a:spcAft>
              <a:buSzPts val="1400"/>
              <a:buChar char="○"/>
            </a:pPr>
            <a:r>
              <a:rPr lang="en" sz="1400"/>
              <a:t>Used across industries like Information Technology, Engineering, Design, Management, Professional Servers, Business and Finance</a:t>
            </a:r>
            <a:endParaRPr sz="1400"/>
          </a:p>
          <a:p>
            <a:pPr indent="-317500" lvl="0" marL="457200" rtl="0" algn="l">
              <a:lnSpc>
                <a:spcPct val="100000"/>
              </a:lnSpc>
              <a:spcBef>
                <a:spcPts val="0"/>
              </a:spcBef>
              <a:spcAft>
                <a:spcPts val="0"/>
              </a:spcAft>
              <a:buSzPts val="1400"/>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sz="1400"/>
              <a:t>SQL is used by most companies and organizations that gather data. Examples include Robert Half Technology, Nigel Frank, CyberCoders and UnitedHealthCare.</a:t>
            </a:r>
            <a:endParaRPr sz="1400"/>
          </a:p>
          <a:p>
            <a:pPr indent="-317500" lvl="0" marL="457200" rtl="0" algn="l">
              <a:lnSpc>
                <a:spcPct val="100000"/>
              </a:lnSpc>
              <a:spcBef>
                <a:spcPts val="0"/>
              </a:spcBef>
              <a:spcAft>
                <a:spcPts val="0"/>
              </a:spcAft>
              <a:buSzPts val="1400"/>
              <a:buChar char="●"/>
            </a:pPr>
            <a:r>
              <a:rPr b="1" lang="en" sz="1400"/>
              <a:t>Specializations Where SQL is Used Most:</a:t>
            </a:r>
            <a:r>
              <a:rPr lang="en" sz="1400"/>
              <a:t> </a:t>
            </a:r>
            <a:endParaRPr sz="1400"/>
          </a:p>
          <a:p>
            <a:pPr indent="-317500" lvl="1" marL="914400" rtl="0" algn="l">
              <a:lnSpc>
                <a:spcPct val="100000"/>
              </a:lnSpc>
              <a:spcBef>
                <a:spcPts val="0"/>
              </a:spcBef>
              <a:spcAft>
                <a:spcPts val="0"/>
              </a:spcAft>
              <a:buSzPts val="1400"/>
              <a:buChar char="○"/>
            </a:pPr>
            <a:r>
              <a:rPr lang="en" sz="1400"/>
              <a:t>Data Analysis and Big Data Mining</a:t>
            </a:r>
            <a:endParaRPr/>
          </a:p>
        </p:txBody>
      </p:sp>
      <p:pic>
        <p:nvPicPr>
          <p:cNvPr id="553" name="Google Shape;553;p56">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554" name="Google Shape;554;p56">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555" name="Google Shape;555;p56">
            <a:hlinkClick action="ppaction://hlinksldjump" r:id="rId7"/>
          </p:cNvPr>
          <p:cNvPicPr preferRelativeResize="0"/>
          <p:nvPr/>
        </p:nvPicPr>
        <p:blipFill>
          <a:blip r:embed="rId8">
            <a:alphaModFix/>
          </a:blip>
          <a:stretch>
            <a:fillRect/>
          </a:stretch>
        </p:blipFill>
        <p:spPr>
          <a:xfrm>
            <a:off x="87376" y="505949"/>
            <a:ext cx="1548850" cy="1160100"/>
          </a:xfrm>
          <a:prstGeom prst="rect">
            <a:avLst/>
          </a:prstGeom>
          <a:noFill/>
          <a:ln>
            <a:noFill/>
          </a:ln>
        </p:spPr>
      </p:pic>
      <p:pic>
        <p:nvPicPr>
          <p:cNvPr id="556" name="Google Shape;556;p56">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562" name="Google Shape;562;p5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SQL was developed at the IBM Research Center in 1974 and originally known as SEQUEL. The first commercial version was introduced in 1979 by ORACLE.</a:t>
            </a:r>
            <a:endParaRPr/>
          </a:p>
        </p:txBody>
      </p:sp>
      <p:pic>
        <p:nvPicPr>
          <p:cNvPr id="563" name="Google Shape;563;p57">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564" name="Google Shape;564;p57">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565" name="Google Shape;565;p57">
            <a:hlinkClick action="ppaction://hlinksldjump" r:id="rId7"/>
          </p:cNvPr>
          <p:cNvPicPr preferRelativeResize="0"/>
          <p:nvPr/>
        </p:nvPicPr>
        <p:blipFill>
          <a:blip r:embed="rId8">
            <a:alphaModFix/>
          </a:blip>
          <a:stretch>
            <a:fillRect/>
          </a:stretch>
        </p:blipFill>
        <p:spPr>
          <a:xfrm>
            <a:off x="87376" y="505949"/>
            <a:ext cx="1548850" cy="1160100"/>
          </a:xfrm>
          <a:prstGeom prst="rect">
            <a:avLst/>
          </a:prstGeom>
          <a:noFill/>
          <a:ln>
            <a:noFill/>
          </a:ln>
        </p:spPr>
      </p:pic>
      <p:pic>
        <p:nvPicPr>
          <p:cNvPr id="566" name="Google Shape;566;p57">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572" name="Google Shape;572;p5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SQL interacts with the backend database of web application. It is the “de facto standard” database language, always used in conjunction with another programming language. SQL programs are implemented as a way for businesses and organizations to access and manipulate information stored in their databases.</a:t>
            </a:r>
            <a:endParaRPr sz="1400"/>
          </a:p>
          <a:p>
            <a:pPr indent="-317500" lvl="0" marL="457200" rtl="0" algn="l">
              <a:lnSpc>
                <a:spcPct val="100000"/>
              </a:lnSpc>
              <a:spcBef>
                <a:spcPts val="0"/>
              </a:spcBef>
              <a:spcAft>
                <a:spcPts val="0"/>
              </a:spcAft>
              <a:buSzPts val="1400"/>
              <a:buChar char="●"/>
            </a:pPr>
            <a:r>
              <a:rPr lang="en" sz="1400"/>
              <a:t>Relational database management systems that use SQL include MySQL (by Oracle), Sybase, Microsoft SQL Server and others.</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Simple syntax</a:t>
            </a:r>
            <a:endParaRPr sz="1400"/>
          </a:p>
          <a:p>
            <a:pPr indent="-317500" lvl="1" marL="914400" rtl="0" algn="l">
              <a:lnSpc>
                <a:spcPct val="100000"/>
              </a:lnSpc>
              <a:spcBef>
                <a:spcPts val="0"/>
              </a:spcBef>
              <a:spcAft>
                <a:spcPts val="0"/>
              </a:spcAft>
              <a:buSzPts val="1400"/>
              <a:buChar char="○"/>
            </a:pPr>
            <a:r>
              <a:rPr lang="en" sz="1400"/>
              <a:t>Free and easily accessible</a:t>
            </a:r>
            <a:endParaRPr/>
          </a:p>
        </p:txBody>
      </p:sp>
      <p:pic>
        <p:nvPicPr>
          <p:cNvPr id="573" name="Google Shape;573;p58">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574" name="Google Shape;574;p58">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575" name="Google Shape;575;p58">
            <a:hlinkClick action="ppaction://hlinksldjump" r:id="rId7"/>
          </p:cNvPr>
          <p:cNvPicPr preferRelativeResize="0"/>
          <p:nvPr/>
        </p:nvPicPr>
        <p:blipFill>
          <a:blip r:embed="rId8">
            <a:alphaModFix/>
          </a:blip>
          <a:stretch>
            <a:fillRect/>
          </a:stretch>
        </p:blipFill>
        <p:spPr>
          <a:xfrm>
            <a:off x="87376" y="505949"/>
            <a:ext cx="1548850" cy="1160100"/>
          </a:xfrm>
          <a:prstGeom prst="rect">
            <a:avLst/>
          </a:prstGeom>
          <a:noFill/>
          <a:ln>
            <a:noFill/>
          </a:ln>
        </p:spPr>
      </p:pic>
      <p:pic>
        <p:nvPicPr>
          <p:cNvPr id="576" name="Google Shape;576;p58">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Swift</a:t>
            </a:r>
            <a:endParaRPr/>
          </a:p>
        </p:txBody>
      </p:sp>
      <p:pic>
        <p:nvPicPr>
          <p:cNvPr id="582" name="Google Shape;582;p59">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583" name="Google Shape;583;p59"/>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Swift is Apple’s newest open-source, multi-paradigm programming language for iOS and OS X apps. Swift integrates Objective-C’s named parameters and object-oriented model, while including an advanced compiler, debugger and framework infrastructure.</a:t>
            </a:r>
            <a:endParaRPr sz="1500"/>
          </a:p>
        </p:txBody>
      </p:sp>
      <p:pic>
        <p:nvPicPr>
          <p:cNvPr id="584" name="Google Shape;584;p59">
            <a:hlinkClick action="ppaction://hlinksldjump" r:id="rId5"/>
          </p:cNvPr>
          <p:cNvPicPr preferRelativeResize="0"/>
          <p:nvPr/>
        </p:nvPicPr>
        <p:blipFill>
          <a:blip r:embed="rId6">
            <a:alphaModFix/>
          </a:blip>
          <a:stretch>
            <a:fillRect/>
          </a:stretch>
        </p:blipFill>
        <p:spPr>
          <a:xfrm>
            <a:off x="2500500" y="2279687"/>
            <a:ext cx="1905000" cy="1847850"/>
          </a:xfrm>
          <a:prstGeom prst="rect">
            <a:avLst/>
          </a:prstGeom>
          <a:noFill/>
          <a:ln>
            <a:noFill/>
          </a:ln>
        </p:spPr>
      </p:pic>
      <p:pic>
        <p:nvPicPr>
          <p:cNvPr id="585" name="Google Shape;585;p59">
            <a:hlinkClick action="ppaction://hlinksldjump" r:id="rId7"/>
          </p:cNvPr>
          <p:cNvPicPr preferRelativeResize="0"/>
          <p:nvPr/>
        </p:nvPicPr>
        <p:blipFill rotWithShape="1">
          <a:blip r:embed="rId8">
            <a:alphaModFix/>
          </a:blip>
          <a:srcRect b="0" l="0" r="0" t="2997"/>
          <a:stretch/>
        </p:blipFill>
        <p:spPr>
          <a:xfrm>
            <a:off x="4658150" y="2236825"/>
            <a:ext cx="1914525" cy="1847850"/>
          </a:xfrm>
          <a:prstGeom prst="rect">
            <a:avLst/>
          </a:prstGeom>
          <a:noFill/>
          <a:ln>
            <a:noFill/>
          </a:ln>
        </p:spPr>
      </p:pic>
      <p:pic>
        <p:nvPicPr>
          <p:cNvPr id="586" name="Google Shape;586;p59">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587" name="Google Shape;587;p59">
            <a:hlinkClick action="ppaction://hlinksldjump" r:id="rId11"/>
          </p:cNvPr>
          <p:cNvPicPr preferRelativeResize="0"/>
          <p:nvPr/>
        </p:nvPicPr>
        <p:blipFill>
          <a:blip r:embed="rId12">
            <a:alphaModFix/>
          </a:blip>
          <a:stretch>
            <a:fillRect/>
          </a:stretch>
        </p:blipFill>
        <p:spPr>
          <a:xfrm>
            <a:off x="96075" y="521750"/>
            <a:ext cx="1782425" cy="1110875"/>
          </a:xfrm>
          <a:prstGeom prst="rect">
            <a:avLst/>
          </a:prstGeom>
          <a:noFill/>
          <a:ln>
            <a:noFill/>
          </a:ln>
        </p:spPr>
      </p:pic>
      <p:pic>
        <p:nvPicPr>
          <p:cNvPr id="588" name="Google Shape;588;p59">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594" name="Google Shape;594;p60"/>
          <p:cNvSpPr txBox="1"/>
          <p:nvPr>
            <p:ph idx="1" type="body"/>
          </p:nvPr>
        </p:nvSpPr>
        <p:spPr>
          <a:xfrm>
            <a:off x="2410100" y="1143000"/>
            <a:ext cx="6321600" cy="3567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a:t>Swift Platform Developers, iOS Mobile Application Developers, Software Developers, Senior Programmers, Data Engineers</a:t>
            </a:r>
            <a:endParaRPr/>
          </a:p>
          <a:p>
            <a:pPr indent="-317500" lvl="1" marL="914400" rtl="0" algn="l">
              <a:lnSpc>
                <a:spcPct val="100000"/>
              </a:lnSpc>
              <a:spcBef>
                <a:spcPts val="0"/>
              </a:spcBef>
              <a:spcAft>
                <a:spcPts val="0"/>
              </a:spcAft>
              <a:buSzPts val="1400"/>
              <a:buChar char="○"/>
            </a:pPr>
            <a:r>
              <a:rPr lang="en"/>
              <a:t>Information Technology, Engineering, Design, Management and Professional Services</a:t>
            </a:r>
            <a:endParaRPr/>
          </a:p>
          <a:p>
            <a:pPr indent="-317500" lvl="0" marL="457200" rtl="0" algn="l">
              <a:lnSpc>
                <a:spcPct val="100000"/>
              </a:lnSpc>
              <a:spcBef>
                <a:spcPts val="0"/>
              </a:spcBef>
              <a:spcAft>
                <a:spcPts val="0"/>
              </a:spcAft>
              <a:buSzPts val="1400"/>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a:t>Apple,</a:t>
            </a:r>
            <a:endParaRPr/>
          </a:p>
          <a:p>
            <a:pPr indent="-317500" lvl="1" marL="914400" rtl="0" algn="l">
              <a:lnSpc>
                <a:spcPct val="100000"/>
              </a:lnSpc>
              <a:spcBef>
                <a:spcPts val="0"/>
              </a:spcBef>
              <a:spcAft>
                <a:spcPts val="0"/>
              </a:spcAft>
              <a:buSzPts val="1400"/>
              <a:buChar char="○"/>
            </a:pPr>
            <a:r>
              <a:rPr lang="en"/>
              <a:t>Getty Images</a:t>
            </a:r>
            <a:endParaRPr/>
          </a:p>
          <a:p>
            <a:pPr indent="-317500" lvl="1" marL="914400" rtl="0" algn="l">
              <a:lnSpc>
                <a:spcPct val="100000"/>
              </a:lnSpc>
              <a:spcBef>
                <a:spcPts val="0"/>
              </a:spcBef>
              <a:spcAft>
                <a:spcPts val="0"/>
              </a:spcAft>
              <a:buSzPts val="1400"/>
              <a:buChar char="○"/>
            </a:pPr>
            <a:r>
              <a:rPr lang="en"/>
              <a:t>Slack</a:t>
            </a:r>
            <a:endParaRPr/>
          </a:p>
          <a:p>
            <a:pPr indent="-317500" lvl="1" marL="914400" rtl="0" algn="l">
              <a:lnSpc>
                <a:spcPct val="100000"/>
              </a:lnSpc>
              <a:spcBef>
                <a:spcPts val="0"/>
              </a:spcBef>
              <a:spcAft>
                <a:spcPts val="0"/>
              </a:spcAft>
              <a:buSzPts val="1400"/>
              <a:buChar char="○"/>
            </a:pPr>
            <a:r>
              <a:rPr lang="en"/>
              <a:t>Dow Jones,</a:t>
            </a:r>
            <a:endParaRPr/>
          </a:p>
          <a:p>
            <a:pPr indent="-317500" lvl="1" marL="914400" rtl="0" algn="l">
              <a:lnSpc>
                <a:spcPct val="100000"/>
              </a:lnSpc>
              <a:spcBef>
                <a:spcPts val="0"/>
              </a:spcBef>
              <a:spcAft>
                <a:spcPts val="0"/>
              </a:spcAft>
              <a:buSzPts val="1400"/>
              <a:buChar char="○"/>
            </a:pPr>
            <a:r>
              <a:rPr lang="en"/>
              <a:t>Playlist Media</a:t>
            </a:r>
            <a:endParaRPr/>
          </a:p>
          <a:p>
            <a:pPr indent="-317500" lvl="0" marL="457200" rtl="0" algn="l">
              <a:lnSpc>
                <a:spcPct val="100000"/>
              </a:lnSpc>
              <a:spcBef>
                <a:spcPts val="0"/>
              </a:spcBef>
              <a:spcAft>
                <a:spcPts val="0"/>
              </a:spcAft>
              <a:buSzPts val="1400"/>
              <a:buChar char="●"/>
            </a:pPr>
            <a:r>
              <a:rPr b="1" lang="en" sz="1400"/>
              <a:t>Specializations Where Swift is Used Most:</a:t>
            </a:r>
            <a:r>
              <a:rPr lang="en" sz="1400"/>
              <a:t> </a:t>
            </a:r>
            <a:endParaRPr sz="1400"/>
          </a:p>
          <a:p>
            <a:pPr indent="-317500" lvl="1" marL="914400" rtl="0" algn="l">
              <a:lnSpc>
                <a:spcPct val="100000"/>
              </a:lnSpc>
              <a:spcBef>
                <a:spcPts val="0"/>
              </a:spcBef>
              <a:spcAft>
                <a:spcPts val="0"/>
              </a:spcAft>
              <a:buSzPts val="1400"/>
              <a:buChar char="○"/>
            </a:pPr>
            <a:r>
              <a:rPr lang="en"/>
              <a:t>Software development</a:t>
            </a:r>
            <a:endParaRPr/>
          </a:p>
        </p:txBody>
      </p:sp>
      <p:pic>
        <p:nvPicPr>
          <p:cNvPr id="595" name="Google Shape;595;p60">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596" name="Google Shape;596;p60">
            <a:hlinkClick action="ppaction://hlinksldjump" r:id="rId5"/>
          </p:cNvPr>
          <p:cNvPicPr preferRelativeResize="0"/>
          <p:nvPr/>
        </p:nvPicPr>
        <p:blipFill>
          <a:blip r:embed="rId6">
            <a:alphaModFix/>
          </a:blip>
          <a:stretch>
            <a:fillRect/>
          </a:stretch>
        </p:blipFill>
        <p:spPr>
          <a:xfrm>
            <a:off x="96075" y="521750"/>
            <a:ext cx="1782425" cy="1110875"/>
          </a:xfrm>
          <a:prstGeom prst="rect">
            <a:avLst/>
          </a:prstGeom>
          <a:noFill/>
          <a:ln>
            <a:noFill/>
          </a:ln>
        </p:spPr>
      </p:pic>
      <p:pic>
        <p:nvPicPr>
          <p:cNvPr id="597" name="Google Shape;597;p60">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598" name="Google Shape;598;p60">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604" name="Google Shape;604;p6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Swift, which is based off of the Objective-C programming language, was introduced at Apple’s 2014 Worldwide Developers Conference (WWDC). The newest version, Swift 2, was released as an open-source language in 2015.</a:t>
            </a:r>
            <a:endParaRPr sz="1500"/>
          </a:p>
        </p:txBody>
      </p:sp>
      <p:pic>
        <p:nvPicPr>
          <p:cNvPr id="605" name="Google Shape;605;p61">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606" name="Google Shape;606;p61">
            <a:hlinkClick action="ppaction://hlinksldjump" r:id="rId5"/>
          </p:cNvPr>
          <p:cNvPicPr preferRelativeResize="0"/>
          <p:nvPr/>
        </p:nvPicPr>
        <p:blipFill>
          <a:blip r:embed="rId6">
            <a:alphaModFix/>
          </a:blip>
          <a:stretch>
            <a:fillRect/>
          </a:stretch>
        </p:blipFill>
        <p:spPr>
          <a:xfrm>
            <a:off x="96075" y="521750"/>
            <a:ext cx="1782425" cy="1110875"/>
          </a:xfrm>
          <a:prstGeom prst="rect">
            <a:avLst/>
          </a:prstGeom>
          <a:noFill/>
          <a:ln>
            <a:noFill/>
          </a:ln>
        </p:spPr>
      </p:pic>
      <p:pic>
        <p:nvPicPr>
          <p:cNvPr id="607" name="Google Shape;607;p61">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608" name="Google Shape;608;p61">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142" name="Google Shape;142;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Python was developed in the late 1980s at CWI in the Netherlands and first released to the public in 1991.</a:t>
            </a:r>
            <a:endParaRPr/>
          </a:p>
        </p:txBody>
      </p:sp>
      <p:pic>
        <p:nvPicPr>
          <p:cNvPr id="143" name="Google Shape;143;p17">
            <a:hlinkClick action="ppaction://hlinksldjump" r:id="rId3"/>
          </p:cNvPr>
          <p:cNvPicPr preferRelativeResize="0"/>
          <p:nvPr/>
        </p:nvPicPr>
        <p:blipFill>
          <a:blip r:embed="rId4">
            <a:alphaModFix/>
          </a:blip>
          <a:stretch>
            <a:fillRect/>
          </a:stretch>
        </p:blipFill>
        <p:spPr>
          <a:xfrm>
            <a:off x="344600" y="636551"/>
            <a:ext cx="1320075" cy="1320075"/>
          </a:xfrm>
          <a:prstGeom prst="rect">
            <a:avLst/>
          </a:prstGeom>
          <a:noFill/>
          <a:ln>
            <a:noFill/>
          </a:ln>
        </p:spPr>
      </p:pic>
      <p:pic>
        <p:nvPicPr>
          <p:cNvPr id="144" name="Google Shape;144;p17">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145" name="Google Shape;145;p17">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146" name="Google Shape;146;p17">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614" name="Google Shape;614;p6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Swift is primarily used by developers to create apps for iOS and OS X.</a:t>
            </a:r>
            <a:endParaRPr sz="1400"/>
          </a:p>
          <a:p>
            <a:pPr indent="-317500" lvl="0" marL="457200" rtl="0" algn="l">
              <a:lnSpc>
                <a:spcPct val="100000"/>
              </a:lnSpc>
              <a:spcBef>
                <a:spcPts val="0"/>
              </a:spcBef>
              <a:spcAft>
                <a:spcPts val="0"/>
              </a:spcAft>
              <a:buSzPts val="1400"/>
              <a:buChar char="●"/>
            </a:pPr>
            <a:r>
              <a:rPr lang="en" sz="1400"/>
              <a:t>Dow Jones is rewriting sections of its mobile Wall Street Journal app using Swift.</a:t>
            </a:r>
            <a:endParaRPr sz="1400"/>
          </a:p>
          <a:p>
            <a:pPr indent="-317500" lvl="0" marL="457200" rtl="0" algn="l">
              <a:lnSpc>
                <a:spcPct val="100000"/>
              </a:lnSpc>
              <a:spcBef>
                <a:spcPts val="0"/>
              </a:spcBef>
              <a:spcAft>
                <a:spcPts val="0"/>
              </a:spcAft>
              <a:buSzPts val="1400"/>
              <a:buChar char="●"/>
            </a:pPr>
            <a:r>
              <a:rPr lang="en" sz="1400"/>
              <a:t>Getty Images built its consumer-facing app, Stream, using Swift.</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sz="1400"/>
              <a:t>Supports ‘playgrounds,’ a feature that lets programmers experiment and see immediate results</a:t>
            </a:r>
            <a:endParaRPr sz="1400"/>
          </a:p>
          <a:p>
            <a:pPr indent="-317500" lvl="1" marL="914400" rtl="0" algn="l">
              <a:lnSpc>
                <a:spcPct val="100000"/>
              </a:lnSpc>
              <a:spcBef>
                <a:spcPts val="0"/>
              </a:spcBef>
              <a:spcAft>
                <a:spcPts val="0"/>
              </a:spcAft>
              <a:buSzPts val="1400"/>
              <a:buChar char="○"/>
            </a:pPr>
            <a:r>
              <a:rPr lang="en" sz="1400"/>
              <a:t>Easy to understand syntax</a:t>
            </a:r>
            <a:endParaRPr sz="1400"/>
          </a:p>
          <a:p>
            <a:pPr indent="-317500" lvl="1" marL="914400" rtl="0" algn="l">
              <a:lnSpc>
                <a:spcPct val="100000"/>
              </a:lnSpc>
              <a:spcBef>
                <a:spcPts val="0"/>
              </a:spcBef>
              <a:spcAft>
                <a:spcPts val="0"/>
              </a:spcAft>
              <a:buSzPts val="1400"/>
              <a:buChar char="○"/>
            </a:pPr>
            <a:r>
              <a:rPr lang="en" sz="1400"/>
              <a:t>Ideal for writing production-ready code</a:t>
            </a:r>
            <a:endParaRPr/>
          </a:p>
        </p:txBody>
      </p:sp>
      <p:pic>
        <p:nvPicPr>
          <p:cNvPr id="615" name="Google Shape;615;p62">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616" name="Google Shape;616;p62">
            <a:hlinkClick action="ppaction://hlinksldjump" r:id="rId5"/>
          </p:cNvPr>
          <p:cNvPicPr preferRelativeResize="0"/>
          <p:nvPr/>
        </p:nvPicPr>
        <p:blipFill>
          <a:blip r:embed="rId6">
            <a:alphaModFix/>
          </a:blip>
          <a:stretch>
            <a:fillRect/>
          </a:stretch>
        </p:blipFill>
        <p:spPr>
          <a:xfrm>
            <a:off x="96075" y="521750"/>
            <a:ext cx="1782425" cy="1110875"/>
          </a:xfrm>
          <a:prstGeom prst="rect">
            <a:avLst/>
          </a:prstGeom>
          <a:noFill/>
          <a:ln>
            <a:noFill/>
          </a:ln>
        </p:spPr>
      </p:pic>
      <p:pic>
        <p:nvPicPr>
          <p:cNvPr id="617" name="Google Shape;617;p62">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618" name="Google Shape;618;p62">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Bash/Shell</a:t>
            </a:r>
            <a:endParaRPr/>
          </a:p>
        </p:txBody>
      </p:sp>
      <p:sp>
        <p:nvSpPr>
          <p:cNvPr id="624" name="Google Shape;624;p63"/>
          <p:cNvSpPr txBox="1"/>
          <p:nvPr>
            <p:ph idx="1" type="body"/>
          </p:nvPr>
        </p:nvSpPr>
        <p:spPr>
          <a:xfrm>
            <a:off x="2400250" y="1135150"/>
            <a:ext cx="6321600" cy="1081200"/>
          </a:xfrm>
          <a:prstGeom prst="rect">
            <a:avLst/>
          </a:prstGeom>
        </p:spPr>
        <p:txBody>
          <a:bodyPr anchorCtr="0" anchor="t" bIns="91425" lIns="91425" spcFirstLastPara="1" rIns="91425" wrap="square" tIns="91425">
            <a:noAutofit/>
          </a:bodyPr>
          <a:lstStyle/>
          <a:p>
            <a:pPr indent="0" lvl="0" marL="0" rtl="0" algn="l">
              <a:spcBef>
                <a:spcPts val="1400"/>
              </a:spcBef>
              <a:spcAft>
                <a:spcPts val="1400"/>
              </a:spcAft>
              <a:buNone/>
            </a:pPr>
            <a:r>
              <a:rPr lang="en" sz="1500">
                <a:highlight>
                  <a:srgbClr val="FFFFFF"/>
                </a:highlight>
              </a:rPr>
              <a:t>Bash is a shell program. A shell program is typically an executable binary that takes commands that you type and (once you hit return), translates those commands into (ultimately) system calls to the Operating System API.</a:t>
            </a:r>
            <a:endParaRPr sz="1500"/>
          </a:p>
        </p:txBody>
      </p:sp>
      <p:pic>
        <p:nvPicPr>
          <p:cNvPr id="625" name="Google Shape;625;p63">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pic>
        <p:nvPicPr>
          <p:cNvPr id="626" name="Google Shape;626;p63">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627" name="Google Shape;627;p63">
            <a:hlinkClick action="ppaction://hlinksldjump" r:id="rId7"/>
          </p:cNvPr>
          <p:cNvPicPr preferRelativeResize="0"/>
          <p:nvPr/>
        </p:nvPicPr>
        <p:blipFill>
          <a:blip r:embed="rId8">
            <a:alphaModFix/>
          </a:blip>
          <a:stretch>
            <a:fillRect/>
          </a:stretch>
        </p:blipFill>
        <p:spPr>
          <a:xfrm>
            <a:off x="152400" y="526200"/>
            <a:ext cx="1081150" cy="1081150"/>
          </a:xfrm>
          <a:prstGeom prst="rect">
            <a:avLst/>
          </a:prstGeom>
          <a:noFill/>
          <a:ln>
            <a:noFill/>
          </a:ln>
        </p:spPr>
      </p:pic>
      <p:pic>
        <p:nvPicPr>
          <p:cNvPr id="628" name="Google Shape;628;p63">
            <a:hlinkClick action="ppaction://hlinksldjump" r:id="rId9"/>
          </p:cNvPr>
          <p:cNvPicPr preferRelativeResize="0"/>
          <p:nvPr/>
        </p:nvPicPr>
        <p:blipFill>
          <a:blip r:embed="rId10">
            <a:alphaModFix/>
          </a:blip>
          <a:stretch>
            <a:fillRect/>
          </a:stretch>
        </p:blipFill>
        <p:spPr>
          <a:xfrm>
            <a:off x="2500500" y="2279687"/>
            <a:ext cx="1905000" cy="1847850"/>
          </a:xfrm>
          <a:prstGeom prst="rect">
            <a:avLst/>
          </a:prstGeom>
          <a:noFill/>
          <a:ln>
            <a:noFill/>
          </a:ln>
        </p:spPr>
      </p:pic>
      <p:pic>
        <p:nvPicPr>
          <p:cNvPr id="629" name="Google Shape;629;p63">
            <a:hlinkClick action="ppaction://hlinksldjump" r:id="rId11"/>
          </p:cNvPr>
          <p:cNvPicPr preferRelativeResize="0"/>
          <p:nvPr/>
        </p:nvPicPr>
        <p:blipFill rotWithShape="1">
          <a:blip r:embed="rId12">
            <a:alphaModFix/>
          </a:blip>
          <a:srcRect b="0" l="0" r="0" t="2997"/>
          <a:stretch/>
        </p:blipFill>
        <p:spPr>
          <a:xfrm>
            <a:off x="4658150" y="2236825"/>
            <a:ext cx="1914525" cy="1847850"/>
          </a:xfrm>
          <a:prstGeom prst="rect">
            <a:avLst/>
          </a:prstGeom>
          <a:noFill/>
          <a:ln>
            <a:noFill/>
          </a:ln>
        </p:spPr>
      </p:pic>
      <p:pic>
        <p:nvPicPr>
          <p:cNvPr id="630" name="Google Shape;630;p63">
            <a:hlinkClick action="ppaction://hlinksldjump" r:id="rId13"/>
          </p:cNvPr>
          <p:cNvPicPr preferRelativeResize="0"/>
          <p:nvPr/>
        </p:nvPicPr>
        <p:blipFill>
          <a:blip r:embed="rId14">
            <a:alphaModFix/>
          </a:blip>
          <a:stretch>
            <a:fillRect/>
          </a:stretch>
        </p:blipFill>
        <p:spPr>
          <a:xfrm>
            <a:off x="6825325" y="2303500"/>
            <a:ext cx="1895475" cy="1800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Who uses it?</a:t>
            </a:r>
            <a:endParaRPr/>
          </a:p>
        </p:txBody>
      </p:sp>
      <p:sp>
        <p:nvSpPr>
          <p:cNvPr id="636" name="Google Shape;636;p6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Any developer will use bash. It is used after writing code in another language to run that code. It can also be used to get around your computer. In the media, especially fiction, hackers are portrayed using bash.</a:t>
            </a:r>
            <a:endParaRPr sz="1500"/>
          </a:p>
        </p:txBody>
      </p:sp>
      <p:pic>
        <p:nvPicPr>
          <p:cNvPr id="637" name="Google Shape;637;p64">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638" name="Google Shape;638;p64">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639" name="Google Shape;639;p64">
            <a:hlinkClick action="ppaction://hlinksldjump" r:id="rId7"/>
          </p:cNvPr>
          <p:cNvPicPr preferRelativeResize="0"/>
          <p:nvPr/>
        </p:nvPicPr>
        <p:blipFill>
          <a:blip r:embed="rId8">
            <a:alphaModFix/>
          </a:blip>
          <a:stretch>
            <a:fillRect/>
          </a:stretch>
        </p:blipFill>
        <p:spPr>
          <a:xfrm>
            <a:off x="152400" y="526200"/>
            <a:ext cx="1081150" cy="1081150"/>
          </a:xfrm>
          <a:prstGeom prst="rect">
            <a:avLst/>
          </a:prstGeom>
          <a:noFill/>
          <a:ln>
            <a:noFill/>
          </a:ln>
        </p:spPr>
      </p:pic>
      <p:pic>
        <p:nvPicPr>
          <p:cNvPr id="640" name="Google Shape;640;p64">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Where did it start?</a:t>
            </a:r>
            <a:endParaRPr/>
          </a:p>
        </p:txBody>
      </p:sp>
      <p:sp>
        <p:nvSpPr>
          <p:cNvPr id="646" name="Google Shape;646;p6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Bash is called the ‘Bourne Again SHell’. It is a descendant of the ‘Thompson Shell’ and then the Bourne ‘sh’ shell. Bash has other ‘siblings’ (eg, ksh), ‘cousins’ (eg, tcsh), and ‘children’, (eg, zsh).</a:t>
            </a:r>
            <a:endParaRPr sz="1500"/>
          </a:p>
        </p:txBody>
      </p:sp>
      <p:pic>
        <p:nvPicPr>
          <p:cNvPr id="647" name="Google Shape;647;p65">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648" name="Google Shape;648;p65">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649" name="Google Shape;649;p65">
            <a:hlinkClick action="ppaction://hlinksldjump" r:id="rId7"/>
          </p:cNvPr>
          <p:cNvPicPr preferRelativeResize="0"/>
          <p:nvPr/>
        </p:nvPicPr>
        <p:blipFill>
          <a:blip r:embed="rId8">
            <a:alphaModFix/>
          </a:blip>
          <a:stretch>
            <a:fillRect/>
          </a:stretch>
        </p:blipFill>
        <p:spPr>
          <a:xfrm>
            <a:off x="152400" y="526200"/>
            <a:ext cx="1081150" cy="1081150"/>
          </a:xfrm>
          <a:prstGeom prst="rect">
            <a:avLst/>
          </a:prstGeom>
          <a:noFill/>
          <a:ln>
            <a:noFill/>
          </a:ln>
        </p:spPr>
      </p:pic>
      <p:pic>
        <p:nvPicPr>
          <p:cNvPr id="650" name="Google Shape;650;p65">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What makes learning it important?</a:t>
            </a:r>
            <a:endParaRPr/>
          </a:p>
        </p:txBody>
      </p:sp>
      <p:sp>
        <p:nvSpPr>
          <p:cNvPr id="656" name="Google Shape;656;p66"/>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highlight>
                  <a:srgbClr val="FFFFFF"/>
                </a:highlight>
              </a:rPr>
              <a:t>Bash is the most widely seen, used and available shell. A shell program is a program that allows you to tell the computer what to do. In that way, it’s not much different to many other kinds of programming languages. What makes bash different from some other languages is that it is a language designed to ‘glue’ together other programs.</a:t>
            </a:r>
            <a:endParaRPr sz="1400">
              <a:highlight>
                <a:srgbClr val="FFFFFF"/>
              </a:highlight>
            </a:endParaRPr>
          </a:p>
          <a:p>
            <a:pPr indent="0" lvl="0" marL="0" rtl="0" algn="l">
              <a:lnSpc>
                <a:spcPct val="100000"/>
              </a:lnSpc>
              <a:spcBef>
                <a:spcPts val="0"/>
              </a:spcBef>
              <a:spcAft>
                <a:spcPts val="0"/>
              </a:spcAft>
              <a:buNone/>
            </a:pPr>
            <a:r>
              <a:t/>
            </a:r>
            <a:endParaRPr sz="1400">
              <a:highlight>
                <a:srgbClr val="FFFFFF"/>
              </a:highlight>
            </a:endParaRPr>
          </a:p>
          <a:p>
            <a:pPr indent="0" lvl="0" marL="0" rtl="0" algn="l">
              <a:lnSpc>
                <a:spcPct val="100000"/>
              </a:lnSpc>
              <a:spcBef>
                <a:spcPts val="0"/>
              </a:spcBef>
              <a:spcAft>
                <a:spcPts val="0"/>
              </a:spcAft>
              <a:buNone/>
            </a:pPr>
            <a:r>
              <a:rPr lang="en" sz="1400">
                <a:highlight>
                  <a:srgbClr val="FFFFFF"/>
                </a:highlight>
              </a:rPr>
              <a:t>Features</a:t>
            </a:r>
            <a:endParaRPr sz="1400">
              <a:highlight>
                <a:srgbClr val="FFFFFF"/>
              </a:highlight>
            </a:endParaRPr>
          </a:p>
          <a:p>
            <a:pPr indent="-317500" lvl="0" marL="457200" marR="101600" rtl="0" algn="l">
              <a:lnSpc>
                <a:spcPct val="100000"/>
              </a:lnSpc>
              <a:spcBef>
                <a:spcPts val="0"/>
              </a:spcBef>
              <a:spcAft>
                <a:spcPts val="0"/>
              </a:spcAft>
              <a:buSzPts val="1400"/>
              <a:buChar char="●"/>
            </a:pPr>
            <a:r>
              <a:rPr lang="en" sz="1400">
                <a:highlight>
                  <a:srgbClr val="FFFFFF"/>
                </a:highlight>
              </a:rPr>
              <a:t>command-line editing</a:t>
            </a:r>
            <a:endParaRPr sz="1400">
              <a:highlight>
                <a:srgbClr val="FFFFFF"/>
              </a:highlight>
            </a:endParaRPr>
          </a:p>
          <a:p>
            <a:pPr indent="-317500" lvl="0" marL="457200" marR="101600" rtl="0" algn="l">
              <a:lnSpc>
                <a:spcPct val="100000"/>
              </a:lnSpc>
              <a:spcBef>
                <a:spcPts val="0"/>
              </a:spcBef>
              <a:spcAft>
                <a:spcPts val="0"/>
              </a:spcAft>
              <a:buSzPts val="1400"/>
              <a:buChar char="●"/>
            </a:pPr>
            <a:r>
              <a:rPr lang="en" sz="1400">
                <a:highlight>
                  <a:srgbClr val="FFFFFF"/>
                </a:highlight>
              </a:rPr>
              <a:t>unlimited size command history</a:t>
            </a:r>
            <a:endParaRPr sz="1400">
              <a:highlight>
                <a:srgbClr val="FFFFFF"/>
              </a:highlight>
            </a:endParaRPr>
          </a:p>
          <a:p>
            <a:pPr indent="-317500" lvl="0" marL="457200" marR="101600" rtl="0" algn="l">
              <a:lnSpc>
                <a:spcPct val="100000"/>
              </a:lnSpc>
              <a:spcBef>
                <a:spcPts val="0"/>
              </a:spcBef>
              <a:spcAft>
                <a:spcPts val="0"/>
              </a:spcAft>
              <a:buSzPts val="1400"/>
              <a:buChar char="●"/>
            </a:pPr>
            <a:r>
              <a:rPr lang="en" sz="1400">
                <a:highlight>
                  <a:srgbClr val="FFFFFF"/>
                </a:highlight>
              </a:rPr>
              <a:t>job control</a:t>
            </a:r>
            <a:endParaRPr sz="1400">
              <a:highlight>
                <a:srgbClr val="FFFFFF"/>
              </a:highlight>
            </a:endParaRPr>
          </a:p>
          <a:p>
            <a:pPr indent="-317500" lvl="0" marL="457200" marR="101600" rtl="0" algn="l">
              <a:lnSpc>
                <a:spcPct val="100000"/>
              </a:lnSpc>
              <a:spcBef>
                <a:spcPts val="0"/>
              </a:spcBef>
              <a:spcAft>
                <a:spcPts val="0"/>
              </a:spcAft>
              <a:buSzPts val="1400"/>
              <a:buChar char="●"/>
            </a:pPr>
            <a:r>
              <a:rPr lang="en" sz="1400">
                <a:highlight>
                  <a:srgbClr val="FFFFFF"/>
                </a:highlight>
              </a:rPr>
              <a:t>shell functions and aliases</a:t>
            </a:r>
            <a:endParaRPr sz="1400">
              <a:highlight>
                <a:srgbClr val="FFFFFF"/>
              </a:highlight>
            </a:endParaRPr>
          </a:p>
          <a:p>
            <a:pPr indent="-317500" lvl="0" marL="457200" marR="101600" rtl="0" algn="l">
              <a:lnSpc>
                <a:spcPct val="100000"/>
              </a:lnSpc>
              <a:spcBef>
                <a:spcPts val="0"/>
              </a:spcBef>
              <a:spcAft>
                <a:spcPts val="0"/>
              </a:spcAft>
              <a:buSzPts val="1400"/>
              <a:buChar char="●"/>
            </a:pPr>
            <a:r>
              <a:rPr lang="en" sz="1400">
                <a:highlight>
                  <a:srgbClr val="FFFFFF"/>
                </a:highlight>
              </a:rPr>
              <a:t>indexed arrays of unlimited size</a:t>
            </a:r>
            <a:endParaRPr sz="1400">
              <a:highlight>
                <a:srgbClr val="FFFFFF"/>
              </a:highlight>
            </a:endParaRPr>
          </a:p>
          <a:p>
            <a:pPr indent="-317500" lvl="0" marL="457200" marR="101600" rtl="0" algn="l">
              <a:lnSpc>
                <a:spcPct val="100000"/>
              </a:lnSpc>
              <a:spcBef>
                <a:spcPts val="0"/>
              </a:spcBef>
              <a:spcAft>
                <a:spcPts val="0"/>
              </a:spcAft>
              <a:buSzPts val="1400"/>
              <a:buChar char="●"/>
            </a:pPr>
            <a:r>
              <a:rPr lang="en" sz="1400">
                <a:highlight>
                  <a:srgbClr val="FFFFFF"/>
                </a:highlight>
              </a:rPr>
              <a:t>integer arithmetic in any base from two to sixty-four</a:t>
            </a:r>
            <a:endParaRPr sz="1350">
              <a:solidFill>
                <a:srgbClr val="3D3D4E"/>
              </a:solidFill>
              <a:highlight>
                <a:srgbClr val="FFFFFF"/>
              </a:highlight>
              <a:latin typeface="Georgia"/>
              <a:ea typeface="Georgia"/>
              <a:cs typeface="Georgia"/>
              <a:sym typeface="Georgia"/>
            </a:endParaRPr>
          </a:p>
        </p:txBody>
      </p:sp>
      <p:pic>
        <p:nvPicPr>
          <p:cNvPr id="657" name="Google Shape;657;p66">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658" name="Google Shape;658;p66">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659" name="Google Shape;659;p66">
            <a:hlinkClick action="ppaction://hlinksldjump" r:id="rId7"/>
          </p:cNvPr>
          <p:cNvPicPr preferRelativeResize="0"/>
          <p:nvPr/>
        </p:nvPicPr>
        <p:blipFill>
          <a:blip r:embed="rId8">
            <a:alphaModFix/>
          </a:blip>
          <a:stretch>
            <a:fillRect/>
          </a:stretch>
        </p:blipFill>
        <p:spPr>
          <a:xfrm>
            <a:off x="152400" y="526200"/>
            <a:ext cx="1081150" cy="1081150"/>
          </a:xfrm>
          <a:prstGeom prst="rect">
            <a:avLst/>
          </a:prstGeom>
          <a:noFill/>
          <a:ln>
            <a:noFill/>
          </a:ln>
        </p:spPr>
      </p:pic>
      <p:pic>
        <p:nvPicPr>
          <p:cNvPr id="660" name="Google Shape;660;p66">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endParaRPr/>
          </a:p>
        </p:txBody>
      </p:sp>
      <p:sp>
        <p:nvSpPr>
          <p:cNvPr id="666" name="Google Shape;666;p67"/>
          <p:cNvSpPr txBox="1"/>
          <p:nvPr>
            <p:ph idx="1" type="body"/>
          </p:nvPr>
        </p:nvSpPr>
        <p:spPr>
          <a:xfrm>
            <a:off x="2400250" y="1211351"/>
            <a:ext cx="6321600" cy="87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444444"/>
                </a:solidFill>
                <a:highlight>
                  <a:srgbClr val="FFFFFF"/>
                </a:highlight>
              </a:rPr>
              <a:t>R is a free software environment for statistical computing and graphics. It compiles and runs on a wide variety of UNIX platforms, Windows and MacOS.</a:t>
            </a:r>
            <a:endParaRPr sz="1500"/>
          </a:p>
        </p:txBody>
      </p:sp>
      <p:pic>
        <p:nvPicPr>
          <p:cNvPr id="667" name="Google Shape;667;p67">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pic>
        <p:nvPicPr>
          <p:cNvPr id="668" name="Google Shape;668;p67">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669" name="Google Shape;669;p67"/>
          <p:cNvPicPr preferRelativeResize="0"/>
          <p:nvPr/>
        </p:nvPicPr>
        <p:blipFill>
          <a:blip r:embed="rId7">
            <a:alphaModFix/>
          </a:blip>
          <a:stretch>
            <a:fillRect/>
          </a:stretch>
        </p:blipFill>
        <p:spPr>
          <a:xfrm>
            <a:off x="2500500" y="2279687"/>
            <a:ext cx="1905000" cy="1847850"/>
          </a:xfrm>
          <a:prstGeom prst="rect">
            <a:avLst/>
          </a:prstGeom>
          <a:noFill/>
          <a:ln>
            <a:noFill/>
          </a:ln>
        </p:spPr>
      </p:pic>
      <p:pic>
        <p:nvPicPr>
          <p:cNvPr id="670" name="Google Shape;670;p67"/>
          <p:cNvPicPr preferRelativeResize="0"/>
          <p:nvPr/>
        </p:nvPicPr>
        <p:blipFill rotWithShape="1">
          <a:blip r:embed="rId8">
            <a:alphaModFix/>
          </a:blip>
          <a:srcRect b="0" l="0" r="0" t="2997"/>
          <a:stretch/>
        </p:blipFill>
        <p:spPr>
          <a:xfrm>
            <a:off x="4658150" y="2236825"/>
            <a:ext cx="1914525" cy="1847850"/>
          </a:xfrm>
          <a:prstGeom prst="rect">
            <a:avLst/>
          </a:prstGeom>
          <a:noFill/>
          <a:ln>
            <a:noFill/>
          </a:ln>
        </p:spPr>
      </p:pic>
      <p:pic>
        <p:nvPicPr>
          <p:cNvPr id="671" name="Google Shape;671;p67"/>
          <p:cNvPicPr preferRelativeResize="0"/>
          <p:nvPr/>
        </p:nvPicPr>
        <p:blipFill>
          <a:blip r:embed="rId9">
            <a:alphaModFix/>
          </a:blip>
          <a:stretch>
            <a:fillRect/>
          </a:stretch>
        </p:blipFill>
        <p:spPr>
          <a:xfrm>
            <a:off x="6825325" y="2303500"/>
            <a:ext cx="1895475" cy="1800225"/>
          </a:xfrm>
          <a:prstGeom prst="rect">
            <a:avLst/>
          </a:prstGeom>
          <a:noFill/>
          <a:ln>
            <a:noFill/>
          </a:ln>
        </p:spPr>
      </p:pic>
      <p:pic>
        <p:nvPicPr>
          <p:cNvPr id="672" name="Google Shape;672;p67">
            <a:hlinkClick action="ppaction://hlinksldjump" r:id="rId10"/>
          </p:cNvPr>
          <p:cNvPicPr preferRelativeResize="0"/>
          <p:nvPr/>
        </p:nvPicPr>
        <p:blipFill>
          <a:blip r:embed="rId11">
            <a:alphaModFix/>
          </a:blip>
          <a:stretch>
            <a:fillRect/>
          </a:stretch>
        </p:blipFill>
        <p:spPr>
          <a:xfrm>
            <a:off x="215125" y="589050"/>
            <a:ext cx="1130891" cy="8781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Who uses it?</a:t>
            </a:r>
            <a:endParaRPr/>
          </a:p>
        </p:txBody>
      </p:sp>
      <p:sp>
        <p:nvSpPr>
          <p:cNvPr id="678" name="Google Shape;678;p6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92929"/>
                </a:solidFill>
                <a:highlight>
                  <a:srgbClr val="FFFFFF"/>
                </a:highlight>
              </a:rPr>
              <a:t>Today, millions of analysts, researchers, and brands such as Facebook, Google, Bing, Accenture, Wipro are using R to solve complex issues. </a:t>
            </a:r>
            <a:endParaRPr sz="1400">
              <a:solidFill>
                <a:srgbClr val="292929"/>
              </a:solidFill>
              <a:highlight>
                <a:srgbClr val="FFFFFF"/>
              </a:highlight>
            </a:endParaRPr>
          </a:p>
          <a:p>
            <a:pPr indent="0" lvl="0" marL="0" rtl="0" algn="l">
              <a:spcBef>
                <a:spcPts val="1200"/>
              </a:spcBef>
              <a:spcAft>
                <a:spcPts val="0"/>
              </a:spcAft>
              <a:buNone/>
            </a:pPr>
            <a:r>
              <a:rPr lang="en" sz="1400">
                <a:solidFill>
                  <a:srgbClr val="292929"/>
                </a:solidFill>
                <a:highlight>
                  <a:srgbClr val="FFFFFF"/>
                </a:highlight>
              </a:rPr>
              <a:t>R applications are not limited to just one sector, we can see R programming in </a:t>
            </a:r>
            <a:endParaRPr sz="1400">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en" sz="1400">
                <a:solidFill>
                  <a:srgbClr val="292929"/>
                </a:solidFill>
                <a:highlight>
                  <a:srgbClr val="FFFFFF"/>
                </a:highlight>
              </a:rPr>
              <a:t>Banking,</a:t>
            </a:r>
            <a:endParaRPr sz="1400">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en" sz="1400">
                <a:solidFill>
                  <a:srgbClr val="292929"/>
                </a:solidFill>
                <a:highlight>
                  <a:srgbClr val="FFFFFF"/>
                </a:highlight>
              </a:rPr>
              <a:t>E-commerce</a:t>
            </a:r>
            <a:endParaRPr sz="1400">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en" sz="1400">
                <a:solidFill>
                  <a:srgbClr val="292929"/>
                </a:solidFill>
                <a:highlight>
                  <a:srgbClr val="FFFFFF"/>
                </a:highlight>
              </a:rPr>
              <a:t>Finance</a:t>
            </a:r>
            <a:endParaRPr sz="1400">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en" sz="1400">
                <a:solidFill>
                  <a:srgbClr val="292929"/>
                </a:solidFill>
                <a:highlight>
                  <a:srgbClr val="FFFFFF"/>
                </a:highlight>
              </a:rPr>
              <a:t>Social media</a:t>
            </a:r>
            <a:endParaRPr sz="1400">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en" sz="1400">
                <a:solidFill>
                  <a:srgbClr val="292929"/>
                </a:solidFill>
                <a:highlight>
                  <a:srgbClr val="FFFFFF"/>
                </a:highlight>
              </a:rPr>
              <a:t>Health care</a:t>
            </a:r>
            <a:endParaRPr sz="1400">
              <a:solidFill>
                <a:srgbClr val="292929"/>
              </a:solidFill>
              <a:highlight>
                <a:srgbClr val="FFFFFF"/>
              </a:highlight>
            </a:endParaRPr>
          </a:p>
        </p:txBody>
      </p:sp>
      <p:pic>
        <p:nvPicPr>
          <p:cNvPr id="679" name="Google Shape;679;p68">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680" name="Google Shape;680;p68">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681" name="Google Shape;681;p68">
            <a:hlinkClick action="ppaction://hlinksldjump" r:id="rId7"/>
          </p:cNvPr>
          <p:cNvPicPr preferRelativeResize="0"/>
          <p:nvPr/>
        </p:nvPicPr>
        <p:blipFill>
          <a:blip r:embed="rId8">
            <a:alphaModFix/>
          </a:blip>
          <a:stretch>
            <a:fillRect/>
          </a:stretch>
        </p:blipFill>
        <p:spPr>
          <a:xfrm>
            <a:off x="215125" y="589050"/>
            <a:ext cx="1130891" cy="878100"/>
          </a:xfrm>
          <a:prstGeom prst="rect">
            <a:avLst/>
          </a:prstGeom>
          <a:noFill/>
          <a:ln>
            <a:noFill/>
          </a:ln>
        </p:spPr>
      </p:pic>
      <p:pic>
        <p:nvPicPr>
          <p:cNvPr id="682" name="Google Shape;682;p68">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Where did it start?</a:t>
            </a:r>
            <a:endParaRPr/>
          </a:p>
        </p:txBody>
      </p:sp>
      <p:sp>
        <p:nvSpPr>
          <p:cNvPr id="688" name="Google Shape;688;p6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444444"/>
                </a:solidFill>
                <a:highlight>
                  <a:srgbClr val="FFFFFF"/>
                </a:highlight>
              </a:rPr>
              <a:t>R was developed at Bell Laboratories (formerly AT&amp;T, now Lucent Technologies) by John Chambers and colleagues. R can be considered as a different implementation of S.</a:t>
            </a:r>
            <a:endParaRPr sz="1500"/>
          </a:p>
        </p:txBody>
      </p:sp>
      <p:pic>
        <p:nvPicPr>
          <p:cNvPr id="689" name="Google Shape;689;p69">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690" name="Google Shape;690;p69">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691" name="Google Shape;691;p69">
            <a:hlinkClick action="ppaction://hlinksldjump" r:id="rId7"/>
          </p:cNvPr>
          <p:cNvPicPr preferRelativeResize="0"/>
          <p:nvPr/>
        </p:nvPicPr>
        <p:blipFill>
          <a:blip r:embed="rId8">
            <a:alphaModFix/>
          </a:blip>
          <a:stretch>
            <a:fillRect/>
          </a:stretch>
        </p:blipFill>
        <p:spPr>
          <a:xfrm>
            <a:off x="215125" y="589050"/>
            <a:ext cx="1130891" cy="878100"/>
          </a:xfrm>
          <a:prstGeom prst="rect">
            <a:avLst/>
          </a:prstGeom>
          <a:noFill/>
          <a:ln>
            <a:noFill/>
          </a:ln>
        </p:spPr>
      </p:pic>
      <p:pic>
        <p:nvPicPr>
          <p:cNvPr id="692" name="Google Shape;692;p69">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What makes learning it important?</a:t>
            </a:r>
            <a:endParaRPr/>
          </a:p>
        </p:txBody>
      </p:sp>
      <p:sp>
        <p:nvSpPr>
          <p:cNvPr id="698" name="Google Shape;698;p70"/>
          <p:cNvSpPr txBox="1"/>
          <p:nvPr>
            <p:ph idx="1" type="body"/>
          </p:nvPr>
        </p:nvSpPr>
        <p:spPr>
          <a:xfrm>
            <a:off x="2400250" y="1211350"/>
            <a:ext cx="63216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44444"/>
                </a:solidFill>
                <a:highlight>
                  <a:srgbClr val="FFFFFF"/>
                </a:highlight>
              </a:rPr>
              <a:t>R provides a wide variety of statistical and graphical techniques, and is highly extensible.  It is an integrated suite of software facilities for data manipulation, calculation and graphical display. It includes</a:t>
            </a:r>
            <a:endParaRPr sz="1400">
              <a:solidFill>
                <a:srgbClr val="444444"/>
              </a:solidFill>
              <a:highlight>
                <a:srgbClr val="FFFFFF"/>
              </a:highlight>
            </a:endParaRPr>
          </a:p>
          <a:p>
            <a:pPr indent="0" lvl="0" marL="0" rtl="0" algn="l">
              <a:spcBef>
                <a:spcPts val="0"/>
              </a:spcBef>
              <a:spcAft>
                <a:spcPts val="0"/>
              </a:spcAft>
              <a:buNone/>
            </a:pPr>
            <a:r>
              <a:t/>
            </a:r>
            <a:endParaRPr sz="1400">
              <a:solidFill>
                <a:srgbClr val="444444"/>
              </a:solidFill>
              <a:highlight>
                <a:srgbClr val="FFFFFF"/>
              </a:highlight>
            </a:endParaRPr>
          </a:p>
          <a:p>
            <a:pPr indent="0" lvl="0" marL="0" rtl="0" algn="l">
              <a:spcBef>
                <a:spcPts val="0"/>
              </a:spcBef>
              <a:spcAft>
                <a:spcPts val="0"/>
              </a:spcAft>
              <a:buNone/>
            </a:pPr>
            <a:r>
              <a:rPr lang="en" sz="1400">
                <a:solidFill>
                  <a:srgbClr val="444444"/>
                </a:solidFill>
                <a:highlight>
                  <a:srgbClr val="FFFFFF"/>
                </a:highlight>
              </a:rPr>
              <a:t>Features</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Lato"/>
              <a:buChar char="●"/>
            </a:pPr>
            <a:r>
              <a:rPr lang="en" sz="1400">
                <a:solidFill>
                  <a:srgbClr val="444444"/>
                </a:solidFill>
                <a:highlight>
                  <a:srgbClr val="FFFFFF"/>
                </a:highlight>
              </a:rPr>
              <a:t>an effective data handling and storage facility,</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Lato"/>
              <a:buChar char="●"/>
            </a:pPr>
            <a:r>
              <a:rPr lang="en" sz="1400">
                <a:solidFill>
                  <a:srgbClr val="444444"/>
                </a:solidFill>
                <a:highlight>
                  <a:srgbClr val="FFFFFF"/>
                </a:highlight>
              </a:rPr>
              <a:t>a suite of operators for calculations on arrays, in particular matrices,</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Lato"/>
              <a:buChar char="●"/>
            </a:pPr>
            <a:r>
              <a:rPr lang="en" sz="1400">
                <a:solidFill>
                  <a:srgbClr val="444444"/>
                </a:solidFill>
                <a:highlight>
                  <a:srgbClr val="FFFFFF"/>
                </a:highlight>
              </a:rPr>
              <a:t>a large, coherent, integrated collection of intermediate tools for data analysis,</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Lato"/>
              <a:buChar char="●"/>
            </a:pPr>
            <a:r>
              <a:rPr lang="en" sz="1400">
                <a:solidFill>
                  <a:srgbClr val="444444"/>
                </a:solidFill>
                <a:highlight>
                  <a:srgbClr val="FFFFFF"/>
                </a:highlight>
              </a:rPr>
              <a:t>graphical facilities for data analysis and display either on-screen or on hardcopy, and</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Lato"/>
              <a:buChar char="●"/>
            </a:pPr>
            <a:r>
              <a:rPr lang="en" sz="1400">
                <a:solidFill>
                  <a:srgbClr val="444444"/>
                </a:solidFill>
                <a:highlight>
                  <a:srgbClr val="FFFFFF"/>
                </a:highlight>
              </a:rPr>
              <a:t>a well-developed, simple and effective programming language which includes conditionals, loops, user-defined recursive functions and input and output facilities.</a:t>
            </a:r>
            <a:endParaRPr sz="1400">
              <a:solidFill>
                <a:srgbClr val="444444"/>
              </a:solidFill>
              <a:highlight>
                <a:srgbClr val="FFFFFF"/>
              </a:highlight>
            </a:endParaRPr>
          </a:p>
        </p:txBody>
      </p:sp>
      <p:pic>
        <p:nvPicPr>
          <p:cNvPr id="699" name="Google Shape;699;p70">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00" name="Google Shape;700;p70">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701" name="Google Shape;701;p70">
            <a:hlinkClick action="ppaction://hlinksldjump" r:id="rId7"/>
          </p:cNvPr>
          <p:cNvPicPr preferRelativeResize="0"/>
          <p:nvPr/>
        </p:nvPicPr>
        <p:blipFill>
          <a:blip r:embed="rId8">
            <a:alphaModFix/>
          </a:blip>
          <a:stretch>
            <a:fillRect/>
          </a:stretch>
        </p:blipFill>
        <p:spPr>
          <a:xfrm>
            <a:off x="215125" y="589050"/>
            <a:ext cx="1130891" cy="878100"/>
          </a:xfrm>
          <a:prstGeom prst="rect">
            <a:avLst/>
          </a:prstGeom>
          <a:noFill/>
          <a:ln>
            <a:noFill/>
          </a:ln>
        </p:spPr>
      </p:pic>
      <p:pic>
        <p:nvPicPr>
          <p:cNvPr id="702" name="Google Shape;702;p70">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t>
            </a:r>
            <a:endParaRPr/>
          </a:p>
        </p:txBody>
      </p:sp>
      <p:sp>
        <p:nvSpPr>
          <p:cNvPr id="708" name="Google Shape;708;p71"/>
          <p:cNvSpPr txBox="1"/>
          <p:nvPr>
            <p:ph idx="1" type="body"/>
          </p:nvPr>
        </p:nvSpPr>
        <p:spPr>
          <a:xfrm>
            <a:off x="2400250" y="1211351"/>
            <a:ext cx="6321600" cy="963900"/>
          </a:xfrm>
          <a:prstGeom prst="rect">
            <a:avLst/>
          </a:prstGeom>
        </p:spPr>
        <p:txBody>
          <a:bodyPr anchorCtr="0" anchor="t" bIns="91425" lIns="91425" spcFirstLastPara="1" rIns="91425" wrap="square" tIns="91425">
            <a:normAutofit/>
          </a:bodyPr>
          <a:lstStyle/>
          <a:p>
            <a:pPr indent="0" lvl="0" marL="0" rtl="0" algn="just">
              <a:spcBef>
                <a:spcPts val="1100"/>
              </a:spcBef>
              <a:spcAft>
                <a:spcPts val="1100"/>
              </a:spcAft>
              <a:buClr>
                <a:schemeClr val="dk2"/>
              </a:buClr>
              <a:buSzPts val="1100"/>
              <a:buFont typeface="Arial"/>
              <a:buNone/>
            </a:pPr>
            <a:r>
              <a:rPr lang="en" sz="1500">
                <a:highlight>
                  <a:srgbClr val="FFFFFF"/>
                </a:highlight>
              </a:rPr>
              <a:t>Go is a statically-typed language. Go has a similar syntax to C. It is developed with the vision of high performance and fast development.</a:t>
            </a:r>
            <a:endParaRPr sz="1500"/>
          </a:p>
        </p:txBody>
      </p:sp>
      <p:pic>
        <p:nvPicPr>
          <p:cNvPr id="709" name="Google Shape;709;p71">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pic>
        <p:nvPicPr>
          <p:cNvPr id="710" name="Google Shape;710;p71">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711" name="Google Shape;711;p71">
            <a:hlinkClick action="ppaction://hlinksldjump" r:id="rId7"/>
          </p:cNvPr>
          <p:cNvPicPr preferRelativeResize="0"/>
          <p:nvPr/>
        </p:nvPicPr>
        <p:blipFill>
          <a:blip r:embed="rId8">
            <a:alphaModFix/>
          </a:blip>
          <a:stretch>
            <a:fillRect/>
          </a:stretch>
        </p:blipFill>
        <p:spPr>
          <a:xfrm>
            <a:off x="316933" y="575950"/>
            <a:ext cx="1448550" cy="1448550"/>
          </a:xfrm>
          <a:prstGeom prst="rect">
            <a:avLst/>
          </a:prstGeom>
          <a:noFill/>
          <a:ln>
            <a:noFill/>
          </a:ln>
        </p:spPr>
      </p:pic>
      <p:pic>
        <p:nvPicPr>
          <p:cNvPr id="712" name="Google Shape;712;p71">
            <a:hlinkClick action="ppaction://hlinksldjump" r:id="rId9"/>
          </p:cNvPr>
          <p:cNvPicPr preferRelativeResize="0"/>
          <p:nvPr/>
        </p:nvPicPr>
        <p:blipFill>
          <a:blip r:embed="rId10">
            <a:alphaModFix/>
          </a:blip>
          <a:stretch>
            <a:fillRect/>
          </a:stretch>
        </p:blipFill>
        <p:spPr>
          <a:xfrm>
            <a:off x="2500500" y="2279687"/>
            <a:ext cx="1905000" cy="1847850"/>
          </a:xfrm>
          <a:prstGeom prst="rect">
            <a:avLst/>
          </a:prstGeom>
          <a:noFill/>
          <a:ln>
            <a:noFill/>
          </a:ln>
        </p:spPr>
      </p:pic>
      <p:pic>
        <p:nvPicPr>
          <p:cNvPr id="713" name="Google Shape;713;p71">
            <a:hlinkClick action="ppaction://hlinksldjump" r:id="rId11"/>
          </p:cNvPr>
          <p:cNvPicPr preferRelativeResize="0"/>
          <p:nvPr/>
        </p:nvPicPr>
        <p:blipFill rotWithShape="1">
          <a:blip r:embed="rId12">
            <a:alphaModFix/>
          </a:blip>
          <a:srcRect b="0" l="0" r="0" t="2997"/>
          <a:stretch/>
        </p:blipFill>
        <p:spPr>
          <a:xfrm>
            <a:off x="4658150" y="2236825"/>
            <a:ext cx="1914525" cy="1847850"/>
          </a:xfrm>
          <a:prstGeom prst="rect">
            <a:avLst/>
          </a:prstGeom>
          <a:noFill/>
          <a:ln>
            <a:noFill/>
          </a:ln>
        </p:spPr>
      </p:pic>
      <p:pic>
        <p:nvPicPr>
          <p:cNvPr id="714" name="Google Shape;714;p71">
            <a:hlinkClick action="ppaction://hlinksldjump" r:id="rId13"/>
          </p:cNvPr>
          <p:cNvPicPr preferRelativeResize="0"/>
          <p:nvPr/>
        </p:nvPicPr>
        <p:blipFill>
          <a:blip r:embed="rId14">
            <a:alphaModFix/>
          </a:blip>
          <a:stretch>
            <a:fillRect/>
          </a:stretch>
        </p:blipFill>
        <p:spPr>
          <a:xfrm>
            <a:off x="6825325" y="2303500"/>
            <a:ext cx="1895475" cy="180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learning it important?</a:t>
            </a:r>
            <a:endParaRPr/>
          </a:p>
        </p:txBody>
      </p:sp>
      <p:sp>
        <p:nvSpPr>
          <p:cNvPr id="152" name="Google Shape;152;p18"/>
          <p:cNvSpPr txBox="1"/>
          <p:nvPr>
            <p:ph idx="1" type="body"/>
          </p:nvPr>
        </p:nvSpPr>
        <p:spPr>
          <a:xfrm>
            <a:off x="2410100" y="1168550"/>
            <a:ext cx="6321600" cy="342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 sz="1400"/>
              <a:t>Python lets you work quickly to integrate systems as a scripting or glue language. It’s also suited for Rapid Application Develop (RAD).</a:t>
            </a:r>
            <a:endParaRPr sz="1400"/>
          </a:p>
          <a:p>
            <a:pPr indent="-317500" lvl="0" marL="457200" rtl="0" algn="l">
              <a:lnSpc>
                <a:spcPct val="100000"/>
              </a:lnSpc>
              <a:spcBef>
                <a:spcPts val="0"/>
              </a:spcBef>
              <a:spcAft>
                <a:spcPts val="0"/>
              </a:spcAft>
              <a:buSzPts val="1400"/>
              <a:buChar char="●"/>
            </a:pPr>
            <a:r>
              <a:rPr lang="en" sz="1400"/>
              <a:t>The game Civilization 4 has all its inner logic, including AI, implemented in Python.</a:t>
            </a:r>
            <a:endParaRPr sz="1400"/>
          </a:p>
          <a:p>
            <a:pPr indent="-317500" lvl="0" marL="457200" rtl="0" algn="l">
              <a:lnSpc>
                <a:spcPct val="100000"/>
              </a:lnSpc>
              <a:spcBef>
                <a:spcPts val="0"/>
              </a:spcBef>
              <a:spcAft>
                <a:spcPts val="0"/>
              </a:spcAft>
              <a:buSzPts val="1400"/>
              <a:buChar char="●"/>
            </a:pPr>
            <a:r>
              <a:rPr lang="en" sz="1400"/>
              <a:t>NASA uses Python in its Integrated Planning System as a standard scripting language.</a:t>
            </a:r>
            <a:endParaRPr sz="1400"/>
          </a:p>
          <a:p>
            <a:pPr indent="-317500" lvl="0" marL="457200" rtl="0" algn="l">
              <a:lnSpc>
                <a:spcPct val="100000"/>
              </a:lnSpc>
              <a:spcBef>
                <a:spcPts val="0"/>
              </a:spcBef>
              <a:spcAft>
                <a:spcPts val="0"/>
              </a:spcAft>
              <a:buSzPts val="1400"/>
              <a:buChar char="●"/>
            </a:pPr>
            <a:r>
              <a:rPr lang="en" sz="1400"/>
              <a:t>Features:</a:t>
            </a:r>
            <a:endParaRPr sz="1400"/>
          </a:p>
          <a:p>
            <a:pPr indent="-317500" lvl="1" marL="914400" rtl="0" algn="l">
              <a:lnSpc>
                <a:spcPct val="100000"/>
              </a:lnSpc>
              <a:spcBef>
                <a:spcPts val="0"/>
              </a:spcBef>
              <a:spcAft>
                <a:spcPts val="0"/>
              </a:spcAft>
              <a:buSzPts val="1400"/>
              <a:buChar char="○"/>
            </a:pPr>
            <a:r>
              <a:rPr lang="en"/>
              <a:t>Simple to learn and easily read</a:t>
            </a:r>
            <a:endParaRPr/>
          </a:p>
          <a:p>
            <a:pPr indent="-317500" lvl="1" marL="914400" rtl="0" algn="l">
              <a:lnSpc>
                <a:spcPct val="100000"/>
              </a:lnSpc>
              <a:spcBef>
                <a:spcPts val="0"/>
              </a:spcBef>
              <a:spcAft>
                <a:spcPts val="0"/>
              </a:spcAft>
              <a:buSzPts val="1400"/>
              <a:buChar char="○"/>
            </a:pPr>
            <a:r>
              <a:rPr lang="en"/>
              <a:t>Associated web frameworks for developing web-based applications</a:t>
            </a:r>
            <a:endParaRPr/>
          </a:p>
          <a:p>
            <a:pPr indent="-317500" lvl="1" marL="914400" rtl="0" algn="l">
              <a:lnSpc>
                <a:spcPct val="100000"/>
              </a:lnSpc>
              <a:spcBef>
                <a:spcPts val="0"/>
              </a:spcBef>
              <a:spcAft>
                <a:spcPts val="0"/>
              </a:spcAft>
              <a:buSzPts val="1400"/>
              <a:buChar char="○"/>
            </a:pPr>
            <a:r>
              <a:rPr lang="en"/>
              <a:t>Free interpreter and standard library available in source or binary on major platforms</a:t>
            </a:r>
            <a:endParaRPr sz="1300"/>
          </a:p>
        </p:txBody>
      </p:sp>
      <p:pic>
        <p:nvPicPr>
          <p:cNvPr id="153" name="Google Shape;153;p18">
            <a:hlinkClick action="ppaction://hlinksldjump" r:id="rId3"/>
          </p:cNvPr>
          <p:cNvPicPr preferRelativeResize="0"/>
          <p:nvPr/>
        </p:nvPicPr>
        <p:blipFill>
          <a:blip r:embed="rId4">
            <a:alphaModFix/>
          </a:blip>
          <a:stretch>
            <a:fillRect/>
          </a:stretch>
        </p:blipFill>
        <p:spPr>
          <a:xfrm>
            <a:off x="344600" y="636551"/>
            <a:ext cx="1320075" cy="1320075"/>
          </a:xfrm>
          <a:prstGeom prst="rect">
            <a:avLst/>
          </a:prstGeom>
          <a:noFill/>
          <a:ln>
            <a:noFill/>
          </a:ln>
        </p:spPr>
      </p:pic>
      <p:pic>
        <p:nvPicPr>
          <p:cNvPr id="154" name="Google Shape;154;p18">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155" name="Google Shape;155;p18">
            <a:hlinkClick action="ppaction://hlinksldjump" r:id="rId7"/>
          </p:cNvPr>
          <p:cNvPicPr preferRelativeResize="0"/>
          <p:nvPr/>
        </p:nvPicPr>
        <p:blipFill>
          <a:blip r:embed="rId8">
            <a:alphaModFix/>
          </a:blip>
          <a:stretch>
            <a:fillRect/>
          </a:stretch>
        </p:blipFill>
        <p:spPr>
          <a:xfrm>
            <a:off x="8570025" y="4556675"/>
            <a:ext cx="574400" cy="574400"/>
          </a:xfrm>
          <a:prstGeom prst="rect">
            <a:avLst/>
          </a:prstGeom>
          <a:noFill/>
          <a:ln>
            <a:noFill/>
          </a:ln>
        </p:spPr>
      </p:pic>
      <p:pic>
        <p:nvPicPr>
          <p:cNvPr id="156" name="Google Shape;156;p18">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Who uses it?</a:t>
            </a:r>
            <a:endParaRPr/>
          </a:p>
        </p:txBody>
      </p:sp>
      <p:sp>
        <p:nvSpPr>
          <p:cNvPr id="720" name="Google Shape;720;p72"/>
          <p:cNvSpPr txBox="1"/>
          <p:nvPr>
            <p:ph idx="1" type="body"/>
          </p:nvPr>
        </p:nvSpPr>
        <p:spPr>
          <a:xfrm>
            <a:off x="2400250" y="1211350"/>
            <a:ext cx="6321600" cy="334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Cloud services</a:t>
            </a:r>
            <a:endParaRPr sz="1400"/>
          </a:p>
          <a:p>
            <a:pPr indent="-317500" lvl="1" marL="914400" rtl="0" algn="l">
              <a:spcBef>
                <a:spcPts val="0"/>
              </a:spcBef>
              <a:spcAft>
                <a:spcPts val="0"/>
              </a:spcAft>
              <a:buSzPts val="1400"/>
              <a:buChar char="○"/>
            </a:pPr>
            <a:r>
              <a:rPr lang="en"/>
              <a:t>Dropbox</a:t>
            </a:r>
            <a:endParaRPr/>
          </a:p>
          <a:p>
            <a:pPr indent="-317500" lvl="1" marL="914400" rtl="0" algn="l">
              <a:spcBef>
                <a:spcPts val="0"/>
              </a:spcBef>
              <a:spcAft>
                <a:spcPts val="0"/>
              </a:spcAft>
              <a:buSzPts val="1400"/>
              <a:buChar char="○"/>
            </a:pPr>
            <a:r>
              <a:rPr lang="en"/>
              <a:t>Terraform</a:t>
            </a:r>
            <a:endParaRPr/>
          </a:p>
          <a:p>
            <a:pPr indent="-317500" lvl="1" marL="914400" rtl="0" algn="l">
              <a:spcBef>
                <a:spcPts val="0"/>
              </a:spcBef>
              <a:spcAft>
                <a:spcPts val="0"/>
              </a:spcAft>
              <a:buSzPts val="1400"/>
              <a:buChar char="○"/>
            </a:pPr>
            <a:r>
              <a:rPr lang="en"/>
              <a:t>Kubernetes</a:t>
            </a:r>
            <a:endParaRPr/>
          </a:p>
          <a:p>
            <a:pPr indent="-317500" lvl="1" marL="914400" rtl="0" algn="l">
              <a:spcBef>
                <a:spcPts val="0"/>
              </a:spcBef>
              <a:spcAft>
                <a:spcPts val="0"/>
              </a:spcAft>
              <a:buSzPts val="1400"/>
              <a:buChar char="○"/>
            </a:pPr>
            <a:r>
              <a:rPr lang="en"/>
              <a:t>Docker</a:t>
            </a:r>
            <a:endParaRPr/>
          </a:p>
          <a:p>
            <a:pPr indent="-317500" lvl="0" marL="457200" rtl="0" algn="l">
              <a:spcBef>
                <a:spcPts val="0"/>
              </a:spcBef>
              <a:spcAft>
                <a:spcPts val="0"/>
              </a:spcAft>
              <a:buSzPts val="1400"/>
              <a:buChar char="●"/>
            </a:pPr>
            <a:r>
              <a:rPr lang="en" sz="1400"/>
              <a:t>Media platforms</a:t>
            </a:r>
            <a:endParaRPr sz="1400"/>
          </a:p>
          <a:p>
            <a:pPr indent="-317500" lvl="1" marL="914400" rtl="0" algn="l">
              <a:spcBef>
                <a:spcPts val="0"/>
              </a:spcBef>
              <a:spcAft>
                <a:spcPts val="0"/>
              </a:spcAft>
              <a:buSzPts val="1400"/>
              <a:buChar char="○"/>
            </a:pPr>
            <a:r>
              <a:rPr lang="en"/>
              <a:t>YouTube</a:t>
            </a:r>
            <a:endParaRPr/>
          </a:p>
          <a:p>
            <a:pPr indent="-317500" lvl="1" marL="914400" rtl="0" algn="l">
              <a:spcBef>
                <a:spcPts val="0"/>
              </a:spcBef>
              <a:spcAft>
                <a:spcPts val="0"/>
              </a:spcAft>
              <a:buSzPts val="1400"/>
              <a:buChar char="○"/>
            </a:pPr>
            <a:r>
              <a:rPr lang="en"/>
              <a:t>SoundCloud</a:t>
            </a:r>
            <a:endParaRPr/>
          </a:p>
          <a:p>
            <a:pPr indent="-317500" lvl="1" marL="914400" rtl="0" algn="l">
              <a:spcBef>
                <a:spcPts val="0"/>
              </a:spcBef>
              <a:spcAft>
                <a:spcPts val="0"/>
              </a:spcAft>
              <a:buSzPts val="1400"/>
              <a:buChar char="○"/>
            </a:pPr>
            <a:r>
              <a:rPr lang="en"/>
              <a:t>Netflix</a:t>
            </a:r>
            <a:endParaRPr/>
          </a:p>
          <a:p>
            <a:pPr indent="-317500" lvl="0" marL="457200" rtl="0" algn="l">
              <a:spcBef>
                <a:spcPts val="0"/>
              </a:spcBef>
              <a:spcAft>
                <a:spcPts val="0"/>
              </a:spcAft>
              <a:buSzPts val="1400"/>
              <a:buChar char="●"/>
            </a:pPr>
            <a:r>
              <a:rPr lang="en" sz="1400"/>
              <a:t>News outlets</a:t>
            </a:r>
            <a:endParaRPr sz="1400"/>
          </a:p>
          <a:p>
            <a:pPr indent="-317500" lvl="1" marL="914400" rtl="0" algn="l">
              <a:spcBef>
                <a:spcPts val="0"/>
              </a:spcBef>
              <a:spcAft>
                <a:spcPts val="0"/>
              </a:spcAft>
              <a:buSzPts val="1400"/>
              <a:buChar char="○"/>
            </a:pPr>
            <a:r>
              <a:rPr lang="en"/>
              <a:t>BBC</a:t>
            </a:r>
            <a:endParaRPr/>
          </a:p>
          <a:p>
            <a:pPr indent="-317500" lvl="0" marL="457200" rtl="0" algn="l">
              <a:spcBef>
                <a:spcPts val="0"/>
              </a:spcBef>
              <a:spcAft>
                <a:spcPts val="0"/>
              </a:spcAft>
              <a:buSzPts val="1400"/>
              <a:buChar char="●"/>
            </a:pPr>
            <a:r>
              <a:rPr lang="en" sz="1400"/>
              <a:t>On-demand services</a:t>
            </a:r>
            <a:endParaRPr sz="1400"/>
          </a:p>
          <a:p>
            <a:pPr indent="-317500" lvl="1" marL="914400" rtl="0" algn="l">
              <a:spcBef>
                <a:spcPts val="0"/>
              </a:spcBef>
              <a:spcAft>
                <a:spcPts val="0"/>
              </a:spcAft>
              <a:buSzPts val="1400"/>
              <a:buChar char="○"/>
            </a:pPr>
            <a:r>
              <a:rPr lang="en"/>
              <a:t>Uber</a:t>
            </a:r>
            <a:endParaRPr/>
          </a:p>
        </p:txBody>
      </p:sp>
      <p:pic>
        <p:nvPicPr>
          <p:cNvPr id="721" name="Google Shape;721;p72">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22" name="Google Shape;722;p72">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723" name="Google Shape;723;p72">
            <a:hlinkClick action="ppaction://hlinksldjump" r:id="rId7"/>
          </p:cNvPr>
          <p:cNvPicPr preferRelativeResize="0"/>
          <p:nvPr/>
        </p:nvPicPr>
        <p:blipFill>
          <a:blip r:embed="rId8">
            <a:alphaModFix/>
          </a:blip>
          <a:stretch>
            <a:fillRect/>
          </a:stretch>
        </p:blipFill>
        <p:spPr>
          <a:xfrm>
            <a:off x="316933" y="575950"/>
            <a:ext cx="1448550" cy="1448550"/>
          </a:xfrm>
          <a:prstGeom prst="rect">
            <a:avLst/>
          </a:prstGeom>
          <a:noFill/>
          <a:ln>
            <a:noFill/>
          </a:ln>
        </p:spPr>
      </p:pic>
      <p:pic>
        <p:nvPicPr>
          <p:cNvPr id="724" name="Google Shape;724;p72">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Where did it start?</a:t>
            </a:r>
            <a:endParaRPr/>
          </a:p>
        </p:txBody>
      </p:sp>
      <p:sp>
        <p:nvSpPr>
          <p:cNvPr id="730" name="Google Shape;730;p7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highlight>
                  <a:srgbClr val="FFFFFF"/>
                </a:highlight>
              </a:rPr>
              <a:t>Go is a programming language which is developed by Google in 2007 by Robert Griesemer, Rob Pike, and Ken Thompson.</a:t>
            </a:r>
            <a:endParaRPr sz="1500"/>
          </a:p>
        </p:txBody>
      </p:sp>
      <p:pic>
        <p:nvPicPr>
          <p:cNvPr id="731" name="Google Shape;731;p73">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32" name="Google Shape;732;p73">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733" name="Google Shape;733;p73">
            <a:hlinkClick action="ppaction://hlinksldjump" r:id="rId7"/>
          </p:cNvPr>
          <p:cNvPicPr preferRelativeResize="0"/>
          <p:nvPr/>
        </p:nvPicPr>
        <p:blipFill>
          <a:blip r:embed="rId8">
            <a:alphaModFix/>
          </a:blip>
          <a:stretch>
            <a:fillRect/>
          </a:stretch>
        </p:blipFill>
        <p:spPr>
          <a:xfrm>
            <a:off x="316933" y="575950"/>
            <a:ext cx="1448550" cy="1448550"/>
          </a:xfrm>
          <a:prstGeom prst="rect">
            <a:avLst/>
          </a:prstGeom>
          <a:noFill/>
          <a:ln>
            <a:noFill/>
          </a:ln>
        </p:spPr>
      </p:pic>
      <p:pic>
        <p:nvPicPr>
          <p:cNvPr id="734" name="Google Shape;734;p73">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What makes learning it important?</a:t>
            </a:r>
            <a:endParaRPr/>
          </a:p>
        </p:txBody>
      </p:sp>
      <p:sp>
        <p:nvSpPr>
          <p:cNvPr id="740" name="Google Shape;740;p7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1100"/>
              </a:spcBef>
              <a:spcAft>
                <a:spcPts val="0"/>
              </a:spcAft>
              <a:buNone/>
            </a:pPr>
            <a:r>
              <a:rPr lang="en" sz="1400">
                <a:highlight>
                  <a:srgbClr val="FFFFFF"/>
                </a:highlight>
              </a:rPr>
              <a:t>Go provides type safety, garbage collection, dynamic-typing capability, many advanced built-in types such as variable length arrays and key-value maps etc.</a:t>
            </a:r>
            <a:endParaRPr sz="1400">
              <a:highlight>
                <a:srgbClr val="FFFFFF"/>
              </a:highlight>
            </a:endParaRPr>
          </a:p>
          <a:p>
            <a:pPr indent="0" lvl="0" marL="0" rtl="0" algn="just">
              <a:lnSpc>
                <a:spcPct val="100000"/>
              </a:lnSpc>
              <a:spcBef>
                <a:spcPts val="1100"/>
              </a:spcBef>
              <a:spcAft>
                <a:spcPts val="0"/>
              </a:spcAft>
              <a:buClr>
                <a:schemeClr val="dk2"/>
              </a:buClr>
              <a:buSzPts val="1100"/>
              <a:buFont typeface="Arial"/>
              <a:buNone/>
            </a:pPr>
            <a:r>
              <a:rPr lang="en" sz="1400">
                <a:highlight>
                  <a:srgbClr val="FFFFFF"/>
                </a:highlight>
              </a:rPr>
              <a:t>Features</a:t>
            </a:r>
            <a:endParaRPr sz="1400">
              <a:highlight>
                <a:srgbClr val="FFFFFF"/>
              </a:highlight>
            </a:endParaRPr>
          </a:p>
          <a:p>
            <a:pPr indent="-317500" lvl="0" marL="457200" marR="25400" rtl="0" algn="l">
              <a:lnSpc>
                <a:spcPct val="100000"/>
              </a:lnSpc>
              <a:spcBef>
                <a:spcPts val="0"/>
              </a:spcBef>
              <a:spcAft>
                <a:spcPts val="0"/>
              </a:spcAft>
              <a:buSzPts val="1400"/>
              <a:buChar char="●"/>
            </a:pPr>
            <a:r>
              <a:rPr lang="en" sz="1400">
                <a:highlight>
                  <a:srgbClr val="FFFFFF"/>
                </a:highlight>
              </a:rPr>
              <a:t>Go is modern, fast and comes with a powerful standard library.</a:t>
            </a:r>
            <a:endParaRPr sz="1400">
              <a:highlight>
                <a:srgbClr val="FFFFFF"/>
              </a:highlight>
            </a:endParaRPr>
          </a:p>
          <a:p>
            <a:pPr indent="-317500" lvl="0" marL="457200" marR="25400" rtl="0" algn="l">
              <a:lnSpc>
                <a:spcPct val="100000"/>
              </a:lnSpc>
              <a:spcBef>
                <a:spcPts val="0"/>
              </a:spcBef>
              <a:spcAft>
                <a:spcPts val="0"/>
              </a:spcAft>
              <a:buSzPts val="1400"/>
              <a:buChar char="●"/>
            </a:pPr>
            <a:r>
              <a:rPr lang="en" sz="1400">
                <a:highlight>
                  <a:srgbClr val="FFFFFF"/>
                </a:highlight>
              </a:rPr>
              <a:t>Go has built-in concurrency.</a:t>
            </a:r>
            <a:endParaRPr sz="1400">
              <a:highlight>
                <a:srgbClr val="FFFFFF"/>
              </a:highlight>
            </a:endParaRPr>
          </a:p>
          <a:p>
            <a:pPr indent="-317500" lvl="0" marL="457200" marR="25400" rtl="0" algn="l">
              <a:lnSpc>
                <a:spcPct val="100000"/>
              </a:lnSpc>
              <a:spcBef>
                <a:spcPts val="0"/>
              </a:spcBef>
              <a:spcAft>
                <a:spcPts val="0"/>
              </a:spcAft>
              <a:buSzPts val="1400"/>
              <a:buChar char="●"/>
            </a:pPr>
            <a:r>
              <a:rPr lang="en" sz="1400">
                <a:highlight>
                  <a:srgbClr val="FFFFFF"/>
                </a:highlight>
              </a:rPr>
              <a:t>Go uses interfaces as the building blocks of code reusability.</a:t>
            </a:r>
            <a:endParaRPr sz="1400"/>
          </a:p>
        </p:txBody>
      </p:sp>
      <p:pic>
        <p:nvPicPr>
          <p:cNvPr id="741" name="Google Shape;741;p74">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42" name="Google Shape;742;p74">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743" name="Google Shape;743;p74">
            <a:hlinkClick action="ppaction://hlinksldjump" r:id="rId7"/>
          </p:cNvPr>
          <p:cNvPicPr preferRelativeResize="0"/>
          <p:nvPr/>
        </p:nvPicPr>
        <p:blipFill>
          <a:blip r:embed="rId8">
            <a:alphaModFix/>
          </a:blip>
          <a:stretch>
            <a:fillRect/>
          </a:stretch>
        </p:blipFill>
        <p:spPr>
          <a:xfrm>
            <a:off x="316933" y="575950"/>
            <a:ext cx="1448550" cy="1448550"/>
          </a:xfrm>
          <a:prstGeom prst="rect">
            <a:avLst/>
          </a:prstGeom>
          <a:noFill/>
          <a:ln>
            <a:noFill/>
          </a:ln>
        </p:spPr>
      </p:pic>
      <p:pic>
        <p:nvPicPr>
          <p:cNvPr id="744" name="Google Shape;744;p74">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Kotlin</a:t>
            </a:r>
            <a:endParaRPr/>
          </a:p>
        </p:txBody>
      </p:sp>
      <p:sp>
        <p:nvSpPr>
          <p:cNvPr id="750" name="Google Shape;750;p75"/>
          <p:cNvSpPr txBox="1"/>
          <p:nvPr>
            <p:ph idx="1" type="body"/>
          </p:nvPr>
        </p:nvSpPr>
        <p:spPr>
          <a:xfrm>
            <a:off x="2400250" y="1084350"/>
            <a:ext cx="6321600" cy="110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highlight>
                  <a:srgbClr val="FFFFFF"/>
                </a:highlight>
              </a:rPr>
              <a:t>Kotlin is a general purpose, free, open source, statically typed programming language initially designed for the </a:t>
            </a:r>
            <a:r>
              <a:rPr lang="en" sz="1500">
                <a:highlight>
                  <a:srgbClr val="FFFFFF"/>
                </a:highlight>
              </a:rPr>
              <a:t>J</a:t>
            </a:r>
            <a:r>
              <a:rPr lang="en" sz="1500">
                <a:highlight>
                  <a:srgbClr val="FFFFFF"/>
                </a:highlight>
              </a:rPr>
              <a:t>ava Virtual Machine and Android that combines object-oriented and functional programming features. </a:t>
            </a:r>
            <a:endParaRPr sz="1500"/>
          </a:p>
        </p:txBody>
      </p:sp>
      <p:pic>
        <p:nvPicPr>
          <p:cNvPr id="751" name="Google Shape;751;p75">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52" name="Google Shape;752;p75"/>
          <p:cNvPicPr preferRelativeResize="0"/>
          <p:nvPr/>
        </p:nvPicPr>
        <p:blipFill>
          <a:blip r:embed="rId5">
            <a:alphaModFix/>
          </a:blip>
          <a:stretch>
            <a:fillRect/>
          </a:stretch>
        </p:blipFill>
        <p:spPr>
          <a:xfrm>
            <a:off x="2500500" y="2279687"/>
            <a:ext cx="1905000" cy="1847850"/>
          </a:xfrm>
          <a:prstGeom prst="rect">
            <a:avLst/>
          </a:prstGeom>
          <a:noFill/>
          <a:ln>
            <a:noFill/>
          </a:ln>
        </p:spPr>
      </p:pic>
      <p:pic>
        <p:nvPicPr>
          <p:cNvPr id="753" name="Google Shape;753;p75"/>
          <p:cNvPicPr preferRelativeResize="0"/>
          <p:nvPr/>
        </p:nvPicPr>
        <p:blipFill rotWithShape="1">
          <a:blip r:embed="rId6">
            <a:alphaModFix/>
          </a:blip>
          <a:srcRect b="0" l="0" r="0" t="2997"/>
          <a:stretch/>
        </p:blipFill>
        <p:spPr>
          <a:xfrm>
            <a:off x="4658150" y="2236825"/>
            <a:ext cx="1914525" cy="1847850"/>
          </a:xfrm>
          <a:prstGeom prst="rect">
            <a:avLst/>
          </a:prstGeom>
          <a:noFill/>
          <a:ln>
            <a:noFill/>
          </a:ln>
        </p:spPr>
      </p:pic>
      <p:pic>
        <p:nvPicPr>
          <p:cNvPr id="754" name="Google Shape;754;p75"/>
          <p:cNvPicPr preferRelativeResize="0"/>
          <p:nvPr/>
        </p:nvPicPr>
        <p:blipFill>
          <a:blip r:embed="rId7">
            <a:alphaModFix/>
          </a:blip>
          <a:stretch>
            <a:fillRect/>
          </a:stretch>
        </p:blipFill>
        <p:spPr>
          <a:xfrm>
            <a:off x="6825325" y="2303500"/>
            <a:ext cx="1895475" cy="1800225"/>
          </a:xfrm>
          <a:prstGeom prst="rect">
            <a:avLst/>
          </a:prstGeom>
          <a:noFill/>
          <a:ln>
            <a:noFill/>
          </a:ln>
        </p:spPr>
      </p:pic>
      <p:pic>
        <p:nvPicPr>
          <p:cNvPr id="755" name="Google Shape;755;p75">
            <a:hlinkClick action="ppaction://hlinksldjump" r:id="rId8"/>
          </p:cNvPr>
          <p:cNvPicPr preferRelativeResize="0"/>
          <p:nvPr/>
        </p:nvPicPr>
        <p:blipFill>
          <a:blip r:embed="rId9">
            <a:alphaModFix/>
          </a:blip>
          <a:stretch>
            <a:fillRect/>
          </a:stretch>
        </p:blipFill>
        <p:spPr>
          <a:xfrm>
            <a:off x="305875" y="720321"/>
            <a:ext cx="1462200" cy="818825"/>
          </a:xfrm>
          <a:prstGeom prst="rect">
            <a:avLst/>
          </a:prstGeom>
          <a:noFill/>
          <a:ln>
            <a:noFill/>
          </a:ln>
        </p:spPr>
      </p:pic>
      <p:pic>
        <p:nvPicPr>
          <p:cNvPr id="756" name="Google Shape;756;p75">
            <a:hlinkClick action="ppaction://hlinksldjump" r:id="rId10"/>
          </p:cNvPr>
          <p:cNvPicPr preferRelativeResize="0"/>
          <p:nvPr/>
        </p:nvPicPr>
        <p:blipFill>
          <a:blip r:embed="rId11">
            <a:alphaModFix/>
          </a:blip>
          <a:stretch>
            <a:fillRect/>
          </a:stretch>
        </p:blipFill>
        <p:spPr>
          <a:xfrm>
            <a:off x="152400" y="3581400"/>
            <a:ext cx="2095450" cy="66266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Who uses it?</a:t>
            </a:r>
            <a:endParaRPr/>
          </a:p>
        </p:txBody>
      </p:sp>
      <p:sp>
        <p:nvSpPr>
          <p:cNvPr id="762" name="Google Shape;762;p76"/>
          <p:cNvSpPr txBox="1"/>
          <p:nvPr>
            <p:ph idx="1" type="body"/>
          </p:nvPr>
        </p:nvSpPr>
        <p:spPr>
          <a:xfrm>
            <a:off x="2400250" y="1211350"/>
            <a:ext cx="6321600" cy="3519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2"/>
              </a:buClr>
              <a:buSzPts val="1100"/>
              <a:buFont typeface="Arial"/>
              <a:buNone/>
            </a:pPr>
            <a:r>
              <a:rPr lang="en" sz="1400">
                <a:highlight>
                  <a:srgbClr val="FFFFFF"/>
                </a:highlight>
              </a:rPr>
              <a:t>Here are top applications/companies using Kotlin:</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Google</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Pinterest</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Square</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Trello</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Evernote</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Slack</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Corda</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Tinder</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N26</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Netflix</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Airbnb</a:t>
            </a:r>
            <a:endParaRPr sz="1400">
              <a:highlight>
                <a:srgbClr val="FFFFFF"/>
              </a:highlight>
            </a:endParaRPr>
          </a:p>
          <a:p>
            <a:pPr indent="-317500" lvl="0" marL="457200" rtl="0" algn="l">
              <a:spcBef>
                <a:spcPts val="0"/>
              </a:spcBef>
              <a:spcAft>
                <a:spcPts val="0"/>
              </a:spcAft>
              <a:buSzPts val="1400"/>
              <a:buFont typeface="Lato"/>
              <a:buChar char="●"/>
            </a:pPr>
            <a:r>
              <a:rPr lang="en" sz="1400">
                <a:highlight>
                  <a:srgbClr val="FFFFFF"/>
                </a:highlight>
              </a:rPr>
              <a:t>Basecamp</a:t>
            </a:r>
            <a:endParaRPr sz="1400"/>
          </a:p>
        </p:txBody>
      </p:sp>
      <p:pic>
        <p:nvPicPr>
          <p:cNvPr id="763" name="Google Shape;763;p76">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64" name="Google Shape;764;p76">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765" name="Google Shape;765;p76">
            <a:hlinkClick action="ppaction://hlinksldjump" r:id="rId7"/>
          </p:cNvPr>
          <p:cNvPicPr preferRelativeResize="0"/>
          <p:nvPr/>
        </p:nvPicPr>
        <p:blipFill>
          <a:blip r:embed="rId8">
            <a:alphaModFix/>
          </a:blip>
          <a:stretch>
            <a:fillRect/>
          </a:stretch>
        </p:blipFill>
        <p:spPr>
          <a:xfrm>
            <a:off x="305875" y="720321"/>
            <a:ext cx="1462200" cy="818825"/>
          </a:xfrm>
          <a:prstGeom prst="rect">
            <a:avLst/>
          </a:prstGeom>
          <a:noFill/>
          <a:ln>
            <a:noFill/>
          </a:ln>
        </p:spPr>
      </p:pic>
      <p:pic>
        <p:nvPicPr>
          <p:cNvPr id="766" name="Google Shape;766;p76">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Where did it start?</a:t>
            </a:r>
            <a:endParaRPr/>
          </a:p>
        </p:txBody>
      </p:sp>
      <p:sp>
        <p:nvSpPr>
          <p:cNvPr id="772" name="Google Shape;772;p7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highlight>
                  <a:srgbClr val="FFFFFF"/>
                </a:highlight>
              </a:rPr>
              <a:t>Kotlin originated at JetBrains, the company behind IntelliJ IDEA, in 2010, and has been open source since 2012. Kotlin compiles to the same byte code as Java, interoperates with Java classes in natural ways, and shares its tooling with Java.</a:t>
            </a:r>
            <a:endParaRPr sz="1500"/>
          </a:p>
        </p:txBody>
      </p:sp>
      <p:pic>
        <p:nvPicPr>
          <p:cNvPr id="773" name="Google Shape;773;p77">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74" name="Google Shape;774;p77">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775" name="Google Shape;775;p77">
            <a:hlinkClick action="ppaction://hlinksldjump" r:id="rId7"/>
          </p:cNvPr>
          <p:cNvPicPr preferRelativeResize="0"/>
          <p:nvPr/>
        </p:nvPicPr>
        <p:blipFill>
          <a:blip r:embed="rId8">
            <a:alphaModFix/>
          </a:blip>
          <a:stretch>
            <a:fillRect/>
          </a:stretch>
        </p:blipFill>
        <p:spPr>
          <a:xfrm>
            <a:off x="305875" y="720321"/>
            <a:ext cx="1462200" cy="818825"/>
          </a:xfrm>
          <a:prstGeom prst="rect">
            <a:avLst/>
          </a:prstGeom>
          <a:noFill/>
          <a:ln>
            <a:noFill/>
          </a:ln>
        </p:spPr>
      </p:pic>
      <p:pic>
        <p:nvPicPr>
          <p:cNvPr id="776" name="Google Shape;776;p77">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7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What makes learning it important?</a:t>
            </a:r>
            <a:endParaRPr/>
          </a:p>
        </p:txBody>
      </p:sp>
      <p:sp>
        <p:nvSpPr>
          <p:cNvPr id="782" name="Google Shape;782;p7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highlight>
                  <a:srgbClr val="FFFFFF"/>
                </a:highlight>
              </a:rPr>
              <a:t>Kotlin is focused on interoperability, safety, clarity, and tooling support. It is the official language of Android.</a:t>
            </a:r>
            <a:endParaRPr sz="1400">
              <a:highlight>
                <a:srgbClr val="FFFFFF"/>
              </a:highlight>
            </a:endParaRPr>
          </a:p>
          <a:p>
            <a:pPr indent="0" lvl="0" marL="0" rtl="0" algn="l">
              <a:spcBef>
                <a:spcPts val="1200"/>
              </a:spcBef>
              <a:spcAft>
                <a:spcPts val="0"/>
              </a:spcAft>
              <a:buNone/>
            </a:pPr>
            <a:r>
              <a:rPr lang="en" sz="1400">
                <a:highlight>
                  <a:srgbClr val="FFFFFF"/>
                </a:highlight>
              </a:rPr>
              <a:t>Features</a:t>
            </a:r>
            <a:endParaRPr sz="1400">
              <a:highlight>
                <a:srgbClr val="FFFFFF"/>
              </a:highlight>
            </a:endParaRPr>
          </a:p>
          <a:p>
            <a:pPr indent="-323850" lvl="0" marL="457200" rtl="0" algn="l">
              <a:spcBef>
                <a:spcPts val="1200"/>
              </a:spcBef>
              <a:spcAft>
                <a:spcPts val="0"/>
              </a:spcAft>
              <a:buSzPts val="1500"/>
              <a:buChar char="●"/>
            </a:pPr>
            <a:r>
              <a:rPr lang="en" sz="1400">
                <a:highlight>
                  <a:srgbClr val="FFFFFF"/>
                </a:highlight>
              </a:rPr>
              <a:t>S</a:t>
            </a:r>
            <a:r>
              <a:rPr lang="en" sz="1400">
                <a:highlight>
                  <a:srgbClr val="FFFFFF"/>
                </a:highlight>
              </a:rPr>
              <a:t>upports </a:t>
            </a:r>
            <a:r>
              <a:rPr lang="en" sz="1400">
                <a:highlight>
                  <a:srgbClr val="FFFFFF"/>
                </a:highlight>
              </a:rPr>
              <a:t>top-level functions, higher-order functions</a:t>
            </a:r>
            <a:r>
              <a:rPr lang="en" sz="1400">
                <a:highlight>
                  <a:srgbClr val="FFFFFF"/>
                </a:highlight>
              </a:rPr>
              <a:t>, </a:t>
            </a:r>
            <a:r>
              <a:rPr lang="en" sz="1400">
                <a:highlight>
                  <a:srgbClr val="FFFFFF"/>
                </a:highlight>
              </a:rPr>
              <a:t>anonymous functions</a:t>
            </a:r>
            <a:r>
              <a:rPr lang="en" sz="1400">
                <a:highlight>
                  <a:srgbClr val="FFFFFF"/>
                </a:highlight>
              </a:rPr>
              <a:t>, </a:t>
            </a:r>
            <a:r>
              <a:rPr lang="en" sz="1400">
                <a:highlight>
                  <a:srgbClr val="FFFFFF"/>
                </a:highlight>
              </a:rPr>
              <a:t>lambdas, inline functions, closures, tail recursion, and</a:t>
            </a:r>
            <a:r>
              <a:rPr lang="en" sz="1500">
                <a:highlight>
                  <a:srgbClr val="FFFFFF"/>
                </a:highlight>
              </a:rPr>
              <a:t> </a:t>
            </a:r>
            <a:r>
              <a:rPr lang="en" sz="1400">
                <a:highlight>
                  <a:srgbClr val="FFFFFF"/>
                </a:highlight>
              </a:rPr>
              <a:t>generics</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Designed to eliminate the danger of null pointer references and streamline the handling of null values</a:t>
            </a:r>
            <a:endParaRPr sz="1400">
              <a:highlight>
                <a:srgbClr val="FFFFFF"/>
              </a:highlight>
            </a:endParaRPr>
          </a:p>
        </p:txBody>
      </p:sp>
      <p:pic>
        <p:nvPicPr>
          <p:cNvPr id="783" name="Google Shape;783;p78">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84" name="Google Shape;784;p78">
            <a:hlinkClick action="ppaction://hlinksldjump" r:id="rId5"/>
          </p:cNvPr>
          <p:cNvPicPr preferRelativeResize="0"/>
          <p:nvPr/>
        </p:nvPicPr>
        <p:blipFill>
          <a:blip r:embed="rId6">
            <a:alphaModFix/>
          </a:blip>
          <a:stretch>
            <a:fillRect/>
          </a:stretch>
        </p:blipFill>
        <p:spPr>
          <a:xfrm>
            <a:off x="8822225" y="0"/>
            <a:ext cx="311000" cy="311000"/>
          </a:xfrm>
          <a:prstGeom prst="rect">
            <a:avLst/>
          </a:prstGeom>
          <a:noFill/>
          <a:ln>
            <a:noFill/>
          </a:ln>
        </p:spPr>
      </p:pic>
      <p:pic>
        <p:nvPicPr>
          <p:cNvPr id="785" name="Google Shape;785;p78">
            <a:hlinkClick action="ppaction://hlinksldjump" r:id="rId7"/>
          </p:cNvPr>
          <p:cNvPicPr preferRelativeResize="0"/>
          <p:nvPr/>
        </p:nvPicPr>
        <p:blipFill>
          <a:blip r:embed="rId8">
            <a:alphaModFix/>
          </a:blip>
          <a:stretch>
            <a:fillRect/>
          </a:stretch>
        </p:blipFill>
        <p:spPr>
          <a:xfrm>
            <a:off x="305875" y="720321"/>
            <a:ext cx="1462200" cy="818825"/>
          </a:xfrm>
          <a:prstGeom prst="rect">
            <a:avLst/>
          </a:prstGeom>
          <a:noFill/>
          <a:ln>
            <a:noFill/>
          </a:ln>
        </p:spPr>
      </p:pic>
      <p:pic>
        <p:nvPicPr>
          <p:cNvPr id="786" name="Google Shape;786;p78">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792" name="Google Shape;792;p79"/>
          <p:cNvSpPr txBox="1"/>
          <p:nvPr>
            <p:ph idx="1" type="body"/>
          </p:nvPr>
        </p:nvSpPr>
        <p:spPr>
          <a:xfrm>
            <a:off x="2410100" y="1068925"/>
            <a:ext cx="6321600" cy="352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Information copied from the following:</a:t>
            </a:r>
            <a:endParaRPr sz="1000"/>
          </a:p>
          <a:p>
            <a:pPr indent="-12700" lvl="0" marL="355600" rtl="0" algn="l">
              <a:lnSpc>
                <a:spcPct val="100000"/>
              </a:lnSpc>
              <a:spcBef>
                <a:spcPts val="0"/>
              </a:spcBef>
              <a:spcAft>
                <a:spcPts val="0"/>
              </a:spcAft>
              <a:buClr>
                <a:schemeClr val="dk2"/>
              </a:buClr>
              <a:buSzPts val="1100"/>
              <a:buFont typeface="Arial"/>
              <a:buNone/>
            </a:pPr>
            <a:r>
              <a:rPr i="1" lang="en" sz="1000"/>
              <a:t>Bash - GNU Project - Free Software Foundation</a:t>
            </a:r>
            <a:r>
              <a:rPr lang="en" sz="1000"/>
              <a:t>.  [A GNU head] . (n.d.). https://www.gnu.org/software/bash/.</a:t>
            </a:r>
            <a:endParaRPr sz="1000"/>
          </a:p>
          <a:p>
            <a:pPr indent="-285750" lvl="0" marL="628650" rtl="0" algn="l">
              <a:lnSpc>
                <a:spcPct val="100000"/>
              </a:lnSpc>
              <a:spcBef>
                <a:spcPts val="0"/>
              </a:spcBef>
              <a:spcAft>
                <a:spcPts val="0"/>
              </a:spcAft>
              <a:buClr>
                <a:schemeClr val="dk2"/>
              </a:buClr>
              <a:buSzPts val="1100"/>
              <a:buFont typeface="Arial"/>
              <a:buNone/>
            </a:pPr>
            <a:r>
              <a:rPr lang="en" sz="1000"/>
              <a:t>Gour, R. (2019, May 13). </a:t>
            </a:r>
            <a:r>
              <a:rPr i="1" lang="en" sz="1000"/>
              <a:t>How R is Used in Data Science (13 Real-life Analogies)</a:t>
            </a:r>
            <a:r>
              <a:rPr lang="en" sz="1000"/>
              <a:t>. Medium. https://codeburst.io/how-r-is-used-in-data-science-13-real-life-analogies-3f379de5e8ec.</a:t>
            </a:r>
            <a:endParaRPr sz="1000"/>
          </a:p>
          <a:p>
            <a:pPr indent="-285750" lvl="0" marL="628650" rtl="0" algn="l">
              <a:lnSpc>
                <a:spcPct val="100000"/>
              </a:lnSpc>
              <a:spcBef>
                <a:spcPts val="0"/>
              </a:spcBef>
              <a:spcAft>
                <a:spcPts val="0"/>
              </a:spcAft>
              <a:buClr>
                <a:schemeClr val="dk2"/>
              </a:buClr>
              <a:buSzPts val="1100"/>
              <a:buFont typeface="Arial"/>
              <a:buNone/>
            </a:pPr>
            <a:r>
              <a:rPr i="1" lang="en" sz="1000"/>
              <a:t>Guide to Programming Languages</a:t>
            </a:r>
            <a:r>
              <a:rPr lang="en" sz="1000"/>
              <a:t>. Get an Education the World Needs | ComputerScience.org. (2021, May 5). https://www.computerscience.org/resources/computer-programming-languages/.</a:t>
            </a:r>
            <a:endParaRPr sz="1000"/>
          </a:p>
          <a:p>
            <a:pPr indent="-285750" lvl="0" marL="628650" rtl="0" algn="l">
              <a:lnSpc>
                <a:spcPct val="100000"/>
              </a:lnSpc>
              <a:spcBef>
                <a:spcPts val="0"/>
              </a:spcBef>
              <a:spcAft>
                <a:spcPts val="0"/>
              </a:spcAft>
              <a:buClr>
                <a:schemeClr val="dk2"/>
              </a:buClr>
              <a:buSzPts val="1100"/>
              <a:buFont typeface="Arial"/>
              <a:buNone/>
            </a:pPr>
            <a:r>
              <a:rPr lang="en" sz="1000"/>
              <a:t>Heller, M. (2020, March 23). </a:t>
            </a:r>
            <a:r>
              <a:rPr i="1" lang="en" sz="1000"/>
              <a:t>What is Kotlin? The Java alternative explained</a:t>
            </a:r>
            <a:r>
              <a:rPr lang="en" sz="1000"/>
              <a:t>. InfoWorld. https://www.infoworld.com/article/3224868/what-is-kotlin-the-java-alternative-explained.html.</a:t>
            </a:r>
            <a:endParaRPr sz="1000"/>
          </a:p>
          <a:p>
            <a:pPr indent="-285750" lvl="0" marL="628650" rtl="0" algn="l">
              <a:lnSpc>
                <a:spcPct val="100000"/>
              </a:lnSpc>
              <a:spcBef>
                <a:spcPts val="0"/>
              </a:spcBef>
              <a:spcAft>
                <a:spcPts val="0"/>
              </a:spcAft>
              <a:buClr>
                <a:schemeClr val="dk2"/>
              </a:buClr>
              <a:buSzPts val="1100"/>
              <a:buFont typeface="Arial"/>
              <a:buNone/>
            </a:pPr>
            <a:r>
              <a:rPr lang="en" sz="1000"/>
              <a:t>INDIA, A. S. P. E. C. I. N. D. I. A. S. P. E. C., INDIA, A. S. P. E. C., &amp; Author: (2020, November 5). </a:t>
            </a:r>
            <a:r>
              <a:rPr i="1" lang="en" sz="1000"/>
              <a:t>Top Examples Of Popular Apps Built With Kotlin</a:t>
            </a:r>
            <a:r>
              <a:rPr lang="en" sz="1000"/>
              <a:t>. SPEC INDIA. https://www.spec-india.com/blog/top-apps-built-with-kotlin.</a:t>
            </a:r>
            <a:endParaRPr sz="1000"/>
          </a:p>
          <a:p>
            <a:pPr indent="0" lvl="0" marL="355600" rtl="0" algn="l">
              <a:lnSpc>
                <a:spcPct val="100000"/>
              </a:lnSpc>
              <a:spcBef>
                <a:spcPts val="0"/>
              </a:spcBef>
              <a:spcAft>
                <a:spcPts val="0"/>
              </a:spcAft>
              <a:buClr>
                <a:schemeClr val="dk2"/>
              </a:buClr>
              <a:buSzPts val="1100"/>
              <a:buFont typeface="Arial"/>
              <a:buNone/>
            </a:pPr>
            <a:r>
              <a:rPr i="1" lang="en" sz="1000"/>
              <a:t>Learn Go Language Tutorial - javatpoint</a:t>
            </a:r>
            <a:r>
              <a:rPr lang="en" sz="1000"/>
              <a:t>. www.javatpoint.com. (n.d.). https://www.javatpoint.com/go-tutorial.</a:t>
            </a:r>
            <a:endParaRPr sz="1000"/>
          </a:p>
          <a:p>
            <a:pPr indent="-285750" lvl="0" marL="628650" rtl="0" algn="l">
              <a:lnSpc>
                <a:spcPct val="100000"/>
              </a:lnSpc>
              <a:spcBef>
                <a:spcPts val="0"/>
              </a:spcBef>
              <a:spcAft>
                <a:spcPts val="0"/>
              </a:spcAft>
              <a:buClr>
                <a:schemeClr val="dk2"/>
              </a:buClr>
              <a:buSzPts val="1100"/>
              <a:buFont typeface="Arial"/>
              <a:buNone/>
            </a:pPr>
            <a:r>
              <a:rPr lang="en" sz="1000"/>
              <a:t>Osadchiy, V. (n.d.). </a:t>
            </a:r>
            <a:r>
              <a:rPr i="1" lang="en" sz="1000"/>
              <a:t>Why Use the Go Language for Your Project?</a:t>
            </a:r>
            <a:r>
              <a:rPr lang="en" sz="1000"/>
              <a:t> What Is Go Language and Its Pros and Cons for Your Project. https://yalantis.com/blog/why-use-go/#:~:text=As%20the%20creator%20of%20Go,Terraform%2C%20Kubernetes%2C%20and%20Docker.</a:t>
            </a:r>
            <a:endParaRPr sz="1000"/>
          </a:p>
          <a:p>
            <a:pPr indent="-12700" lvl="0" marL="355600" rtl="0" algn="l">
              <a:lnSpc>
                <a:spcPct val="100000"/>
              </a:lnSpc>
              <a:spcBef>
                <a:spcPts val="0"/>
              </a:spcBef>
              <a:spcAft>
                <a:spcPts val="0"/>
              </a:spcAft>
              <a:buClr>
                <a:schemeClr val="dk2"/>
              </a:buClr>
              <a:buSzPts val="1100"/>
              <a:buFont typeface="Arial"/>
              <a:buNone/>
            </a:pPr>
            <a:r>
              <a:rPr i="1" lang="en" sz="1000"/>
              <a:t>What is Bash? - Master the Bash Shell</a:t>
            </a:r>
            <a:r>
              <a:rPr lang="en" sz="1000"/>
              <a:t>. Educative. (n.d.). https://www.educative.io/courses/master-the-bash-shell/3j8399P3M6M.</a:t>
            </a:r>
            <a:endParaRPr sz="1000"/>
          </a:p>
          <a:p>
            <a:pPr indent="-12700" lvl="0" marL="355600" rtl="0" algn="l">
              <a:lnSpc>
                <a:spcPct val="100000"/>
              </a:lnSpc>
              <a:spcBef>
                <a:spcPts val="0"/>
              </a:spcBef>
              <a:spcAft>
                <a:spcPts val="0"/>
              </a:spcAft>
              <a:buClr>
                <a:schemeClr val="dk2"/>
              </a:buClr>
              <a:buSzPts val="1100"/>
              <a:buFont typeface="Arial"/>
              <a:buNone/>
            </a:pPr>
            <a:r>
              <a:rPr i="1" lang="en" sz="1000"/>
              <a:t>What is R?</a:t>
            </a:r>
            <a:r>
              <a:rPr lang="en" sz="1000"/>
              <a:t> R. (n.d.). https://www.r-project.org/about.html. </a:t>
            </a:r>
            <a:endParaRPr i="1" sz="1000"/>
          </a:p>
          <a:p>
            <a:pPr indent="0" lvl="0" marL="0" rtl="0" algn="l">
              <a:lnSpc>
                <a:spcPct val="100000"/>
              </a:lnSpc>
              <a:spcBef>
                <a:spcPts val="0"/>
              </a:spcBef>
              <a:spcAft>
                <a:spcPts val="1200"/>
              </a:spcAft>
              <a:buNone/>
            </a:pPr>
            <a:r>
              <a:rPr lang="en" sz="1000"/>
              <a:t>Edited for clarity.</a:t>
            </a:r>
            <a:endParaRPr sz="1000"/>
          </a:p>
        </p:txBody>
      </p:sp>
      <p:pic>
        <p:nvPicPr>
          <p:cNvPr id="793" name="Google Shape;793;p79">
            <a:hlinkClick action="ppaction://hlinksldjump" r:id="rId3"/>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94" name="Google Shape;794;p79">
            <a:hlinkClick action="ppaction://hlinksldjump" r:id="rId5"/>
          </p:cNvPr>
          <p:cNvPicPr preferRelativeResize="0"/>
          <p:nvPr/>
        </p:nvPicPr>
        <p:blipFill>
          <a:blip r:embed="rId4">
            <a:alphaModFix/>
          </a:blip>
          <a:stretch>
            <a:fillRect/>
          </a:stretch>
        </p:blipFill>
        <p:spPr>
          <a:xfrm>
            <a:off x="8570025" y="4556675"/>
            <a:ext cx="574400" cy="574400"/>
          </a:xfrm>
          <a:prstGeom prst="rect">
            <a:avLst/>
          </a:prstGeom>
          <a:noFill/>
          <a:ln>
            <a:noFill/>
          </a:ln>
        </p:spPr>
      </p:pic>
      <p:pic>
        <p:nvPicPr>
          <p:cNvPr id="795" name="Google Shape;795;p79">
            <a:hlinkClick action="ppaction://hlinksldjump" r:id="rId6"/>
          </p:cNvPr>
          <p:cNvPicPr preferRelativeResize="0"/>
          <p:nvPr/>
        </p:nvPicPr>
        <p:blipFill>
          <a:blip r:embed="rId7">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a:t>
            </a:r>
            <a:endParaRPr/>
          </a:p>
        </p:txBody>
      </p:sp>
      <p:pic>
        <p:nvPicPr>
          <p:cNvPr id="162" name="Google Shape;162;p19">
            <a:hlinkClick action="ppaction://hlinksldjump" r:id="rId3"/>
          </p:cNvPr>
          <p:cNvPicPr preferRelativeResize="0"/>
          <p:nvPr/>
        </p:nvPicPr>
        <p:blipFill>
          <a:blip r:embed="rId4">
            <a:alphaModFix/>
          </a:blip>
          <a:stretch>
            <a:fillRect/>
          </a:stretch>
        </p:blipFill>
        <p:spPr>
          <a:xfrm>
            <a:off x="152400" y="3581400"/>
            <a:ext cx="2095450" cy="662664"/>
          </a:xfrm>
          <a:prstGeom prst="rect">
            <a:avLst/>
          </a:prstGeom>
          <a:noFill/>
          <a:ln>
            <a:noFill/>
          </a:ln>
        </p:spPr>
      </p:pic>
      <p:sp>
        <p:nvSpPr>
          <p:cNvPr id="163" name="Google Shape;163;p19"/>
          <p:cNvSpPr txBox="1"/>
          <p:nvPr>
            <p:ph idx="1" type="body"/>
          </p:nvPr>
        </p:nvSpPr>
        <p:spPr>
          <a:xfrm>
            <a:off x="2410100" y="1138574"/>
            <a:ext cx="6321600" cy="124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500"/>
              <a:t>Java is a general-purpose, object-oriented, high-level programming language with several features that make it ideal for web-based development.</a:t>
            </a:r>
            <a:endParaRPr sz="1400"/>
          </a:p>
        </p:txBody>
      </p:sp>
      <p:pic>
        <p:nvPicPr>
          <p:cNvPr id="164" name="Google Shape;164;p19">
            <a:hlinkClick action="ppaction://hlinksldjump" r:id="rId5"/>
          </p:cNvPr>
          <p:cNvPicPr preferRelativeResize="0"/>
          <p:nvPr/>
        </p:nvPicPr>
        <p:blipFill>
          <a:blip r:embed="rId6">
            <a:alphaModFix/>
          </a:blip>
          <a:stretch>
            <a:fillRect/>
          </a:stretch>
        </p:blipFill>
        <p:spPr>
          <a:xfrm>
            <a:off x="2500500" y="2255874"/>
            <a:ext cx="1905000" cy="1847850"/>
          </a:xfrm>
          <a:prstGeom prst="rect">
            <a:avLst/>
          </a:prstGeom>
          <a:noFill/>
          <a:ln>
            <a:noFill/>
          </a:ln>
        </p:spPr>
      </p:pic>
      <p:pic>
        <p:nvPicPr>
          <p:cNvPr id="165" name="Google Shape;165;p19">
            <a:hlinkClick action="ppaction://hlinksldjump" r:id="rId7"/>
          </p:cNvPr>
          <p:cNvPicPr preferRelativeResize="0"/>
          <p:nvPr/>
        </p:nvPicPr>
        <p:blipFill>
          <a:blip r:embed="rId8">
            <a:alphaModFix/>
          </a:blip>
          <a:stretch>
            <a:fillRect/>
          </a:stretch>
        </p:blipFill>
        <p:spPr>
          <a:xfrm>
            <a:off x="4658150" y="2179674"/>
            <a:ext cx="1914525" cy="1905000"/>
          </a:xfrm>
          <a:prstGeom prst="rect">
            <a:avLst/>
          </a:prstGeom>
          <a:noFill/>
          <a:ln>
            <a:noFill/>
          </a:ln>
        </p:spPr>
      </p:pic>
      <p:pic>
        <p:nvPicPr>
          <p:cNvPr id="166" name="Google Shape;166;p19">
            <a:hlinkClick action="ppaction://hlinksldjump" r:id="rId9"/>
          </p:cNvPr>
          <p:cNvPicPr preferRelativeResize="0"/>
          <p:nvPr/>
        </p:nvPicPr>
        <p:blipFill>
          <a:blip r:embed="rId10">
            <a:alphaModFix/>
          </a:blip>
          <a:stretch>
            <a:fillRect/>
          </a:stretch>
        </p:blipFill>
        <p:spPr>
          <a:xfrm>
            <a:off x="6825325" y="2303500"/>
            <a:ext cx="1895475" cy="1800225"/>
          </a:xfrm>
          <a:prstGeom prst="rect">
            <a:avLst/>
          </a:prstGeom>
          <a:noFill/>
          <a:ln>
            <a:noFill/>
          </a:ln>
        </p:spPr>
      </p:pic>
      <p:pic>
        <p:nvPicPr>
          <p:cNvPr id="167" name="Google Shape;167;p19">
            <a:hlinkClick action="ppaction://hlinksldjump" r:id="rId11"/>
          </p:cNvPr>
          <p:cNvPicPr preferRelativeResize="0"/>
          <p:nvPr/>
        </p:nvPicPr>
        <p:blipFill rotWithShape="1">
          <a:blip r:embed="rId12">
            <a:alphaModFix/>
          </a:blip>
          <a:srcRect b="0" l="19868" r="16062" t="0"/>
          <a:stretch/>
        </p:blipFill>
        <p:spPr>
          <a:xfrm>
            <a:off x="227375" y="551325"/>
            <a:ext cx="958650" cy="1496225"/>
          </a:xfrm>
          <a:prstGeom prst="rect">
            <a:avLst/>
          </a:prstGeom>
          <a:noFill/>
          <a:ln>
            <a:noFill/>
          </a:ln>
        </p:spPr>
      </p:pic>
      <p:pic>
        <p:nvPicPr>
          <p:cNvPr id="168" name="Google Shape;168;p19">
            <a:hlinkClick action="ppaction://hlinksldjump" r:id="rId13"/>
          </p:cNvPr>
          <p:cNvPicPr preferRelativeResize="0"/>
          <p:nvPr/>
        </p:nvPicPr>
        <p:blipFill>
          <a:blip r:embed="rId14">
            <a:alphaModFix/>
          </a:blip>
          <a:stretch>
            <a:fillRect/>
          </a:stretch>
        </p:blipFill>
        <p:spPr>
          <a:xfrm>
            <a:off x="8570025" y="4556675"/>
            <a:ext cx="574400" cy="57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uses it?</a:t>
            </a:r>
            <a:endParaRPr/>
          </a:p>
        </p:txBody>
      </p:sp>
      <p:sp>
        <p:nvSpPr>
          <p:cNvPr id="174" name="Google Shape;174;p20"/>
          <p:cNvSpPr txBox="1"/>
          <p:nvPr>
            <p:ph idx="1" type="body"/>
          </p:nvPr>
        </p:nvSpPr>
        <p:spPr>
          <a:xfrm>
            <a:off x="2410112" y="1367176"/>
            <a:ext cx="6321600" cy="3002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b="1" lang="en" sz="1400"/>
              <a:t>Professions and Industries:</a:t>
            </a:r>
            <a:endParaRPr b="1" sz="1400"/>
          </a:p>
          <a:p>
            <a:pPr indent="-317500" lvl="1" marL="914400" rtl="0" algn="l">
              <a:lnSpc>
                <a:spcPct val="100000"/>
              </a:lnSpc>
              <a:spcBef>
                <a:spcPts val="0"/>
              </a:spcBef>
              <a:spcAft>
                <a:spcPts val="0"/>
              </a:spcAft>
              <a:buSzPts val="1400"/>
              <a:buChar char="○"/>
            </a:pPr>
            <a:r>
              <a:rPr lang="en"/>
              <a:t>Software engineers, Java developers</a:t>
            </a:r>
            <a:endParaRPr/>
          </a:p>
          <a:p>
            <a:pPr indent="-317500" lvl="1" marL="914400" rtl="0" algn="l">
              <a:lnSpc>
                <a:spcPct val="100000"/>
              </a:lnSpc>
              <a:spcBef>
                <a:spcPts val="0"/>
              </a:spcBef>
              <a:spcAft>
                <a:spcPts val="0"/>
              </a:spcAft>
              <a:buSzPts val="1400"/>
              <a:buChar char="○"/>
            </a:pPr>
            <a:r>
              <a:rPr lang="en"/>
              <a:t>Used by employers in communications, education, finance, health sciences, hospitality, retail and utilities</a:t>
            </a:r>
            <a:endParaRPr/>
          </a:p>
          <a:p>
            <a:pPr indent="-317500" lvl="0" marL="457200" rtl="0" algn="l">
              <a:lnSpc>
                <a:spcPct val="100000"/>
              </a:lnSpc>
              <a:spcBef>
                <a:spcPts val="0"/>
              </a:spcBef>
              <a:spcAft>
                <a:spcPts val="0"/>
              </a:spcAft>
              <a:buSzPts val="1400"/>
              <a:buChar char="●"/>
            </a:pPr>
            <a:r>
              <a:rPr b="1" lang="en" sz="1400"/>
              <a:t>Major Organizations:</a:t>
            </a:r>
            <a:r>
              <a:rPr lang="en" sz="1400"/>
              <a:t> </a:t>
            </a:r>
            <a:endParaRPr sz="1400"/>
          </a:p>
          <a:p>
            <a:pPr indent="-317500" lvl="1" marL="914400" rtl="0" algn="l">
              <a:lnSpc>
                <a:spcPct val="100000"/>
              </a:lnSpc>
              <a:spcBef>
                <a:spcPts val="0"/>
              </a:spcBef>
              <a:spcAft>
                <a:spcPts val="0"/>
              </a:spcAft>
              <a:buSzPts val="1400"/>
              <a:buChar char="○"/>
            </a:pPr>
            <a:r>
              <a:rPr lang="en"/>
              <a:t>V2COM</a:t>
            </a:r>
            <a:endParaRPr/>
          </a:p>
          <a:p>
            <a:pPr indent="-317500" lvl="1" marL="914400" rtl="0" algn="l">
              <a:lnSpc>
                <a:spcPct val="100000"/>
              </a:lnSpc>
              <a:spcBef>
                <a:spcPts val="0"/>
              </a:spcBef>
              <a:spcAft>
                <a:spcPts val="0"/>
              </a:spcAft>
              <a:buSzPts val="1400"/>
              <a:buChar char="○"/>
            </a:pPr>
            <a:r>
              <a:rPr lang="en"/>
              <a:t>Eclipse Information Technologies</a:t>
            </a:r>
            <a:endParaRPr/>
          </a:p>
          <a:p>
            <a:pPr indent="-317500" lvl="1" marL="914400" rtl="0" algn="l">
              <a:lnSpc>
                <a:spcPct val="100000"/>
              </a:lnSpc>
              <a:spcBef>
                <a:spcPts val="0"/>
              </a:spcBef>
              <a:spcAft>
                <a:spcPts val="0"/>
              </a:spcAft>
              <a:buSzPts val="1400"/>
              <a:buChar char="○"/>
            </a:pPr>
            <a:r>
              <a:rPr lang="en"/>
              <a:t>eBay</a:t>
            </a:r>
            <a:endParaRPr/>
          </a:p>
          <a:p>
            <a:pPr indent="-317500" lvl="1" marL="914400" rtl="0" algn="l">
              <a:lnSpc>
                <a:spcPct val="100000"/>
              </a:lnSpc>
              <a:spcBef>
                <a:spcPts val="0"/>
              </a:spcBef>
              <a:spcAft>
                <a:spcPts val="0"/>
              </a:spcAft>
              <a:buSzPts val="1400"/>
              <a:buChar char="○"/>
            </a:pPr>
            <a:r>
              <a:rPr lang="en"/>
              <a:t>Eurotech</a:t>
            </a:r>
            <a:endParaRPr/>
          </a:p>
          <a:p>
            <a:pPr indent="-317500" lvl="0" marL="457200" rtl="0" algn="l">
              <a:lnSpc>
                <a:spcPct val="100000"/>
              </a:lnSpc>
              <a:spcBef>
                <a:spcPts val="0"/>
              </a:spcBef>
              <a:spcAft>
                <a:spcPts val="0"/>
              </a:spcAft>
              <a:buSzPts val="1400"/>
              <a:buChar char="●"/>
            </a:pPr>
            <a:r>
              <a:rPr b="1" lang="en" sz="1400"/>
              <a:t>Specializations and Industries:</a:t>
            </a:r>
            <a:r>
              <a:rPr lang="en" sz="1400"/>
              <a:t> </a:t>
            </a:r>
            <a:endParaRPr sz="1400"/>
          </a:p>
          <a:p>
            <a:pPr indent="-317500" lvl="1" marL="914400" rtl="0" algn="l">
              <a:lnSpc>
                <a:spcPct val="100000"/>
              </a:lnSpc>
              <a:spcBef>
                <a:spcPts val="0"/>
              </a:spcBef>
              <a:spcAft>
                <a:spcPts val="0"/>
              </a:spcAft>
              <a:buSzPts val="1400"/>
              <a:buChar char="○"/>
            </a:pPr>
            <a:r>
              <a:rPr lang="en"/>
              <a:t>Internet of Things (IoT)</a:t>
            </a:r>
            <a:endParaRPr/>
          </a:p>
          <a:p>
            <a:pPr indent="-317500" lvl="1" marL="914400" rtl="0" algn="l">
              <a:lnSpc>
                <a:spcPct val="100000"/>
              </a:lnSpc>
              <a:spcBef>
                <a:spcPts val="0"/>
              </a:spcBef>
              <a:spcAft>
                <a:spcPts val="0"/>
              </a:spcAft>
              <a:buSzPts val="1400"/>
              <a:buChar char="○"/>
            </a:pPr>
            <a:r>
              <a:rPr lang="en"/>
              <a:t>Enterprise Architecture</a:t>
            </a:r>
            <a:endParaRPr/>
          </a:p>
          <a:p>
            <a:pPr indent="-317500" lvl="1" marL="914400" rtl="0" algn="l">
              <a:lnSpc>
                <a:spcPct val="100000"/>
              </a:lnSpc>
              <a:spcBef>
                <a:spcPts val="0"/>
              </a:spcBef>
              <a:spcAft>
                <a:spcPts val="0"/>
              </a:spcAft>
              <a:buSzPts val="1400"/>
              <a:buChar char="○"/>
            </a:pPr>
            <a:r>
              <a:rPr lang="en"/>
              <a:t>Cloud Computing</a:t>
            </a:r>
            <a:endParaRPr sz="1600"/>
          </a:p>
        </p:txBody>
      </p:sp>
      <p:pic>
        <p:nvPicPr>
          <p:cNvPr id="175" name="Google Shape;175;p20">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176" name="Google Shape;176;p20">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177" name="Google Shape;177;p20">
            <a:hlinkClick action="ppaction://hlinksldjump" r:id="rId7"/>
          </p:cNvPr>
          <p:cNvPicPr preferRelativeResize="0"/>
          <p:nvPr/>
        </p:nvPicPr>
        <p:blipFill rotWithShape="1">
          <a:blip r:embed="rId8">
            <a:alphaModFix/>
          </a:blip>
          <a:srcRect b="0" l="19868" r="16062" t="0"/>
          <a:stretch/>
        </p:blipFill>
        <p:spPr>
          <a:xfrm>
            <a:off x="227375" y="551325"/>
            <a:ext cx="958650" cy="1496225"/>
          </a:xfrm>
          <a:prstGeom prst="rect">
            <a:avLst/>
          </a:prstGeom>
          <a:noFill/>
          <a:ln>
            <a:noFill/>
          </a:ln>
        </p:spPr>
      </p:pic>
      <p:pic>
        <p:nvPicPr>
          <p:cNvPr id="178" name="Google Shape;178;p20">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it start?</a:t>
            </a:r>
            <a:endParaRPr/>
          </a:p>
        </p:txBody>
      </p:sp>
      <p:sp>
        <p:nvSpPr>
          <p:cNvPr id="184" name="Google Shape;184;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500"/>
              <a:t>Originally known as Oak, Java was developed in 1990 at Sun Microsystems to add capabilities to the C++ language. Java was developed according to the principle of WORA (Write Once Run Anywhere). The language was introduced to the public in 1995 and is now owned by Oracle.</a:t>
            </a:r>
            <a:endParaRPr/>
          </a:p>
        </p:txBody>
      </p:sp>
      <p:pic>
        <p:nvPicPr>
          <p:cNvPr id="185" name="Google Shape;185;p21">
            <a:hlinkClick action="ppaction://hlinksldjump" r:id="rId3"/>
          </p:cNvPr>
          <p:cNvPicPr preferRelativeResize="0"/>
          <p:nvPr/>
        </p:nvPicPr>
        <p:blipFill>
          <a:blip r:embed="rId4">
            <a:alphaModFix/>
          </a:blip>
          <a:stretch>
            <a:fillRect/>
          </a:stretch>
        </p:blipFill>
        <p:spPr>
          <a:xfrm>
            <a:off x="8822225" y="0"/>
            <a:ext cx="311000" cy="311000"/>
          </a:xfrm>
          <a:prstGeom prst="rect">
            <a:avLst/>
          </a:prstGeom>
          <a:noFill/>
          <a:ln>
            <a:noFill/>
          </a:ln>
        </p:spPr>
      </p:pic>
      <p:pic>
        <p:nvPicPr>
          <p:cNvPr id="186" name="Google Shape;186;p21">
            <a:hlinkClick action="ppaction://hlinksldjump" r:id="rId5"/>
          </p:cNvPr>
          <p:cNvPicPr preferRelativeResize="0"/>
          <p:nvPr/>
        </p:nvPicPr>
        <p:blipFill>
          <a:blip r:embed="rId6">
            <a:alphaModFix/>
          </a:blip>
          <a:stretch>
            <a:fillRect/>
          </a:stretch>
        </p:blipFill>
        <p:spPr>
          <a:xfrm>
            <a:off x="8570025" y="4556675"/>
            <a:ext cx="574400" cy="574400"/>
          </a:xfrm>
          <a:prstGeom prst="rect">
            <a:avLst/>
          </a:prstGeom>
          <a:noFill/>
          <a:ln>
            <a:noFill/>
          </a:ln>
        </p:spPr>
      </p:pic>
      <p:pic>
        <p:nvPicPr>
          <p:cNvPr id="187" name="Google Shape;187;p21">
            <a:hlinkClick action="ppaction://hlinksldjump" r:id="rId7"/>
          </p:cNvPr>
          <p:cNvPicPr preferRelativeResize="0"/>
          <p:nvPr/>
        </p:nvPicPr>
        <p:blipFill rotWithShape="1">
          <a:blip r:embed="rId8">
            <a:alphaModFix/>
          </a:blip>
          <a:srcRect b="0" l="19868" r="16062" t="0"/>
          <a:stretch/>
        </p:blipFill>
        <p:spPr>
          <a:xfrm>
            <a:off x="236575" y="575950"/>
            <a:ext cx="958650" cy="1496225"/>
          </a:xfrm>
          <a:prstGeom prst="rect">
            <a:avLst/>
          </a:prstGeom>
          <a:noFill/>
          <a:ln>
            <a:noFill/>
          </a:ln>
        </p:spPr>
      </p:pic>
      <p:pic>
        <p:nvPicPr>
          <p:cNvPr id="188" name="Google Shape;188;p21">
            <a:hlinkClick action="ppaction://hlinksldjump" r:id="rId9"/>
          </p:cNvPr>
          <p:cNvPicPr preferRelativeResize="0"/>
          <p:nvPr/>
        </p:nvPicPr>
        <p:blipFill>
          <a:blip r:embed="rId10">
            <a:alphaModFix/>
          </a:blip>
          <a:stretch>
            <a:fillRect/>
          </a:stretch>
        </p:blipFill>
        <p:spPr>
          <a:xfrm>
            <a:off x="152400" y="3592722"/>
            <a:ext cx="2095450" cy="6400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F99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