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Old Standard TT" panose="020B0604020202020204" charset="0"/>
      <p:regular r:id="rId12"/>
      <p:bold r:id="rId13"/>
      <p: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90" d="100"/>
          <a:sy n="190" d="100"/>
        </p:scale>
        <p:origin x="2286" y="79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601398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pen.kattis.com/problems/thegrandadventur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26dcdea5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26dcdea5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https://open.kattis.com/problems/thegrandadventure</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26dcdea5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26dcdea5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e26dcdea5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e26dcdea5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26dcdea55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26dcdea55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26dcdea55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6dcdea5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e26dcdea55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e26dcdea5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287addca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287addca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26dcdea55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e26dcdea55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The Grand Adventure</a:t>
            </a:r>
            <a:endParaRPr/>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smtClean="0"/>
              <a:t>PC H</a:t>
            </a:r>
            <a:endParaRPr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Problem</a:t>
            </a:r>
            <a:endParaRPr/>
          </a:p>
        </p:txBody>
      </p:sp>
      <p:sp>
        <p:nvSpPr>
          <p:cNvPr id="66" name="Google Shape;66;p14"/>
          <p:cNvSpPr txBox="1">
            <a:spLocks noGrp="1"/>
          </p:cNvSpPr>
          <p:nvPr>
            <p:ph type="body" idx="1"/>
          </p:nvPr>
        </p:nvSpPr>
        <p:spPr>
          <a:xfrm>
            <a:off x="311700" y="1171600"/>
            <a:ext cx="8520600" cy="3397200"/>
          </a:xfrm>
          <a:prstGeom prst="rect">
            <a:avLst/>
          </a:prstGeom>
          <a:solidFill>
            <a:schemeClr val="accent1"/>
          </a:solidFill>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200">
                <a:highlight>
                  <a:srgbClr val="FFFFFF"/>
                </a:highlight>
                <a:latin typeface="Arial"/>
                <a:ea typeface="Arial"/>
                <a:cs typeface="Arial"/>
                <a:sym typeface="Arial"/>
              </a:rPr>
              <a:t>Our hero, Jim, is about to embark on his grand adventure. On his way, he’ll encounter three different types of objects: money, incense, and gems. When he encounters an object, he will always put it into his backpack. Unfortunately, he’ll also encounter villains along the way. More specifically, the Banker (who will demand money), the Trader (who demand incense), and the Jeweler (who will demand, of course, jewels). Jim must give each villain one of the kind of item they demand as he encounters them, or else he fails and his adventure is over. Unfortunately, Jim’s backpack isn’t very ergonomic and so he can only reach the item he most recently put in it. In other words, the items below are inaccessible until he’s given away the one on top. Jim would also like arrive at his destination with no extra items in his bag. If he does have items at the end, he’ll consider his adventure a failure.</a:t>
            </a:r>
            <a:endParaRPr sz="1200">
              <a:highlight>
                <a:srgbClr val="FFFFFF"/>
              </a:highlight>
              <a:latin typeface="Arial"/>
              <a:ea typeface="Arial"/>
              <a:cs typeface="Arial"/>
              <a:sym typeface="Arial"/>
            </a:endParaRPr>
          </a:p>
          <a:p>
            <a:pPr marL="0" lvl="0" indent="0" algn="just" rtl="0">
              <a:lnSpc>
                <a:spcPct val="163636"/>
              </a:lnSpc>
              <a:spcBef>
                <a:spcPts val="1200"/>
              </a:spcBef>
              <a:spcAft>
                <a:spcPts val="0"/>
              </a:spcAft>
              <a:buClr>
                <a:schemeClr val="dk1"/>
              </a:buClr>
              <a:buSzPts val="1100"/>
              <a:buFont typeface="Arial"/>
              <a:buNone/>
            </a:pPr>
            <a:r>
              <a:rPr lang="en" sz="1200">
                <a:highlight>
                  <a:srgbClr val="FFFFFF"/>
                </a:highlight>
                <a:latin typeface="Arial"/>
                <a:ea typeface="Arial"/>
                <a:cs typeface="Arial"/>
                <a:sym typeface="Arial"/>
              </a:rPr>
              <a:t>We’d like to know if Jim will be able to complete his adventure before he even starts!</a:t>
            </a:r>
            <a:endParaRPr sz="1200">
              <a:highlight>
                <a:srgbClr val="FFFFFF"/>
              </a:highlight>
              <a:latin typeface="Arial"/>
              <a:ea typeface="Arial"/>
              <a:cs typeface="Arial"/>
              <a:sym typeface="Arial"/>
            </a:endParaRPr>
          </a:p>
          <a:p>
            <a:pPr marL="0" lvl="0" indent="0" algn="l" rtl="0">
              <a:spcBef>
                <a:spcPts val="11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Input</a:t>
            </a:r>
            <a:endParaRPr/>
          </a:p>
        </p:txBody>
      </p:sp>
      <p:sp>
        <p:nvSpPr>
          <p:cNvPr id="72" name="Google Shape;72;p15"/>
          <p:cNvSpPr txBox="1">
            <a:spLocks noGrp="1"/>
          </p:cNvSpPr>
          <p:nvPr>
            <p:ph type="body" idx="1"/>
          </p:nvPr>
        </p:nvSpPr>
        <p:spPr>
          <a:xfrm>
            <a:off x="311700" y="1171600"/>
            <a:ext cx="8520600" cy="3397200"/>
          </a:xfrm>
          <a:prstGeom prst="rect">
            <a:avLst/>
          </a:prstGeom>
          <a:solidFill>
            <a:schemeClr val="accent1"/>
          </a:solidFill>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200">
                <a:highlight>
                  <a:srgbClr val="FFFFFF"/>
                </a:highlight>
                <a:latin typeface="Arial"/>
                <a:ea typeface="Arial"/>
                <a:cs typeface="Arial"/>
                <a:sym typeface="Arial"/>
              </a:rPr>
              <a:t>The first line contains a single integer n, 1≤n≤5, the number of adventures. Each of the next n lines contains a single string </a:t>
            </a:r>
            <a:endParaRPr sz="1200">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200">
                <a:highlight>
                  <a:srgbClr val="FFFFFF"/>
                </a:highlight>
                <a:latin typeface="Arial"/>
                <a:ea typeface="Arial"/>
                <a:cs typeface="Arial"/>
                <a:sym typeface="Arial"/>
              </a:rPr>
              <a:t>a, a sequence of {$,∗,|,t,j,b,.}</a:t>
            </a:r>
            <a:endParaRPr sz="1200">
              <a:highlight>
                <a:srgbClr val="FFFFFF"/>
              </a:highlight>
              <a:latin typeface="Arial"/>
              <a:ea typeface="Arial"/>
              <a:cs typeface="Arial"/>
              <a:sym typeface="Arial"/>
            </a:endParaRPr>
          </a:p>
          <a:p>
            <a:pPr marL="457200" lvl="0" indent="-298450" algn="l" rtl="0">
              <a:lnSpc>
                <a:spcPct val="160000"/>
              </a:lnSpc>
              <a:spcBef>
                <a:spcPts val="400"/>
              </a:spcBef>
              <a:spcAft>
                <a:spcPts val="0"/>
              </a:spcAft>
              <a:buSzPts val="1100"/>
              <a:buFont typeface="Arial"/>
              <a:buChar char="●"/>
            </a:pPr>
            <a:r>
              <a:rPr lang="en" sz="1100">
                <a:highlight>
                  <a:srgbClr val="FFFFFF"/>
                </a:highlight>
                <a:latin typeface="Arial"/>
                <a:ea typeface="Arial"/>
                <a:cs typeface="Arial"/>
                <a:sym typeface="Arial"/>
              </a:rPr>
              <a:t>$ represents Money</a:t>
            </a:r>
            <a:endParaRPr sz="1100">
              <a:highlight>
                <a:srgbClr val="FFFFFF"/>
              </a:highlight>
              <a:latin typeface="Arial"/>
              <a:ea typeface="Arial"/>
              <a:cs typeface="Arial"/>
              <a:sym typeface="Arial"/>
            </a:endParaRPr>
          </a:p>
          <a:p>
            <a:pPr marL="457200" lvl="0" indent="-298450" algn="l" rtl="0">
              <a:lnSpc>
                <a:spcPct val="160000"/>
              </a:lnSpc>
              <a:spcBef>
                <a:spcPts val="0"/>
              </a:spcBef>
              <a:spcAft>
                <a:spcPts val="0"/>
              </a:spcAft>
              <a:buSzPts val="1100"/>
              <a:buFont typeface="Arial"/>
              <a:buChar char="●"/>
            </a:pPr>
            <a:r>
              <a:rPr lang="en" sz="1100">
                <a:highlight>
                  <a:srgbClr val="FFFFFF"/>
                </a:highlight>
                <a:latin typeface="Arial"/>
                <a:ea typeface="Arial"/>
                <a:cs typeface="Arial"/>
                <a:sym typeface="Arial"/>
              </a:rPr>
              <a:t>| represents Incense</a:t>
            </a:r>
            <a:endParaRPr sz="1100">
              <a:highlight>
                <a:srgbClr val="FFFFFF"/>
              </a:highlight>
              <a:latin typeface="Arial"/>
              <a:ea typeface="Arial"/>
              <a:cs typeface="Arial"/>
              <a:sym typeface="Arial"/>
            </a:endParaRPr>
          </a:p>
          <a:p>
            <a:pPr marL="457200" lvl="0" indent="-298450" algn="l" rtl="0">
              <a:lnSpc>
                <a:spcPct val="160000"/>
              </a:lnSpc>
              <a:spcBef>
                <a:spcPts val="0"/>
              </a:spcBef>
              <a:spcAft>
                <a:spcPts val="0"/>
              </a:spcAft>
              <a:buSzPts val="1100"/>
              <a:buFont typeface="Arial"/>
              <a:buChar char="●"/>
            </a:pPr>
            <a:r>
              <a:rPr lang="en" sz="1100">
                <a:highlight>
                  <a:srgbClr val="FFFFFF"/>
                </a:highlight>
                <a:latin typeface="Arial"/>
                <a:ea typeface="Arial"/>
                <a:cs typeface="Arial"/>
                <a:sym typeface="Arial"/>
              </a:rPr>
              <a:t>* represents Gem</a:t>
            </a:r>
            <a:endParaRPr sz="1100">
              <a:highlight>
                <a:srgbClr val="FFFFFF"/>
              </a:highlight>
              <a:latin typeface="Arial"/>
              <a:ea typeface="Arial"/>
              <a:cs typeface="Arial"/>
              <a:sym typeface="Arial"/>
            </a:endParaRPr>
          </a:p>
          <a:p>
            <a:pPr marL="457200" lvl="0" indent="-298450" algn="l" rtl="0">
              <a:lnSpc>
                <a:spcPct val="160000"/>
              </a:lnSpc>
              <a:spcBef>
                <a:spcPts val="0"/>
              </a:spcBef>
              <a:spcAft>
                <a:spcPts val="0"/>
              </a:spcAft>
              <a:buSzPts val="1100"/>
              <a:buFont typeface="Arial"/>
              <a:buChar char="●"/>
            </a:pPr>
            <a:r>
              <a:rPr lang="en" sz="1100">
                <a:highlight>
                  <a:srgbClr val="FFFFFF"/>
                </a:highlight>
                <a:latin typeface="Arial"/>
                <a:ea typeface="Arial"/>
                <a:cs typeface="Arial"/>
                <a:sym typeface="Arial"/>
              </a:rPr>
              <a:t>t represents a Trader</a:t>
            </a:r>
            <a:endParaRPr sz="1100">
              <a:highlight>
                <a:srgbClr val="FFFFFF"/>
              </a:highlight>
              <a:latin typeface="Arial"/>
              <a:ea typeface="Arial"/>
              <a:cs typeface="Arial"/>
              <a:sym typeface="Arial"/>
            </a:endParaRPr>
          </a:p>
          <a:p>
            <a:pPr marL="457200" lvl="0" indent="-298450" algn="l" rtl="0">
              <a:lnSpc>
                <a:spcPct val="160000"/>
              </a:lnSpc>
              <a:spcBef>
                <a:spcPts val="0"/>
              </a:spcBef>
              <a:spcAft>
                <a:spcPts val="0"/>
              </a:spcAft>
              <a:buSzPts val="1100"/>
              <a:buFont typeface="Arial"/>
              <a:buChar char="●"/>
            </a:pPr>
            <a:r>
              <a:rPr lang="en" sz="1100">
                <a:highlight>
                  <a:srgbClr val="FFFFFF"/>
                </a:highlight>
                <a:latin typeface="Arial"/>
                <a:ea typeface="Arial"/>
                <a:cs typeface="Arial"/>
                <a:sym typeface="Arial"/>
              </a:rPr>
              <a:t>j represents a Jeweler</a:t>
            </a:r>
            <a:endParaRPr sz="1100">
              <a:highlight>
                <a:srgbClr val="FFFFFF"/>
              </a:highlight>
              <a:latin typeface="Arial"/>
              <a:ea typeface="Arial"/>
              <a:cs typeface="Arial"/>
              <a:sym typeface="Arial"/>
            </a:endParaRPr>
          </a:p>
          <a:p>
            <a:pPr marL="457200" lvl="0" indent="-298450" algn="l" rtl="0">
              <a:lnSpc>
                <a:spcPct val="160000"/>
              </a:lnSpc>
              <a:spcBef>
                <a:spcPts val="0"/>
              </a:spcBef>
              <a:spcAft>
                <a:spcPts val="0"/>
              </a:spcAft>
              <a:buSzPts val="1100"/>
              <a:buFont typeface="Arial"/>
              <a:buChar char="●"/>
            </a:pPr>
            <a:r>
              <a:rPr lang="en" sz="1100">
                <a:highlight>
                  <a:srgbClr val="FFFFFF"/>
                </a:highlight>
                <a:latin typeface="Arial"/>
                <a:ea typeface="Arial"/>
                <a:cs typeface="Arial"/>
                <a:sym typeface="Arial"/>
              </a:rPr>
              <a:t>b represents a Banker</a:t>
            </a:r>
            <a:endParaRPr sz="1100">
              <a:highlight>
                <a:srgbClr val="FFFFFF"/>
              </a:highlight>
              <a:latin typeface="Arial"/>
              <a:ea typeface="Arial"/>
              <a:cs typeface="Arial"/>
              <a:sym typeface="Arial"/>
            </a:endParaRPr>
          </a:p>
          <a:p>
            <a:pPr marL="457200" lvl="0" indent="-298450" algn="l" rtl="0">
              <a:lnSpc>
                <a:spcPct val="160000"/>
              </a:lnSpc>
              <a:spcBef>
                <a:spcPts val="0"/>
              </a:spcBef>
              <a:spcAft>
                <a:spcPts val="0"/>
              </a:spcAft>
              <a:buSzPts val="1100"/>
              <a:buFont typeface="Arial"/>
              <a:buChar char="●"/>
            </a:pPr>
            <a:r>
              <a:rPr lang="en" sz="1100">
                <a:highlight>
                  <a:srgbClr val="FFFFFF"/>
                </a:highlight>
                <a:latin typeface="Arial"/>
                <a:ea typeface="Arial"/>
                <a:cs typeface="Arial"/>
                <a:sym typeface="Arial"/>
              </a:rPr>
              <a:t>. represents the Ground (nothing)</a:t>
            </a:r>
            <a:endParaRPr sz="1100">
              <a:highlight>
                <a:srgbClr val="FFFFFF"/>
              </a:highlight>
              <a:latin typeface="Arial"/>
              <a:ea typeface="Arial"/>
              <a:cs typeface="Arial"/>
              <a:sym typeface="Arial"/>
            </a:endParaRPr>
          </a:p>
          <a:p>
            <a:pPr marL="0" lvl="0" indent="0" algn="l" rtl="0">
              <a:lnSpc>
                <a:spcPct val="160000"/>
              </a:lnSpc>
              <a:spcBef>
                <a:spcPts val="400"/>
              </a:spcBef>
              <a:spcAft>
                <a:spcPts val="0"/>
              </a:spcAft>
              <a:buNone/>
            </a:pPr>
            <a:endParaRPr sz="1100">
              <a:highlight>
                <a:srgbClr val="FFFFFF"/>
              </a:highlight>
              <a:latin typeface="Arial"/>
              <a:ea typeface="Arial"/>
              <a:cs typeface="Arial"/>
              <a:sym typeface="Arial"/>
            </a:endParaRPr>
          </a:p>
          <a:p>
            <a:pPr marL="0" lvl="0" indent="0" algn="l" rtl="0">
              <a:spcBef>
                <a:spcPts val="0"/>
              </a:spcBef>
              <a:spcAft>
                <a:spcPts val="0"/>
              </a:spcAft>
              <a:buNone/>
            </a:pPr>
            <a:endParaRPr sz="1200" b="1">
              <a:highlight>
                <a:srgbClr val="FFFFFF"/>
              </a:highlight>
              <a:latin typeface="Arial"/>
              <a:ea typeface="Arial"/>
              <a:cs typeface="Arial"/>
              <a:sym typeface="Arial"/>
            </a:endParaRPr>
          </a:p>
          <a:p>
            <a:pPr marL="0" lvl="0" indent="0" algn="l" rtl="0">
              <a:spcBef>
                <a:spcPts val="1200"/>
              </a:spcBef>
              <a:spcAft>
                <a:spcPts val="1200"/>
              </a:spcAft>
              <a:buNone/>
            </a:pPr>
            <a:endParaRPr sz="1200">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Output</a:t>
            </a:r>
            <a:endParaRPr/>
          </a:p>
        </p:txBody>
      </p:sp>
      <p:sp>
        <p:nvSpPr>
          <p:cNvPr id="78" name="Google Shape;78;p16"/>
          <p:cNvSpPr txBox="1">
            <a:spLocks noGrp="1"/>
          </p:cNvSpPr>
          <p:nvPr>
            <p:ph type="body" idx="1"/>
          </p:nvPr>
        </p:nvSpPr>
        <p:spPr>
          <a:xfrm>
            <a:off x="311700" y="1171600"/>
            <a:ext cx="8520600" cy="3397200"/>
          </a:xfrm>
          <a:prstGeom prst="rect">
            <a:avLst/>
          </a:prstGeom>
          <a:solidFill>
            <a:schemeClr val="accent1"/>
          </a:solidFill>
        </p:spPr>
        <p:txBody>
          <a:bodyPr spcFirstLastPara="1" wrap="square" lIns="91425" tIns="91425" rIns="91425" bIns="91425" anchor="t" anchorCtr="0">
            <a:normAutofit/>
          </a:bodyPr>
          <a:lstStyle/>
          <a:p>
            <a:pPr marL="0" lvl="0" indent="0" algn="l" rtl="0">
              <a:spcBef>
                <a:spcPts val="0"/>
              </a:spcBef>
              <a:spcAft>
                <a:spcPts val="0"/>
              </a:spcAft>
              <a:buNone/>
            </a:pPr>
            <a:r>
              <a:rPr lang="en" sz="1200">
                <a:highlight>
                  <a:srgbClr val="FFFFFF"/>
                </a:highlight>
                <a:latin typeface="Arial"/>
                <a:ea typeface="Arial"/>
                <a:cs typeface="Arial"/>
                <a:sym typeface="Arial"/>
              </a:rPr>
              <a:t>Print YES if Jim is able to finish his adventure and print NO if he is unable to.</a:t>
            </a:r>
            <a:endParaRPr sz="1200">
              <a:highlight>
                <a:srgbClr val="FFFFFF"/>
              </a:highlight>
              <a:latin typeface="Arial"/>
              <a:ea typeface="Arial"/>
              <a:cs typeface="Arial"/>
              <a:sym typeface="Arial"/>
            </a:endParaRPr>
          </a:p>
          <a:p>
            <a:pPr marL="0" lvl="0" indent="0" algn="l" rtl="0">
              <a:spcBef>
                <a:spcPts val="1200"/>
              </a:spcBef>
              <a:spcAft>
                <a:spcPts val="1200"/>
              </a:spcAft>
              <a:buNone/>
            </a:pPr>
            <a:endParaRPr sz="1200">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Sample Input									Sample Output</a:t>
            </a:r>
            <a:endParaRPr/>
          </a:p>
        </p:txBody>
      </p:sp>
      <p:sp>
        <p:nvSpPr>
          <p:cNvPr id="84" name="Google Shape;84;p17"/>
          <p:cNvSpPr txBox="1">
            <a:spLocks noGrp="1"/>
          </p:cNvSpPr>
          <p:nvPr>
            <p:ph type="body" idx="1"/>
          </p:nvPr>
        </p:nvSpPr>
        <p:spPr>
          <a:xfrm>
            <a:off x="311700" y="1171600"/>
            <a:ext cx="42603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400">
                <a:latin typeface="Arial"/>
                <a:ea typeface="Arial"/>
                <a:cs typeface="Arial"/>
                <a:sym typeface="Arial"/>
              </a:rPr>
              <a:t>4</a:t>
            </a:r>
            <a:endParaRPr sz="14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400">
                <a:latin typeface="Arial"/>
                <a:ea typeface="Arial"/>
                <a:cs typeface="Arial"/>
                <a:sym typeface="Arial"/>
              </a:rPr>
              <a:t>........$b...$$..t...*..*...j.........j...</a:t>
            </a:r>
            <a:endParaRPr sz="14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400">
                <a:latin typeface="Arial"/>
                <a:ea typeface="Arial"/>
                <a:cs typeface="Arial"/>
                <a:sym typeface="Arial"/>
              </a:rPr>
              <a:t>.........*****jjjj...............|tj....</a:t>
            </a:r>
            <a:endParaRPr sz="14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400">
                <a:latin typeface="Arial"/>
                <a:ea typeface="Arial"/>
                <a:cs typeface="Arial"/>
                <a:sym typeface="Arial"/>
              </a:rPr>
              <a:t>.$.|.*.$.|.*.$.|.*.j.t.b.j.t.b.j.t.b.</a:t>
            </a:r>
            <a:endParaRPr sz="14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400">
                <a:latin typeface="Arial"/>
                <a:ea typeface="Arial"/>
                <a:cs typeface="Arial"/>
                <a:sym typeface="Arial"/>
              </a:rPr>
              <a:t>...$$..$$..$$..|..$$..b......b....t..bbbbbb.....j...</a:t>
            </a:r>
            <a:endParaRPr sz="1400">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sp>
        <p:nvSpPr>
          <p:cNvPr id="85" name="Google Shape;85;p17"/>
          <p:cNvSpPr txBox="1"/>
          <p:nvPr/>
        </p:nvSpPr>
        <p:spPr>
          <a:xfrm>
            <a:off x="4468400" y="1171600"/>
            <a:ext cx="4554000" cy="1693200"/>
          </a:xfrm>
          <a:prstGeom prst="rect">
            <a:avLst/>
          </a:prstGeom>
          <a:noFill/>
          <a:ln>
            <a:noFill/>
          </a:ln>
        </p:spPr>
        <p:txBody>
          <a:bodyPr spcFirstLastPara="1" wrap="square" lIns="91425" tIns="91425" rIns="91425" bIns="91425" anchor="t" anchorCtr="0">
            <a:spAutoFit/>
          </a:bodyPr>
          <a:lstStyle/>
          <a:p>
            <a:pPr marL="1828800" lvl="0" indent="0" algn="l" rtl="0">
              <a:spcBef>
                <a:spcPts val="0"/>
              </a:spcBef>
              <a:spcAft>
                <a:spcPts val="0"/>
              </a:spcAft>
              <a:buClr>
                <a:schemeClr val="dk1"/>
              </a:buClr>
              <a:buSzPts val="1100"/>
              <a:buFont typeface="Arial"/>
              <a:buNone/>
            </a:pPr>
            <a:r>
              <a:rPr lang="en"/>
              <a:t>YES</a:t>
            </a:r>
            <a:endParaRPr/>
          </a:p>
          <a:p>
            <a:pPr marL="1828800" lvl="0" indent="0" algn="l" rtl="0">
              <a:spcBef>
                <a:spcPts val="0"/>
              </a:spcBef>
              <a:spcAft>
                <a:spcPts val="0"/>
              </a:spcAft>
              <a:buClr>
                <a:schemeClr val="dk1"/>
              </a:buClr>
              <a:buSzPts val="1100"/>
              <a:buFont typeface="Arial"/>
              <a:buNone/>
            </a:pPr>
            <a:r>
              <a:rPr lang="en"/>
              <a:t>YES</a:t>
            </a:r>
            <a:endParaRPr/>
          </a:p>
          <a:p>
            <a:pPr marL="1828800" lvl="0" indent="0" algn="l" rtl="0">
              <a:spcBef>
                <a:spcPts val="0"/>
              </a:spcBef>
              <a:spcAft>
                <a:spcPts val="0"/>
              </a:spcAft>
              <a:buClr>
                <a:schemeClr val="dk1"/>
              </a:buClr>
              <a:buSzPts val="1100"/>
              <a:buFont typeface="Arial"/>
              <a:buNone/>
            </a:pPr>
            <a:r>
              <a:rPr lang="en"/>
              <a:t>YES</a:t>
            </a:r>
            <a:endParaRPr/>
          </a:p>
          <a:p>
            <a:pPr marL="1828800" lvl="0" indent="0" algn="l" rtl="0">
              <a:spcBef>
                <a:spcPts val="0"/>
              </a:spcBef>
              <a:spcAft>
                <a:spcPts val="0"/>
              </a:spcAft>
              <a:buClr>
                <a:schemeClr val="dk1"/>
              </a:buClr>
              <a:buSzPts val="1100"/>
              <a:buFont typeface="Arial"/>
              <a:buNone/>
            </a:pPr>
            <a:r>
              <a:rPr lang="en"/>
              <a:t>YES</a:t>
            </a:r>
            <a:endParaRPr/>
          </a:p>
          <a:p>
            <a:pPr marL="1828800" lvl="0" indent="0" algn="l" rtl="0">
              <a:spcBef>
                <a:spcPts val="0"/>
              </a:spcBef>
              <a:spcAft>
                <a:spcPts val="0"/>
              </a:spcAft>
              <a:buClr>
                <a:schemeClr val="dk1"/>
              </a:buClr>
              <a:buSzPts val="1100"/>
              <a:buFont typeface="Arial"/>
              <a:buNone/>
            </a:pPr>
            <a:r>
              <a:rPr lang="en"/>
              <a:t>NO</a:t>
            </a:r>
            <a:endParaRPr/>
          </a:p>
          <a:p>
            <a:pPr marL="1828800" lvl="0" indent="0" algn="l" rtl="0">
              <a:spcBef>
                <a:spcPts val="0"/>
              </a:spcBef>
              <a:spcAft>
                <a:spcPts val="0"/>
              </a:spcAft>
              <a:buClr>
                <a:schemeClr val="dk1"/>
              </a:buClr>
              <a:buSzPts val="1100"/>
              <a:buFont typeface="Arial"/>
              <a:buNone/>
            </a:pPr>
            <a:endParaRPr>
              <a:latin typeface="Old Standard TT"/>
              <a:ea typeface="Old Standard TT"/>
              <a:cs typeface="Old Standard TT"/>
              <a:sym typeface="Old Standard TT"/>
            </a:endParaRPr>
          </a:p>
          <a:p>
            <a:pPr marL="0" lvl="0" indent="0" algn="l" rtl="0">
              <a:spcBef>
                <a:spcPts val="0"/>
              </a:spcBef>
              <a:spcAft>
                <a:spcPts val="0"/>
              </a:spcAft>
              <a:buNone/>
            </a:pPr>
            <a:endParaRPr>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Code (Part 1)</a:t>
            </a:r>
            <a:endParaRPr/>
          </a:p>
        </p:txBody>
      </p:sp>
      <p:sp>
        <p:nvSpPr>
          <p:cNvPr id="91" name="Google Shape;91;p18"/>
          <p:cNvSpPr txBox="1">
            <a:spLocks noGrp="1"/>
          </p:cNvSpPr>
          <p:nvPr>
            <p:ph type="body" idx="1"/>
          </p:nvPr>
        </p:nvSpPr>
        <p:spPr>
          <a:xfrm>
            <a:off x="3129925" y="1760975"/>
            <a:ext cx="3760200" cy="17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2" name="Google Shape;92;p18"/>
          <p:cNvPicPr preferRelativeResize="0"/>
          <p:nvPr/>
        </p:nvPicPr>
        <p:blipFill rotWithShape="1">
          <a:blip r:embed="rId3">
            <a:alphaModFix/>
          </a:blip>
          <a:srcRect l="18750" t="19577" r="45390" b="28753"/>
          <a:stretch/>
        </p:blipFill>
        <p:spPr>
          <a:xfrm>
            <a:off x="2016373" y="1058225"/>
            <a:ext cx="5111251" cy="3638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Code (Part 2)</a:t>
            </a:r>
            <a:endParaRPr/>
          </a:p>
        </p:txBody>
      </p:sp>
      <p:sp>
        <p:nvSpPr>
          <p:cNvPr id="98" name="Google Shape;98;p19"/>
          <p:cNvSpPr txBox="1">
            <a:spLocks noGrp="1"/>
          </p:cNvSpPr>
          <p:nvPr>
            <p:ph type="body" idx="1"/>
          </p:nvPr>
        </p:nvSpPr>
        <p:spPr>
          <a:xfrm>
            <a:off x="3329100" y="2094900"/>
            <a:ext cx="2485800" cy="953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9" name="Google Shape;99;p19"/>
          <p:cNvPicPr preferRelativeResize="0"/>
          <p:nvPr/>
        </p:nvPicPr>
        <p:blipFill rotWithShape="1">
          <a:blip r:embed="rId3">
            <a:alphaModFix/>
          </a:blip>
          <a:srcRect l="18274" t="16463" r="44558" b="4728"/>
          <a:stretch/>
        </p:blipFill>
        <p:spPr>
          <a:xfrm>
            <a:off x="2721775" y="1058224"/>
            <a:ext cx="3225667" cy="37959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Output</a:t>
            </a:r>
            <a:endParaRPr/>
          </a:p>
        </p:txBody>
      </p:sp>
      <p:sp>
        <p:nvSpPr>
          <p:cNvPr id="105" name="Google Shape;105;p20"/>
          <p:cNvSpPr txBox="1">
            <a:spLocks noGrp="1"/>
          </p:cNvSpPr>
          <p:nvPr>
            <p:ph type="body" idx="1"/>
          </p:nvPr>
        </p:nvSpPr>
        <p:spPr>
          <a:xfrm>
            <a:off x="3350850" y="1748400"/>
            <a:ext cx="2442300" cy="1646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6" name="Google Shape;106;p20"/>
          <p:cNvPicPr preferRelativeResize="0"/>
          <p:nvPr/>
        </p:nvPicPr>
        <p:blipFill rotWithShape="1">
          <a:blip r:embed="rId3">
            <a:alphaModFix/>
          </a:blip>
          <a:srcRect l="59532" t="18750" b="49234"/>
          <a:stretch/>
        </p:blipFill>
        <p:spPr>
          <a:xfrm>
            <a:off x="1285062" y="1109063"/>
            <a:ext cx="6573874" cy="2925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800"/>
              <a:t>Thank you!</a:t>
            </a:r>
            <a:endParaRPr sz="480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356</Words>
  <Application>Microsoft Office PowerPoint</Application>
  <PresentationFormat>On-screen Show (16:9)</PresentationFormat>
  <Paragraphs>34</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Old Standard TT</vt:lpstr>
      <vt:lpstr>Paperback</vt:lpstr>
      <vt:lpstr>The Grand Adventure</vt:lpstr>
      <vt:lpstr>The Problem</vt:lpstr>
      <vt:lpstr>Input</vt:lpstr>
      <vt:lpstr>Output</vt:lpstr>
      <vt:lpstr>Sample Input         Sample Output</vt:lpstr>
      <vt:lpstr>Code (Part 1)</vt:lpstr>
      <vt:lpstr>Code (Part 2)</vt:lpstr>
      <vt:lpstr>Output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Grand Adventure</dc:title>
  <cp:lastModifiedBy>Mark Meysenburg</cp:lastModifiedBy>
  <cp:revision>1</cp:revision>
  <dcterms:modified xsi:type="dcterms:W3CDTF">2023-11-14T19:59:06Z</dcterms:modified>
</cp:coreProperties>
</file>