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slide" Target="slides/slide43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25808cf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25808cf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25808cf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25808cf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925808cf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925808cf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925808cf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925808cf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925808cf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925808cf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925808cf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925808cf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91be3948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91be3948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925808cf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925808cf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925808cf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925808cf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215219bc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215219bc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1be394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1be394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925808cf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925808cf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215219bc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215219bc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925808cf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925808cf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925808cf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925808cf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925808cf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925808cf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925808cf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925808cf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925808cf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925808cf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925808cf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925808cf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925808cf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925808cf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925808cf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925808cf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925808c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925808c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925808cf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925808cf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215219bc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215219bc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215219bc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215219bc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215219bc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215219bc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925808cf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925808cf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925808cf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925808cf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925808cf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925808cf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925808cf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925808cf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925808cf7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925808cf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925808cf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925808cf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25808cf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25808c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925808cf7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7925808cf7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925808cf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925808cf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925808cf7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925808cf7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925808cf7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925808cf7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925808cf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925808cf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925808cf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925808cf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925808cf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925808cf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91be3948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91be3948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215219bc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215219bc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 246 Data Structures and Algorithms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2021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OpenMPI, part two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OpenMPI C++ configuration</a:t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90425" y="110500"/>
            <a:ext cx="8970900" cy="4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// other includes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#include &lt;mpi.h&gt;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int main(int argc, char** argv) {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using namespace std;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int rank;		// processor's rank ID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int nProcs;	// number of processors in the communicator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// initialize MPI constructs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MPI_Init(&amp;argc, &amp;argv);				// set up the communicator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MPI_Comm_rank(MPI_COMM_WORLD, &amp;rank);	// which processor am I?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MPI_Comm_size(MPI_COMM_WORLD, &amp;nProcs);	// how many processors are there?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// … the actual program logic… 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// shut down the communicator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MPI_Finalize();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return EXIT_SUCCESS;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OpenMPI C++ configuration</a:t>
            </a:r>
            <a:endParaRPr/>
          </a:p>
        </p:txBody>
      </p:sp>
      <p:sp>
        <p:nvSpPr>
          <p:cNvPr id="118" name="Google Shape;118;p23"/>
          <p:cNvSpPr txBox="1"/>
          <p:nvPr/>
        </p:nvSpPr>
        <p:spPr>
          <a:xfrm>
            <a:off x="90425" y="110500"/>
            <a:ext cx="8970900" cy="4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// other includes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#include &lt;mpi.h&gt;</a:t>
            </a:r>
            <a:endParaRPr b="1" sz="1300"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int main(int argc, char** argv) {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using namespace std;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int rank;		// processor's rank ID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int nProcs;	// number of processors in the communicator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// initialize MPI constructs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MPI_Init(&amp;argc, &amp;argv);				// set up the communicator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MPI_Comm_rank(MPI_COMM_WORLD, &amp;rank);	// which processor am I?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MPI_Comm_size(MPI_COMM_WORLD, &amp;nProcs);	// how many processors are there?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// … the actual program logic… 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// shut down the communicator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MPI_Finalize();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return EXIT_SUCCESS;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19" name="Google Shape;119;p23"/>
          <p:cNvGrpSpPr/>
          <p:nvPr/>
        </p:nvGrpSpPr>
        <p:grpSpPr>
          <a:xfrm>
            <a:off x="1808350" y="231050"/>
            <a:ext cx="5404500" cy="733500"/>
            <a:chOff x="1808350" y="231050"/>
            <a:chExt cx="5404500" cy="733500"/>
          </a:xfrm>
        </p:grpSpPr>
        <p:sp>
          <p:nvSpPr>
            <p:cNvPr id="120" name="Google Shape;120;p23"/>
            <p:cNvSpPr txBox="1"/>
            <p:nvPr/>
          </p:nvSpPr>
          <p:spPr>
            <a:xfrm>
              <a:off x="3797350" y="231050"/>
              <a:ext cx="3415500" cy="733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Required header; of course this assumes OpenMPI has been installed on your machine / cluster. </a:t>
              </a:r>
              <a:endParaRPr/>
            </a:p>
          </p:txBody>
        </p:sp>
        <p:cxnSp>
          <p:nvCxnSpPr>
            <p:cNvPr id="121" name="Google Shape;121;p23"/>
            <p:cNvCxnSpPr>
              <a:stCxn id="120" idx="1"/>
            </p:cNvCxnSpPr>
            <p:nvPr/>
          </p:nvCxnSpPr>
          <p:spPr>
            <a:xfrm rot="10800000">
              <a:off x="1808350" y="472100"/>
              <a:ext cx="1989000" cy="12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OpenMPI C++ configuration</a:t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90425" y="110500"/>
            <a:ext cx="8970900" cy="4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// other includes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#include &lt;mpi.h&gt;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int main(int argc, char** argv) {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using namespace std;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3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int rank;</a:t>
            </a: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	// processor's rank ID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3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int nProcs;</a:t>
            </a: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// number of processors in the communicator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// initialize MPI constructs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MPI_Init(&amp;argc, &amp;argv);				// set up the communicator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MPI_Comm_rank(MPI_COMM_WORLD, &amp;rank);	// which processor am I?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MPI_Comm_size(MPI_COMM_WORLD, &amp;nProcs);	// how many processors are there?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// … the actual program logic… 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// shut down the communicator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MPI_Finalize();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return EXIT_SUCCESS;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28" name="Google Shape;128;p24"/>
          <p:cNvGrpSpPr/>
          <p:nvPr/>
        </p:nvGrpSpPr>
        <p:grpSpPr>
          <a:xfrm>
            <a:off x="2566775" y="332175"/>
            <a:ext cx="4650300" cy="926100"/>
            <a:chOff x="2566775" y="332175"/>
            <a:chExt cx="4650300" cy="926100"/>
          </a:xfrm>
        </p:grpSpPr>
        <p:sp>
          <p:nvSpPr>
            <p:cNvPr id="129" name="Google Shape;129;p24"/>
            <p:cNvSpPr txBox="1"/>
            <p:nvPr/>
          </p:nvSpPr>
          <p:spPr>
            <a:xfrm>
              <a:off x="4448975" y="332175"/>
              <a:ext cx="2768100" cy="92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These will hold this processor's rank and the total number of processors in the communicator.</a:t>
              </a:r>
              <a:endParaRPr/>
            </a:p>
          </p:txBody>
        </p:sp>
        <p:cxnSp>
          <p:nvCxnSpPr>
            <p:cNvPr id="130" name="Google Shape;130;p24"/>
            <p:cNvCxnSpPr>
              <a:stCxn id="129" idx="1"/>
            </p:cNvCxnSpPr>
            <p:nvPr/>
          </p:nvCxnSpPr>
          <p:spPr>
            <a:xfrm flipH="1">
              <a:off x="2566775" y="795225"/>
              <a:ext cx="1882200" cy="38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OpenMPI C++ configuration</a:t>
            </a:r>
            <a:endParaRPr/>
          </a:p>
        </p:txBody>
      </p:sp>
      <p:sp>
        <p:nvSpPr>
          <p:cNvPr id="136" name="Google Shape;136;p25"/>
          <p:cNvSpPr txBox="1"/>
          <p:nvPr/>
        </p:nvSpPr>
        <p:spPr>
          <a:xfrm>
            <a:off x="90425" y="110500"/>
            <a:ext cx="8970900" cy="4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// other includes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#include &lt;mpi.h&gt;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int main(int argc, char** argv) {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using namespace std;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int rank;		// processor's rank ID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int nProcs;	// number of processors in the communicator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// initialize MPI constructs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3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MPI_Init(&amp;argc, &amp;argv)</a:t>
            </a: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;				// set up the communicator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MPI_Comm_rank(MPI_COMM_WORLD, &amp;rank);	// which processor am I?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MPI_Comm_size(MPI_COMM_WORLD, &amp;nProcs);	// how many processors are there?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// … the actual program logic… 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// shut down the communicator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MPI_Finalize();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return EXIT_SUCCESS;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37" name="Google Shape;137;p25"/>
          <p:cNvGrpSpPr/>
          <p:nvPr/>
        </p:nvGrpSpPr>
        <p:grpSpPr>
          <a:xfrm>
            <a:off x="3325300" y="522375"/>
            <a:ext cx="5484900" cy="1476750"/>
            <a:chOff x="3325300" y="522375"/>
            <a:chExt cx="5484900" cy="1476750"/>
          </a:xfrm>
        </p:grpSpPr>
        <p:sp>
          <p:nvSpPr>
            <p:cNvPr id="138" name="Google Shape;138;p25"/>
            <p:cNvSpPr txBox="1"/>
            <p:nvPr/>
          </p:nvSpPr>
          <p:spPr>
            <a:xfrm>
              <a:off x="6369100" y="522375"/>
              <a:ext cx="2441100" cy="134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Sets up the communicator. The number of processors involved is specified when we run the program, not from within the program.</a:t>
              </a:r>
              <a:endParaRPr/>
            </a:p>
          </p:txBody>
        </p:sp>
        <p:cxnSp>
          <p:nvCxnSpPr>
            <p:cNvPr id="139" name="Google Shape;139;p25"/>
            <p:cNvCxnSpPr>
              <a:stCxn id="138" idx="1"/>
            </p:cNvCxnSpPr>
            <p:nvPr/>
          </p:nvCxnSpPr>
          <p:spPr>
            <a:xfrm flipH="1">
              <a:off x="3325300" y="1195425"/>
              <a:ext cx="3043800" cy="803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OpenMPI C++ configuration</a:t>
            </a: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90425" y="110500"/>
            <a:ext cx="8970900" cy="4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// other includes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#include &lt;mpi.h&gt;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int main(int argc, char** argv) {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using namespace std;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int rank;		// processor's rank ID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int nProcs;	// number of processors in the communicator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// initialize MPI constructs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MPI_Init(&amp;argc, &amp;argv);				// set up the communicator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3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MPI_Comm_rank(MPI_COMM_WORLD, &amp;rank)</a:t>
            </a: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;	// which processor am I?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3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MPI_Comm_size(MPI_COMM_WORLD, &amp;nProcs)</a:t>
            </a: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;	// how many processors are there?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// … the actual program logic… 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// shut down the communicator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MPI_Finalize();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return EXIT_SUCCESS;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46" name="Google Shape;146;p26"/>
          <p:cNvGrpSpPr/>
          <p:nvPr/>
        </p:nvGrpSpPr>
        <p:grpSpPr>
          <a:xfrm>
            <a:off x="4124700" y="2693600"/>
            <a:ext cx="3887100" cy="1902300"/>
            <a:chOff x="4124700" y="2693600"/>
            <a:chExt cx="3887100" cy="1902300"/>
          </a:xfrm>
        </p:grpSpPr>
        <p:sp>
          <p:nvSpPr>
            <p:cNvPr id="147" name="Google Shape;147;p26"/>
            <p:cNvSpPr txBox="1"/>
            <p:nvPr/>
          </p:nvSpPr>
          <p:spPr>
            <a:xfrm>
              <a:off x="5304300" y="2752100"/>
              <a:ext cx="2707500" cy="18438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Get the rank and number of processors in the communicator (MPI_COMM_WORLD). Note we pass in </a:t>
              </a:r>
              <a:r>
                <a:rPr i="1" lang="en"/>
                <a:t>addresses </a:t>
              </a:r>
              <a:r>
                <a:rPr lang="en"/>
                <a:t>of the variables (old-school pass-by-reference, so values can be changed by function calls).</a:t>
              </a:r>
              <a:endParaRPr/>
            </a:p>
          </p:txBody>
        </p:sp>
        <p:cxnSp>
          <p:nvCxnSpPr>
            <p:cNvPr id="148" name="Google Shape;148;p26"/>
            <p:cNvCxnSpPr>
              <a:stCxn id="147" idx="1"/>
            </p:cNvCxnSpPr>
            <p:nvPr/>
          </p:nvCxnSpPr>
          <p:spPr>
            <a:xfrm rot="10800000">
              <a:off x="4124700" y="2693600"/>
              <a:ext cx="1179600" cy="98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OpenMPI C++ configuration</a:t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90425" y="110500"/>
            <a:ext cx="8970900" cy="4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// other includes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#include &lt;mpi.h&gt;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int main(int argc, char** argv) {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using namespace std;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int rank;		// processor's rank ID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int nProcs;	// number of processors in the communicator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// initialize MPI constructs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MPI_Init(&amp;argc, &amp;argv);				// set up the communicator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MPI_Comm_rank(MPI_COMM_WORLD, &amp;rank);	// which processor am I?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MPI_Comm_size(MPI_COMM_WORLD, &amp;nProcs);	// how many processors are there?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// … the actual program logic… 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// shut down the communicator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3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MPI_Finalize()</a:t>
            </a: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	return EXIT_SUCCESS;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55" name="Google Shape;155;p27"/>
          <p:cNvGrpSpPr/>
          <p:nvPr/>
        </p:nvGrpSpPr>
        <p:grpSpPr>
          <a:xfrm>
            <a:off x="2184175" y="2848825"/>
            <a:ext cx="6573000" cy="1129200"/>
            <a:chOff x="2184175" y="2899050"/>
            <a:chExt cx="6573000" cy="1129200"/>
          </a:xfrm>
        </p:grpSpPr>
        <p:sp>
          <p:nvSpPr>
            <p:cNvPr id="156" name="Google Shape;156;p27"/>
            <p:cNvSpPr txBox="1"/>
            <p:nvPr/>
          </p:nvSpPr>
          <p:spPr>
            <a:xfrm>
              <a:off x="4569775" y="2899050"/>
              <a:ext cx="4187400" cy="1129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Clean up / free resources and processes in the communicator. We should not do anything of consequence before </a:t>
              </a: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MPI_Init()</a:t>
              </a:r>
              <a:r>
                <a:rPr lang="en"/>
                <a:t> or after </a:t>
              </a: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MPI_Finalize()</a:t>
              </a:r>
              <a:r>
                <a:rPr lang="en"/>
                <a:t>.</a:t>
              </a:r>
              <a:endParaRPr/>
            </a:p>
          </p:txBody>
        </p:sp>
        <p:cxnSp>
          <p:nvCxnSpPr>
            <p:cNvPr id="157" name="Google Shape;157;p27"/>
            <p:cNvCxnSpPr>
              <a:stCxn id="156" idx="1"/>
            </p:cNvCxnSpPr>
            <p:nvPr/>
          </p:nvCxnSpPr>
          <p:spPr>
            <a:xfrm flipH="1">
              <a:off x="2184175" y="3463650"/>
              <a:ext cx="2385600" cy="9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Hello from the Other Processor(s)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excerpt from mpi-hello.cpp</a:t>
            </a:r>
            <a:endParaRPr/>
          </a:p>
        </p:txBody>
      </p:sp>
      <p:sp>
        <p:nvSpPr>
          <p:cNvPr id="168" name="Google Shape;168;p29"/>
          <p:cNvSpPr txBox="1"/>
          <p:nvPr/>
        </p:nvSpPr>
        <p:spPr>
          <a:xfrm>
            <a:off x="100450" y="110500"/>
            <a:ext cx="8940900" cy="22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	// get local time and print it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	time_t epochTime;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	time(&amp;epochTime);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	struct tm *timeInfo;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	timeInfo = localtime(&amp;epochTime);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	cout &lt;&lt; "Processor " &lt;&lt; rank &lt;&lt; " / " &lt;&lt; nProcs &lt;&lt; " time: " &lt;&lt;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		asctime(timeInfo);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100450" y="2400975"/>
            <a:ext cx="8940900" cy="18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This is just the program logic, placed into the template of the previous section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 this program, there is no communication between processes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Each process simply determines the local time, then prints the time (along with rank and number of processors) to the standard output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i="1" lang="en" sz="1900"/>
              <a:t>So</a:t>
            </a:r>
            <a:r>
              <a:rPr lang="en" sz="1900"/>
              <a:t>, this part is no different from a single-processor, non-MPI program</a:t>
            </a:r>
            <a:endParaRPr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Compiling and running the example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Compiling and running the example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Workflow: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Write and test your code on replit. OpenMPI modules are already there, we can run code on the single, multi-core processor as if it was a distributed-memory cluster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Fun fact: find the number of cores on a system with the bash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nproc </a:t>
            </a:r>
            <a:r>
              <a:rPr lang="en" sz="1500"/>
              <a:t>command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Once you are ready, upload your code to Doane's supercomputer, Onyx, and execute there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Do not edit your code on Onyx -- only CLI, every user is logged on to the same root node, etc. 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It is also possible to set up a Windows Subsystem for Linux environment on your PC, giving your an OpenMPI-supporting CLI computing environment. Come see me if you're interested in doing that</a:t>
            </a:r>
            <a:endParaRPr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 concept and terminology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Compiling and running the example</a:t>
            </a:r>
            <a:endParaRPr/>
          </a:p>
        </p:txBody>
      </p:sp>
      <p:sp>
        <p:nvSpPr>
          <p:cNvPr id="186" name="Google Shape;186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workflows described… </a:t>
            </a:r>
            <a:endParaRPr/>
          </a:p>
        </p:txBody>
      </p:sp>
      <p:sp>
        <p:nvSpPr>
          <p:cNvPr id="187" name="Google Shape;187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Running on replit 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Compile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Run via </a:t>
            </a:r>
            <a:r>
              <a:rPr i="1" lang="en" sz="1800"/>
              <a:t>mpirun</a:t>
            </a:r>
            <a:r>
              <a:rPr lang="en" sz="1800"/>
              <a:t> 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Running on a Slurm managed supercomputer (Onyx)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Compile -- same as above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Run via Slurm job file and </a:t>
            </a:r>
            <a:r>
              <a:rPr i="1" lang="en" sz="1800"/>
              <a:t>sbatch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Monitor, terminate, etc. with other Slurm commands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on replit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on replit: compiling</a:t>
            </a:r>
            <a:endParaRPr/>
          </a:p>
        </p:txBody>
      </p:sp>
      <p:sp>
        <p:nvSpPr>
          <p:cNvPr id="198" name="Google Shape;198;p34"/>
          <p:cNvSpPr txBox="1"/>
          <p:nvPr/>
        </p:nvSpPr>
        <p:spPr>
          <a:xfrm>
            <a:off x="311700" y="1667600"/>
            <a:ext cx="6760800" cy="135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hello-mpi.mpi:	mpi-hello.cpp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mpic++ -std=c++11 -Wall -O3 mpi-hello.cpp -o hello-mpi.mpi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clean: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rm hello-mpi.mpi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34"/>
          <p:cNvSpPr txBox="1"/>
          <p:nvPr/>
        </p:nvSpPr>
        <p:spPr>
          <a:xfrm>
            <a:off x="321475" y="3043900"/>
            <a:ext cx="67608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makefile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on replit: compiling</a:t>
            </a:r>
            <a:endParaRPr/>
          </a:p>
        </p:txBody>
      </p:sp>
      <p:sp>
        <p:nvSpPr>
          <p:cNvPr id="205" name="Google Shape;205;p35"/>
          <p:cNvSpPr txBox="1"/>
          <p:nvPr/>
        </p:nvSpPr>
        <p:spPr>
          <a:xfrm>
            <a:off x="311700" y="1667600"/>
            <a:ext cx="6760800" cy="1356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hello-mpi.mpi:	mpi-hello.cpp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mpic++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-std=c++11 -Wall -O3 mpi-hello.cpp -o hello-mpi.mpi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clean: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rm hello-mpi.mpi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35"/>
          <p:cNvSpPr txBox="1"/>
          <p:nvPr/>
        </p:nvSpPr>
        <p:spPr>
          <a:xfrm>
            <a:off x="321475" y="3043900"/>
            <a:ext cx="67608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makefile</a:t>
            </a:r>
            <a:endParaRPr/>
          </a:p>
        </p:txBody>
      </p:sp>
      <p:grpSp>
        <p:nvGrpSpPr>
          <p:cNvPr id="207" name="Google Shape;207;p35"/>
          <p:cNvGrpSpPr/>
          <p:nvPr/>
        </p:nvGrpSpPr>
        <p:grpSpPr>
          <a:xfrm>
            <a:off x="1307700" y="331500"/>
            <a:ext cx="5002800" cy="1547100"/>
            <a:chOff x="1307700" y="331500"/>
            <a:chExt cx="5002800" cy="1547100"/>
          </a:xfrm>
        </p:grpSpPr>
        <p:sp>
          <p:nvSpPr>
            <p:cNvPr id="208" name="Google Shape;208;p35"/>
            <p:cNvSpPr txBox="1"/>
            <p:nvPr/>
          </p:nvSpPr>
          <p:spPr>
            <a:xfrm>
              <a:off x="2623800" y="331500"/>
              <a:ext cx="3686700" cy="934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Different compile command; only works if OpenMPI development tools have been installed.</a:t>
              </a:r>
              <a:endParaRPr/>
            </a:p>
          </p:txBody>
        </p:sp>
        <p:cxnSp>
          <p:nvCxnSpPr>
            <p:cNvPr id="209" name="Google Shape;209;p35"/>
            <p:cNvCxnSpPr>
              <a:stCxn id="208" idx="1"/>
            </p:cNvCxnSpPr>
            <p:nvPr/>
          </p:nvCxnSpPr>
          <p:spPr>
            <a:xfrm flipH="1">
              <a:off x="1307700" y="798600"/>
              <a:ext cx="1316100" cy="108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on replit: compiling</a:t>
            </a:r>
            <a:endParaRPr/>
          </a:p>
        </p:txBody>
      </p:sp>
      <p:sp>
        <p:nvSpPr>
          <p:cNvPr id="215" name="Google Shape;215;p36"/>
          <p:cNvSpPr txBox="1"/>
          <p:nvPr/>
        </p:nvSpPr>
        <p:spPr>
          <a:xfrm>
            <a:off x="311700" y="1667600"/>
            <a:ext cx="6760800" cy="135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hello-mpi.mpi:	mpi-hello.cpp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mpic++ -std=c++11 -Wall </a:t>
            </a:r>
            <a:r>
              <a:rPr b="1" lang="en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-O3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mpi-hello.cpp -o hello-mpi.mpi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clean: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rm hello-mpi.mpi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36"/>
          <p:cNvSpPr txBox="1"/>
          <p:nvPr/>
        </p:nvSpPr>
        <p:spPr>
          <a:xfrm>
            <a:off x="321475" y="3043900"/>
            <a:ext cx="67608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makefile</a:t>
            </a:r>
            <a:endParaRPr/>
          </a:p>
        </p:txBody>
      </p:sp>
      <p:grpSp>
        <p:nvGrpSpPr>
          <p:cNvPr id="217" name="Google Shape;217;p36"/>
          <p:cNvGrpSpPr/>
          <p:nvPr/>
        </p:nvGrpSpPr>
        <p:grpSpPr>
          <a:xfrm>
            <a:off x="3465725" y="261200"/>
            <a:ext cx="4500600" cy="1577100"/>
            <a:chOff x="3465725" y="261200"/>
            <a:chExt cx="4500600" cy="1577100"/>
          </a:xfrm>
        </p:grpSpPr>
        <p:sp>
          <p:nvSpPr>
            <p:cNvPr id="218" name="Google Shape;218;p36"/>
            <p:cNvSpPr txBox="1"/>
            <p:nvPr/>
          </p:nvSpPr>
          <p:spPr>
            <a:xfrm>
              <a:off x="4078625" y="261200"/>
              <a:ext cx="3887700" cy="813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Fully optimize the executable. After all, parallel computation is all about speed, isn't it? </a:t>
              </a:r>
              <a:endParaRPr/>
            </a:p>
          </p:txBody>
        </p:sp>
        <p:cxnSp>
          <p:nvCxnSpPr>
            <p:cNvPr id="219" name="Google Shape;219;p36"/>
            <p:cNvCxnSpPr>
              <a:stCxn id="218" idx="1"/>
            </p:cNvCxnSpPr>
            <p:nvPr/>
          </p:nvCxnSpPr>
          <p:spPr>
            <a:xfrm flipH="1">
              <a:off x="3465725" y="668000"/>
              <a:ext cx="612900" cy="117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on replit: compiling</a:t>
            </a:r>
            <a:endParaRPr/>
          </a:p>
        </p:txBody>
      </p:sp>
      <p:sp>
        <p:nvSpPr>
          <p:cNvPr id="225" name="Google Shape;225;p37"/>
          <p:cNvSpPr txBox="1"/>
          <p:nvPr/>
        </p:nvSpPr>
        <p:spPr>
          <a:xfrm>
            <a:off x="311700" y="1667600"/>
            <a:ext cx="6760800" cy="135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hello-mpi.mpi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:	mpi-hello.cpp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mpic++ -std=c++11 -Wall -O3 mpi-hello.cpp -o </a:t>
            </a:r>
            <a:r>
              <a:rPr b="1" lang="en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hello-mpi.mpi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clean: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rm </a:t>
            </a:r>
            <a:r>
              <a:rPr b="1" lang="en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hello-mpi.mpi</a:t>
            </a:r>
            <a:endParaRPr b="1"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37"/>
          <p:cNvSpPr txBox="1"/>
          <p:nvPr/>
        </p:nvSpPr>
        <p:spPr>
          <a:xfrm>
            <a:off x="321475" y="3043900"/>
            <a:ext cx="67608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makefile</a:t>
            </a:r>
            <a:endParaRPr/>
          </a:p>
        </p:txBody>
      </p:sp>
      <p:grpSp>
        <p:nvGrpSpPr>
          <p:cNvPr id="227" name="Google Shape;227;p37"/>
          <p:cNvGrpSpPr/>
          <p:nvPr/>
        </p:nvGrpSpPr>
        <p:grpSpPr>
          <a:xfrm>
            <a:off x="4309700" y="200919"/>
            <a:ext cx="4380000" cy="1718066"/>
            <a:chOff x="4309700" y="200925"/>
            <a:chExt cx="4380000" cy="1878900"/>
          </a:xfrm>
        </p:grpSpPr>
        <p:sp>
          <p:nvSpPr>
            <p:cNvPr id="228" name="Google Shape;228;p37"/>
            <p:cNvSpPr txBox="1"/>
            <p:nvPr/>
          </p:nvSpPr>
          <p:spPr>
            <a:xfrm>
              <a:off x="4309700" y="200925"/>
              <a:ext cx="4380000" cy="864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 conventions are optional: </a:t>
              </a: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.mpi</a:t>
              </a:r>
              <a:r>
                <a:rPr lang="en"/>
                <a:t> extension makes clear what kind of executable this is.</a:t>
              </a:r>
              <a:endParaRPr/>
            </a:p>
          </p:txBody>
        </p:sp>
        <p:cxnSp>
          <p:nvCxnSpPr>
            <p:cNvPr id="229" name="Google Shape;229;p37"/>
            <p:cNvCxnSpPr>
              <a:stCxn id="228" idx="2"/>
            </p:cNvCxnSpPr>
            <p:nvPr/>
          </p:nvCxnSpPr>
          <p:spPr>
            <a:xfrm flipH="1">
              <a:off x="6288800" y="1064925"/>
              <a:ext cx="210900" cy="101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on replit: compiling</a:t>
            </a:r>
            <a:endParaRPr/>
          </a:p>
        </p:txBody>
      </p:sp>
      <p:sp>
        <p:nvSpPr>
          <p:cNvPr id="235" name="Google Shape;235;p38"/>
          <p:cNvSpPr txBox="1"/>
          <p:nvPr/>
        </p:nvSpPr>
        <p:spPr>
          <a:xfrm>
            <a:off x="311700" y="1667600"/>
            <a:ext cx="6760800" cy="135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hello-mpi.mpi:	mpi-hello.cpp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mpic++ -std=c++11 -Wall -O3 mpi-hello.cpp -o hello-mpi.mpi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clean: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rm hello-mpi.mpi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38"/>
          <p:cNvSpPr txBox="1"/>
          <p:nvPr/>
        </p:nvSpPr>
        <p:spPr>
          <a:xfrm>
            <a:off x="321475" y="3043900"/>
            <a:ext cx="67608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makefile</a:t>
            </a:r>
            <a:endParaRPr/>
          </a:p>
        </p:txBody>
      </p:sp>
      <p:sp>
        <p:nvSpPr>
          <p:cNvPr id="237" name="Google Shape;237;p38"/>
          <p:cNvSpPr txBox="1"/>
          <p:nvPr/>
        </p:nvSpPr>
        <p:spPr>
          <a:xfrm>
            <a:off x="4661300" y="3194600"/>
            <a:ext cx="4179000" cy="86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previous makefile changes noted, compile your MPI program in the same way we have done all semester: via the </a:t>
            </a:r>
            <a:r>
              <a:rPr i="1" lang="en"/>
              <a:t>make</a:t>
            </a:r>
            <a:r>
              <a:rPr lang="en"/>
              <a:t> command.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on replit: mpirun</a:t>
            </a:r>
            <a:endParaRPr/>
          </a:p>
        </p:txBody>
      </p:sp>
      <p:sp>
        <p:nvSpPr>
          <p:cNvPr id="243" name="Google Shape;243;p39"/>
          <p:cNvSpPr txBox="1"/>
          <p:nvPr/>
        </p:nvSpPr>
        <p:spPr>
          <a:xfrm>
            <a:off x="3141000" y="2079450"/>
            <a:ext cx="3027300" cy="492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mpirun -n 6 hello-mpi.mpi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39"/>
          <p:cNvSpPr txBox="1"/>
          <p:nvPr/>
        </p:nvSpPr>
        <p:spPr>
          <a:xfrm>
            <a:off x="3144375" y="2591850"/>
            <a:ext cx="28620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Executing program on 6 processors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on replit: mpirun</a:t>
            </a:r>
            <a:endParaRPr/>
          </a:p>
        </p:txBody>
      </p:sp>
      <p:sp>
        <p:nvSpPr>
          <p:cNvPr id="250" name="Google Shape;250;p40"/>
          <p:cNvSpPr txBox="1"/>
          <p:nvPr/>
        </p:nvSpPr>
        <p:spPr>
          <a:xfrm>
            <a:off x="3100525" y="2079450"/>
            <a:ext cx="3067500" cy="492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mpirun -n 6 </a:t>
            </a:r>
            <a:r>
              <a:rPr b="1" lang="en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hello-mpi.mpi</a:t>
            </a:r>
            <a:endParaRPr b="1"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40"/>
          <p:cNvSpPr txBox="1"/>
          <p:nvPr/>
        </p:nvSpPr>
        <p:spPr>
          <a:xfrm>
            <a:off x="3144375" y="2591850"/>
            <a:ext cx="28620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Executing program on 6 processors</a:t>
            </a:r>
            <a:endParaRPr/>
          </a:p>
        </p:txBody>
      </p:sp>
      <p:sp>
        <p:nvSpPr>
          <p:cNvPr id="252" name="Google Shape;252;p40"/>
          <p:cNvSpPr txBox="1"/>
          <p:nvPr/>
        </p:nvSpPr>
        <p:spPr>
          <a:xfrm>
            <a:off x="3968125" y="582650"/>
            <a:ext cx="2199900" cy="68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executable specified in makefile</a:t>
            </a:r>
            <a:endParaRPr/>
          </a:p>
        </p:txBody>
      </p:sp>
      <p:cxnSp>
        <p:nvCxnSpPr>
          <p:cNvPr id="253" name="Google Shape;253;p40"/>
          <p:cNvCxnSpPr>
            <a:stCxn id="252" idx="2"/>
          </p:cNvCxnSpPr>
          <p:nvPr/>
        </p:nvCxnSpPr>
        <p:spPr>
          <a:xfrm flipH="1">
            <a:off x="5023075" y="1265750"/>
            <a:ext cx="45000" cy="6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on replit: mpirun</a:t>
            </a:r>
            <a:endParaRPr/>
          </a:p>
        </p:txBody>
      </p:sp>
      <p:sp>
        <p:nvSpPr>
          <p:cNvPr id="259" name="Google Shape;259;p41"/>
          <p:cNvSpPr txBox="1"/>
          <p:nvPr/>
        </p:nvSpPr>
        <p:spPr>
          <a:xfrm>
            <a:off x="3141000" y="2079450"/>
            <a:ext cx="3047400" cy="492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mpirun </a:t>
            </a:r>
            <a:r>
              <a:rPr b="1" lang="en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-n 6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hello-mpi.mpi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41"/>
          <p:cNvSpPr txBox="1"/>
          <p:nvPr/>
        </p:nvSpPr>
        <p:spPr>
          <a:xfrm>
            <a:off x="3144375" y="2591850"/>
            <a:ext cx="28620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Executing program on 6 processors</a:t>
            </a:r>
            <a:endParaRPr/>
          </a:p>
        </p:txBody>
      </p:sp>
      <p:grpSp>
        <p:nvGrpSpPr>
          <p:cNvPr id="261" name="Google Shape;261;p41"/>
          <p:cNvGrpSpPr/>
          <p:nvPr/>
        </p:nvGrpSpPr>
        <p:grpSpPr>
          <a:xfrm>
            <a:off x="3023825" y="421925"/>
            <a:ext cx="2230200" cy="1587300"/>
            <a:chOff x="3023825" y="421925"/>
            <a:chExt cx="2230200" cy="1587300"/>
          </a:xfrm>
        </p:grpSpPr>
        <p:sp>
          <p:nvSpPr>
            <p:cNvPr id="262" name="Google Shape;262;p41"/>
            <p:cNvSpPr txBox="1"/>
            <p:nvPr/>
          </p:nvSpPr>
          <p:spPr>
            <a:xfrm>
              <a:off x="3023825" y="421925"/>
              <a:ext cx="2230200" cy="833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-n</a:t>
              </a:r>
              <a:r>
                <a:rPr lang="en"/>
                <a:t> flag specifies how many processors are in the communicator. </a:t>
              </a:r>
              <a:endParaRPr/>
            </a:p>
          </p:txBody>
        </p:sp>
        <p:cxnSp>
          <p:nvCxnSpPr>
            <p:cNvPr id="263" name="Google Shape;263;p41"/>
            <p:cNvCxnSpPr>
              <a:stCxn id="262" idx="2"/>
            </p:cNvCxnSpPr>
            <p:nvPr/>
          </p:nvCxnSpPr>
          <p:spPr>
            <a:xfrm flipH="1">
              <a:off x="4128725" y="1255625"/>
              <a:ext cx="10200" cy="75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</a:t>
            </a:r>
            <a:r>
              <a:rPr lang="en"/>
              <a:t>essage </a:t>
            </a:r>
            <a:r>
              <a:rPr i="1" lang="en"/>
              <a:t>P</a:t>
            </a:r>
            <a:r>
              <a:rPr lang="en"/>
              <a:t>assing </a:t>
            </a:r>
            <a:r>
              <a:rPr i="1" lang="en"/>
              <a:t>I</a:t>
            </a:r>
            <a:r>
              <a:rPr lang="en"/>
              <a:t>nterface</a:t>
            </a:r>
            <a:endParaRPr/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A.k.a. MPI</a:t>
            </a:r>
            <a:endParaRPr/>
          </a:p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MPI is for </a:t>
            </a:r>
            <a:r>
              <a:rPr i="1" lang="en" sz="2100"/>
              <a:t>passing messages</a:t>
            </a:r>
            <a:r>
              <a:rPr lang="en" sz="2100"/>
              <a:t> between separate </a:t>
            </a:r>
            <a:r>
              <a:rPr i="1" lang="en" sz="2100"/>
              <a:t>processes</a:t>
            </a:r>
            <a:r>
              <a:rPr lang="en" sz="2100"/>
              <a:t> in a </a:t>
            </a:r>
            <a:r>
              <a:rPr i="1" lang="en" sz="2100"/>
              <a:t>distributed memory</a:t>
            </a:r>
            <a:r>
              <a:rPr lang="en" sz="2100"/>
              <a:t> computing environment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on replit: output</a:t>
            </a:r>
            <a:endParaRPr/>
          </a:p>
        </p:txBody>
      </p:sp>
      <p:grpSp>
        <p:nvGrpSpPr>
          <p:cNvPr id="269" name="Google Shape;269;p42"/>
          <p:cNvGrpSpPr/>
          <p:nvPr/>
        </p:nvGrpSpPr>
        <p:grpSpPr>
          <a:xfrm>
            <a:off x="120550" y="110500"/>
            <a:ext cx="4701600" cy="2370850"/>
            <a:chOff x="120550" y="110500"/>
            <a:chExt cx="4701600" cy="2370850"/>
          </a:xfrm>
        </p:grpSpPr>
        <p:sp>
          <p:nvSpPr>
            <p:cNvPr id="270" name="Google Shape;270;p42"/>
            <p:cNvSpPr txBox="1"/>
            <p:nvPr/>
          </p:nvSpPr>
          <p:spPr>
            <a:xfrm>
              <a:off x="120550" y="110500"/>
              <a:ext cx="4701600" cy="1959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Processor 1 / 6 time: Tue Nov 16 15:28:54 2021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Processor 2 / 6 time: Tue Nov 16 15:28:54 2021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Processor 5 / 6 time: Tue Nov 16 15:28:54 2021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Processor 3 / 6 time: Tue Nov 16 15:28:54 2021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Processor 4 / 6 time: Tue Nov 16 15:28:54 2021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Processor 0 / 6 time: Tue Nov 16 15:28:54 2021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1" name="Google Shape;271;p42"/>
            <p:cNvSpPr txBox="1"/>
            <p:nvPr/>
          </p:nvSpPr>
          <p:spPr>
            <a:xfrm>
              <a:off x="120550" y="2109650"/>
              <a:ext cx="4701600" cy="37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Run 1</a:t>
              </a:r>
              <a:endParaRPr/>
            </a:p>
          </p:txBody>
        </p:sp>
      </p:grpSp>
      <p:grpSp>
        <p:nvGrpSpPr>
          <p:cNvPr id="272" name="Google Shape;272;p42"/>
          <p:cNvGrpSpPr/>
          <p:nvPr/>
        </p:nvGrpSpPr>
        <p:grpSpPr>
          <a:xfrm>
            <a:off x="4090400" y="2292175"/>
            <a:ext cx="4701600" cy="2370850"/>
            <a:chOff x="120550" y="110500"/>
            <a:chExt cx="4701600" cy="2370850"/>
          </a:xfrm>
        </p:grpSpPr>
        <p:sp>
          <p:nvSpPr>
            <p:cNvPr id="273" name="Google Shape;273;p42"/>
            <p:cNvSpPr txBox="1"/>
            <p:nvPr/>
          </p:nvSpPr>
          <p:spPr>
            <a:xfrm>
              <a:off x="120550" y="110500"/>
              <a:ext cx="4701600" cy="1959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Processor 0 / 6 time: Tue Nov 16 15:29:14 2021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Processor 2 / 6 time: Tue Nov 16 15:29:14 2021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Processor 4 / 6 time: Tue Nov 16 15:29:14 2021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Processor 3 / 6 time: Tue Nov 16 15:29:14 2021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Processor 5 / 6 time: Tue Nov 16 15:29:14 2021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Processor 1 / 6 time: Tue Nov 16 15:29:14 2021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4" name="Google Shape;274;p42"/>
            <p:cNvSpPr txBox="1"/>
            <p:nvPr/>
          </p:nvSpPr>
          <p:spPr>
            <a:xfrm>
              <a:off x="120550" y="2109650"/>
              <a:ext cx="4701600" cy="37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Run 2</a:t>
              </a:r>
              <a:endParaRPr/>
            </a:p>
          </p:txBody>
        </p:sp>
      </p:grpSp>
      <p:sp>
        <p:nvSpPr>
          <p:cNvPr id="275" name="Google Shape;275;p42"/>
          <p:cNvSpPr txBox="1"/>
          <p:nvPr/>
        </p:nvSpPr>
        <p:spPr>
          <a:xfrm>
            <a:off x="5193725" y="743400"/>
            <a:ext cx="3455700" cy="83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conclusions can you draw from these two runs of the hello-mpi.cpp program on eight processors?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on Onyx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on Onyx</a:t>
            </a:r>
            <a:endParaRPr/>
          </a:p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You will not be able to access Onyx from your replit environment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You m</a:t>
            </a:r>
            <a:r>
              <a:rPr lang="en" sz="2100"/>
              <a:t>ay not be able to access Onyx from off campus; may be able to by logging on to the VPN first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From your laptop's terminal or command prompt, connect to Onyx via:</a:t>
            </a:r>
            <a:endParaRPr sz="21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latin typeface="Consolas"/>
                <a:ea typeface="Consolas"/>
                <a:cs typeface="Consolas"/>
                <a:sym typeface="Consolas"/>
              </a:rPr>
              <a:t>ssh first.last@192.168.3.29</a:t>
            </a:r>
            <a:endParaRPr b="1"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Once there, you have the familiar bash CLI, but no GUI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on Onyx</a:t>
            </a:r>
            <a:endParaRPr/>
          </a:p>
        </p:txBody>
      </p:sp>
      <p:sp>
        <p:nvSpPr>
          <p:cNvPr id="292" name="Google Shape;29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Recommendation: Zip the specific folder with files you want to run on Onyx, then upload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your local terminal or command line environment, navigate to the folder where your file to upload is located, then do something like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scp 1-hello.zip first.last@192.168.3.29:1-hello.zip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log on to Onyx. Your Zip file should be there. Extract the zip file with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unzip 1-hello.zip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on a Slurm-managed supercomputer: job file</a:t>
            </a:r>
            <a:endParaRPr/>
          </a:p>
        </p:txBody>
      </p:sp>
      <p:grpSp>
        <p:nvGrpSpPr>
          <p:cNvPr id="298" name="Google Shape;298;p46"/>
          <p:cNvGrpSpPr/>
          <p:nvPr/>
        </p:nvGrpSpPr>
        <p:grpSpPr>
          <a:xfrm>
            <a:off x="311700" y="322100"/>
            <a:ext cx="4730700" cy="2627025"/>
            <a:chOff x="2206650" y="1016625"/>
            <a:chExt cx="4730700" cy="2627025"/>
          </a:xfrm>
        </p:grpSpPr>
        <p:sp>
          <p:nvSpPr>
            <p:cNvPr id="299" name="Google Shape;299;p46"/>
            <p:cNvSpPr txBox="1"/>
            <p:nvPr/>
          </p:nvSpPr>
          <p:spPr>
            <a:xfrm>
              <a:off x="2206650" y="1016625"/>
              <a:ext cx="4730700" cy="2133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#!/bin/bash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#SBATCH -n 32 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#SBATCH --output hlo-%A.out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#SBATCH --mail-user mark.meysenburg@doane.edu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#SBATCH --mail-type ALL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module load openmpi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mpirun hello-mpi.mpi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0" name="Google Shape;300;p46"/>
            <p:cNvSpPr txBox="1"/>
            <p:nvPr/>
          </p:nvSpPr>
          <p:spPr>
            <a:xfrm>
              <a:off x="2224500" y="3200850"/>
              <a:ext cx="46905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hlo.job</a:t>
              </a:r>
              <a:endParaRPr/>
            </a:p>
          </p:txBody>
        </p:sp>
      </p:grpSp>
      <p:sp>
        <p:nvSpPr>
          <p:cNvPr id="301" name="Google Shape;301;p46"/>
          <p:cNvSpPr txBox="1"/>
          <p:nvPr/>
        </p:nvSpPr>
        <p:spPr>
          <a:xfrm>
            <a:off x="5384600" y="371700"/>
            <a:ext cx="3385500" cy="21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Slurm batch job file describes various parameters to use when the program executes. We will use a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.job</a:t>
            </a:r>
            <a:r>
              <a:rPr lang="en"/>
              <a:t> extension to identify them, although this is not required.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on a Slurm-managed supercomputer: job file</a:t>
            </a:r>
            <a:endParaRPr/>
          </a:p>
        </p:txBody>
      </p:sp>
      <p:grpSp>
        <p:nvGrpSpPr>
          <p:cNvPr id="307" name="Google Shape;307;p47"/>
          <p:cNvGrpSpPr/>
          <p:nvPr/>
        </p:nvGrpSpPr>
        <p:grpSpPr>
          <a:xfrm>
            <a:off x="311700" y="322100"/>
            <a:ext cx="4730700" cy="2627025"/>
            <a:chOff x="2206650" y="1016625"/>
            <a:chExt cx="4730700" cy="2627025"/>
          </a:xfrm>
        </p:grpSpPr>
        <p:sp>
          <p:nvSpPr>
            <p:cNvPr id="308" name="Google Shape;308;p47"/>
            <p:cNvSpPr txBox="1"/>
            <p:nvPr/>
          </p:nvSpPr>
          <p:spPr>
            <a:xfrm>
              <a:off x="2206650" y="1016625"/>
              <a:ext cx="4730700" cy="2133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#!/bin/bash</a:t>
              </a:r>
              <a:endParaRPr b="1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#SBATCH -n 32 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#SBATCH --output hlo-%A.out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#SBATCH --mail-user mark.meysenburg@doane.edu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#SBATCH --mail-type ALL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module load openmpi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mpirun hello-mpi.mpi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9" name="Google Shape;309;p47"/>
            <p:cNvSpPr txBox="1"/>
            <p:nvPr/>
          </p:nvSpPr>
          <p:spPr>
            <a:xfrm>
              <a:off x="2224500" y="3200850"/>
              <a:ext cx="46905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hlo.job</a:t>
              </a:r>
              <a:endParaRPr/>
            </a:p>
          </p:txBody>
        </p:sp>
      </p:grpSp>
      <p:grpSp>
        <p:nvGrpSpPr>
          <p:cNvPr id="310" name="Google Shape;310;p47"/>
          <p:cNvGrpSpPr/>
          <p:nvPr/>
        </p:nvGrpSpPr>
        <p:grpSpPr>
          <a:xfrm>
            <a:off x="2023098" y="221450"/>
            <a:ext cx="5727179" cy="775200"/>
            <a:chOff x="1670800" y="231500"/>
            <a:chExt cx="6804300" cy="775200"/>
          </a:xfrm>
        </p:grpSpPr>
        <p:sp>
          <p:nvSpPr>
            <p:cNvPr id="311" name="Google Shape;311;p47"/>
            <p:cNvSpPr txBox="1"/>
            <p:nvPr/>
          </p:nvSpPr>
          <p:spPr>
            <a:xfrm>
              <a:off x="5495800" y="231500"/>
              <a:ext cx="2979300" cy="775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This is a bash shell script</a:t>
              </a:r>
              <a:endParaRPr/>
            </a:p>
          </p:txBody>
        </p:sp>
        <p:cxnSp>
          <p:nvCxnSpPr>
            <p:cNvPr id="312" name="Google Shape;312;p47"/>
            <p:cNvCxnSpPr>
              <a:stCxn id="311" idx="1"/>
            </p:cNvCxnSpPr>
            <p:nvPr/>
          </p:nvCxnSpPr>
          <p:spPr>
            <a:xfrm rot="10800000">
              <a:off x="1670800" y="563600"/>
              <a:ext cx="3825000" cy="5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on a Slurm-managed supercomputer: job file</a:t>
            </a:r>
            <a:endParaRPr/>
          </a:p>
        </p:txBody>
      </p:sp>
      <p:grpSp>
        <p:nvGrpSpPr>
          <p:cNvPr id="318" name="Google Shape;318;p48"/>
          <p:cNvGrpSpPr/>
          <p:nvPr/>
        </p:nvGrpSpPr>
        <p:grpSpPr>
          <a:xfrm>
            <a:off x="311700" y="322100"/>
            <a:ext cx="4730700" cy="2627025"/>
            <a:chOff x="2206650" y="1016625"/>
            <a:chExt cx="4730700" cy="2627025"/>
          </a:xfrm>
        </p:grpSpPr>
        <p:sp>
          <p:nvSpPr>
            <p:cNvPr id="319" name="Google Shape;319;p48"/>
            <p:cNvSpPr txBox="1"/>
            <p:nvPr/>
          </p:nvSpPr>
          <p:spPr>
            <a:xfrm>
              <a:off x="2206650" y="1016625"/>
              <a:ext cx="4730700" cy="2133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#!/bin/bash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#SBATCH -n 32</a:t>
              </a: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#SBATCH --output hlo-%A.out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#SBATCH --mail-user mark.meysenburg@doane.edu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#SBATCH --mail-type ALL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module load openmpi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mpirun hello-mpi.mpi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0" name="Google Shape;320;p48"/>
            <p:cNvSpPr txBox="1"/>
            <p:nvPr/>
          </p:nvSpPr>
          <p:spPr>
            <a:xfrm>
              <a:off x="2224500" y="3200850"/>
              <a:ext cx="46905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hlo.job</a:t>
              </a:r>
              <a:endParaRPr/>
            </a:p>
          </p:txBody>
        </p:sp>
      </p:grpSp>
      <p:grpSp>
        <p:nvGrpSpPr>
          <p:cNvPr id="321" name="Google Shape;321;p48"/>
          <p:cNvGrpSpPr/>
          <p:nvPr/>
        </p:nvGrpSpPr>
        <p:grpSpPr>
          <a:xfrm>
            <a:off x="1908775" y="411875"/>
            <a:ext cx="5525100" cy="944400"/>
            <a:chOff x="1908775" y="411875"/>
            <a:chExt cx="5525100" cy="944400"/>
          </a:xfrm>
        </p:grpSpPr>
        <p:sp>
          <p:nvSpPr>
            <p:cNvPr id="322" name="Google Shape;322;p48"/>
            <p:cNvSpPr txBox="1"/>
            <p:nvPr/>
          </p:nvSpPr>
          <p:spPr>
            <a:xfrm>
              <a:off x="5856775" y="411875"/>
              <a:ext cx="1577100" cy="9444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Number of processors in the communicator.</a:t>
              </a:r>
              <a:endParaRPr/>
            </a:p>
          </p:txBody>
        </p:sp>
        <p:cxnSp>
          <p:nvCxnSpPr>
            <p:cNvPr id="323" name="Google Shape;323;p48"/>
            <p:cNvCxnSpPr>
              <a:stCxn id="322" idx="1"/>
            </p:cNvCxnSpPr>
            <p:nvPr/>
          </p:nvCxnSpPr>
          <p:spPr>
            <a:xfrm flipH="1">
              <a:off x="1908775" y="884075"/>
              <a:ext cx="3948000" cy="7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on a Slurm-managed supercomputer: job file</a:t>
            </a:r>
            <a:endParaRPr/>
          </a:p>
        </p:txBody>
      </p:sp>
      <p:grpSp>
        <p:nvGrpSpPr>
          <p:cNvPr id="329" name="Google Shape;329;p49"/>
          <p:cNvGrpSpPr/>
          <p:nvPr/>
        </p:nvGrpSpPr>
        <p:grpSpPr>
          <a:xfrm>
            <a:off x="311700" y="322100"/>
            <a:ext cx="4730700" cy="2627025"/>
            <a:chOff x="2206650" y="1016625"/>
            <a:chExt cx="4730700" cy="2627025"/>
          </a:xfrm>
        </p:grpSpPr>
        <p:sp>
          <p:nvSpPr>
            <p:cNvPr id="330" name="Google Shape;330;p49"/>
            <p:cNvSpPr txBox="1"/>
            <p:nvPr/>
          </p:nvSpPr>
          <p:spPr>
            <a:xfrm>
              <a:off x="2206650" y="1016625"/>
              <a:ext cx="4730700" cy="2133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#!/bin/bash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#SBATCH -n 32 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#SBATCH --output hlo-%A.out</a:t>
              </a:r>
              <a:endParaRPr b="1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#SBATCH --mail-user mark.meysenburg@doane.edu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#SBATCH --mail-type ALL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module load openmpi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mpirun hello-mpi.mpi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1" name="Google Shape;331;p49"/>
            <p:cNvSpPr txBox="1"/>
            <p:nvPr/>
          </p:nvSpPr>
          <p:spPr>
            <a:xfrm>
              <a:off x="2224500" y="3200850"/>
              <a:ext cx="46905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hlo.job</a:t>
              </a:r>
              <a:endParaRPr/>
            </a:p>
          </p:txBody>
        </p:sp>
      </p:grpSp>
      <p:grpSp>
        <p:nvGrpSpPr>
          <p:cNvPr id="332" name="Google Shape;332;p49"/>
          <p:cNvGrpSpPr/>
          <p:nvPr/>
        </p:nvGrpSpPr>
        <p:grpSpPr>
          <a:xfrm>
            <a:off x="3214825" y="381750"/>
            <a:ext cx="5183400" cy="1215600"/>
            <a:chOff x="3214825" y="381750"/>
            <a:chExt cx="5183400" cy="1215600"/>
          </a:xfrm>
        </p:grpSpPr>
        <p:sp>
          <p:nvSpPr>
            <p:cNvPr id="333" name="Google Shape;333;p49"/>
            <p:cNvSpPr txBox="1"/>
            <p:nvPr/>
          </p:nvSpPr>
          <p:spPr>
            <a:xfrm>
              <a:off x="5826625" y="381750"/>
              <a:ext cx="2571600" cy="1215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Standard output will be placed in the file specified here. </a:t>
              </a: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%A</a:t>
              </a:r>
              <a:r>
                <a:rPr lang="en"/>
                <a:t> represents the Slurm job number, which will be shown when you submit the job. </a:t>
              </a:r>
              <a:endParaRPr/>
            </a:p>
          </p:txBody>
        </p:sp>
        <p:cxnSp>
          <p:nvCxnSpPr>
            <p:cNvPr id="334" name="Google Shape;334;p49"/>
            <p:cNvCxnSpPr>
              <a:stCxn id="333" idx="1"/>
            </p:cNvCxnSpPr>
            <p:nvPr/>
          </p:nvCxnSpPr>
          <p:spPr>
            <a:xfrm flipH="1">
              <a:off x="3214825" y="989550"/>
              <a:ext cx="2611800" cy="18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on a Slurm-managed supercomputer: job file</a:t>
            </a:r>
            <a:endParaRPr/>
          </a:p>
        </p:txBody>
      </p:sp>
      <p:grpSp>
        <p:nvGrpSpPr>
          <p:cNvPr id="340" name="Google Shape;340;p50"/>
          <p:cNvGrpSpPr/>
          <p:nvPr/>
        </p:nvGrpSpPr>
        <p:grpSpPr>
          <a:xfrm>
            <a:off x="311700" y="322100"/>
            <a:ext cx="4730700" cy="2627025"/>
            <a:chOff x="2206650" y="1016625"/>
            <a:chExt cx="4730700" cy="2627025"/>
          </a:xfrm>
        </p:grpSpPr>
        <p:sp>
          <p:nvSpPr>
            <p:cNvPr id="341" name="Google Shape;341;p50"/>
            <p:cNvSpPr txBox="1"/>
            <p:nvPr/>
          </p:nvSpPr>
          <p:spPr>
            <a:xfrm>
              <a:off x="2206650" y="1016625"/>
              <a:ext cx="4730700" cy="2133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#!/bin/bash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#SBATCH -n 32 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#SBATCH --output hlo-%A.out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#SBATCH --mail-user mark.meysenburg@doane.edu</a:t>
              </a:r>
              <a:endParaRPr b="1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#SBATCH --mail-type ALL</a:t>
              </a:r>
              <a:endParaRPr b="1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module load openmpi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mpirun hello-mpi.mpi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42" name="Google Shape;342;p50"/>
            <p:cNvSpPr txBox="1"/>
            <p:nvPr/>
          </p:nvSpPr>
          <p:spPr>
            <a:xfrm>
              <a:off x="2224500" y="3200850"/>
              <a:ext cx="46905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hlo.job</a:t>
              </a:r>
              <a:endParaRPr/>
            </a:p>
          </p:txBody>
        </p:sp>
      </p:grpSp>
      <p:grpSp>
        <p:nvGrpSpPr>
          <p:cNvPr id="343" name="Google Shape;343;p50"/>
          <p:cNvGrpSpPr/>
          <p:nvPr/>
        </p:nvGrpSpPr>
        <p:grpSpPr>
          <a:xfrm>
            <a:off x="4781775" y="954350"/>
            <a:ext cx="3998400" cy="1265700"/>
            <a:chOff x="4781775" y="954350"/>
            <a:chExt cx="3998400" cy="1265700"/>
          </a:xfrm>
        </p:grpSpPr>
        <p:sp>
          <p:nvSpPr>
            <p:cNvPr id="344" name="Google Shape;344;p50"/>
            <p:cNvSpPr txBox="1"/>
            <p:nvPr/>
          </p:nvSpPr>
          <p:spPr>
            <a:xfrm>
              <a:off x="6057675" y="954350"/>
              <a:ext cx="2722500" cy="1265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Who to notify via email* -- when the job ends, if it crashes, etc.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*Does not seem to be working on Onyx as of 11/16/2021.</a:t>
              </a:r>
              <a:endParaRPr/>
            </a:p>
          </p:txBody>
        </p:sp>
        <p:cxnSp>
          <p:nvCxnSpPr>
            <p:cNvPr id="345" name="Google Shape;345;p50"/>
            <p:cNvCxnSpPr/>
            <p:nvPr/>
          </p:nvCxnSpPr>
          <p:spPr>
            <a:xfrm flipH="1">
              <a:off x="4781775" y="1446650"/>
              <a:ext cx="1275900" cy="4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on a Slurm-managed supercomputer: job file</a:t>
            </a:r>
            <a:endParaRPr/>
          </a:p>
        </p:txBody>
      </p:sp>
      <p:grpSp>
        <p:nvGrpSpPr>
          <p:cNvPr id="351" name="Google Shape;351;p51"/>
          <p:cNvGrpSpPr/>
          <p:nvPr/>
        </p:nvGrpSpPr>
        <p:grpSpPr>
          <a:xfrm>
            <a:off x="311700" y="322100"/>
            <a:ext cx="4730700" cy="2627025"/>
            <a:chOff x="2206650" y="1016625"/>
            <a:chExt cx="4730700" cy="2627025"/>
          </a:xfrm>
        </p:grpSpPr>
        <p:sp>
          <p:nvSpPr>
            <p:cNvPr id="352" name="Google Shape;352;p51"/>
            <p:cNvSpPr txBox="1"/>
            <p:nvPr/>
          </p:nvSpPr>
          <p:spPr>
            <a:xfrm>
              <a:off x="2206650" y="1016625"/>
              <a:ext cx="4730700" cy="2133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#!/bin/bash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#SBATCH -n 32 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#SBATCH --output hlo-%A.out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#SBATCH --mail-user mark.meysenburg@doane.edu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#SBATCH --mail-type ALL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module load openmpi</a:t>
              </a:r>
              <a:endParaRPr b="1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mpirun hello-mpi.mpi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3" name="Google Shape;353;p51"/>
            <p:cNvSpPr txBox="1"/>
            <p:nvPr/>
          </p:nvSpPr>
          <p:spPr>
            <a:xfrm>
              <a:off x="2224500" y="3200850"/>
              <a:ext cx="46905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hlo.job</a:t>
              </a:r>
              <a:endParaRPr/>
            </a:p>
          </p:txBody>
        </p:sp>
      </p:grpSp>
      <p:grpSp>
        <p:nvGrpSpPr>
          <p:cNvPr id="354" name="Google Shape;354;p51"/>
          <p:cNvGrpSpPr/>
          <p:nvPr/>
        </p:nvGrpSpPr>
        <p:grpSpPr>
          <a:xfrm>
            <a:off x="2400875" y="1235650"/>
            <a:ext cx="6178200" cy="793500"/>
            <a:chOff x="2400875" y="1235650"/>
            <a:chExt cx="6178200" cy="793500"/>
          </a:xfrm>
        </p:grpSpPr>
        <p:sp>
          <p:nvSpPr>
            <p:cNvPr id="355" name="Google Shape;355;p51"/>
            <p:cNvSpPr txBox="1"/>
            <p:nvPr/>
          </p:nvSpPr>
          <p:spPr>
            <a:xfrm>
              <a:off x="5967275" y="1235650"/>
              <a:ext cx="2611800" cy="793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OpenMPI libraries have to be loaded; your job will not work without this line. </a:t>
              </a:r>
              <a:endParaRPr/>
            </a:p>
          </p:txBody>
        </p:sp>
        <p:cxnSp>
          <p:nvCxnSpPr>
            <p:cNvPr id="356" name="Google Shape;356;p51"/>
            <p:cNvCxnSpPr>
              <a:stCxn id="355" idx="1"/>
            </p:cNvCxnSpPr>
            <p:nvPr/>
          </p:nvCxnSpPr>
          <p:spPr>
            <a:xfrm flipH="1">
              <a:off x="2400875" y="1632400"/>
              <a:ext cx="3566400" cy="32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</a:t>
            </a:r>
            <a:r>
              <a:rPr lang="en"/>
              <a:t>essage </a:t>
            </a:r>
            <a:r>
              <a:rPr i="1" lang="en"/>
              <a:t>P</a:t>
            </a:r>
            <a:r>
              <a:rPr lang="en"/>
              <a:t>assing </a:t>
            </a:r>
            <a:r>
              <a:rPr i="1" lang="en"/>
              <a:t>I</a:t>
            </a:r>
            <a:r>
              <a:rPr lang="en"/>
              <a:t>nterface</a:t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A.k.a. MPI</a:t>
            </a:r>
            <a:endParaRPr/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the name suggests, programs using MPI communicate / collaborate to solve a problem by passing messages (data and control information) to each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MPI is a </a:t>
            </a:r>
            <a:r>
              <a:rPr i="1" lang="en"/>
              <a:t>de facto</a:t>
            </a:r>
            <a:r>
              <a:rPr lang="en"/>
              <a:t> standard, with bindings for C, C++, FORTRAN, and other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the free OpenMPI in C++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on a Slurm-managed supercomputer: job file</a:t>
            </a:r>
            <a:endParaRPr/>
          </a:p>
        </p:txBody>
      </p:sp>
      <p:grpSp>
        <p:nvGrpSpPr>
          <p:cNvPr id="362" name="Google Shape;362;p52"/>
          <p:cNvGrpSpPr/>
          <p:nvPr/>
        </p:nvGrpSpPr>
        <p:grpSpPr>
          <a:xfrm>
            <a:off x="311700" y="322100"/>
            <a:ext cx="4730700" cy="2627025"/>
            <a:chOff x="2206650" y="1016625"/>
            <a:chExt cx="4730700" cy="2627025"/>
          </a:xfrm>
        </p:grpSpPr>
        <p:sp>
          <p:nvSpPr>
            <p:cNvPr id="363" name="Google Shape;363;p52"/>
            <p:cNvSpPr txBox="1"/>
            <p:nvPr/>
          </p:nvSpPr>
          <p:spPr>
            <a:xfrm>
              <a:off x="2206650" y="1016625"/>
              <a:ext cx="4730700" cy="2133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#!/bin/bash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#SBATCH -n 32 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#SBATCH --output hlo-%A.out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#SBATCH --mail-user mark.meysenburg@doane.edu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#SBATCH --mail-type ALL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nsolas"/>
                  <a:ea typeface="Consolas"/>
                  <a:cs typeface="Consolas"/>
                  <a:sym typeface="Consolas"/>
                </a:rPr>
                <a:t>module load openmpi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mpirun hello-mpi.mpi</a:t>
              </a:r>
              <a:endParaRPr b="1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64" name="Google Shape;364;p52"/>
            <p:cNvSpPr txBox="1"/>
            <p:nvPr/>
          </p:nvSpPr>
          <p:spPr>
            <a:xfrm>
              <a:off x="2224500" y="3200850"/>
              <a:ext cx="46905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hlo.job</a:t>
              </a:r>
              <a:endParaRPr/>
            </a:p>
          </p:txBody>
        </p:sp>
      </p:grpSp>
      <p:grpSp>
        <p:nvGrpSpPr>
          <p:cNvPr id="365" name="Google Shape;365;p52"/>
          <p:cNvGrpSpPr/>
          <p:nvPr/>
        </p:nvGrpSpPr>
        <p:grpSpPr>
          <a:xfrm>
            <a:off x="2973450" y="1999125"/>
            <a:ext cx="4510800" cy="421800"/>
            <a:chOff x="2973450" y="1999125"/>
            <a:chExt cx="4510800" cy="421800"/>
          </a:xfrm>
        </p:grpSpPr>
        <p:sp>
          <p:nvSpPr>
            <p:cNvPr id="366" name="Google Shape;366;p52"/>
            <p:cNvSpPr txBox="1"/>
            <p:nvPr/>
          </p:nvSpPr>
          <p:spPr>
            <a:xfrm>
              <a:off x="5545350" y="1999125"/>
              <a:ext cx="1938900" cy="4218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Actually start the job.</a:t>
              </a:r>
              <a:endParaRPr/>
            </a:p>
          </p:txBody>
        </p:sp>
        <p:cxnSp>
          <p:nvCxnSpPr>
            <p:cNvPr id="367" name="Google Shape;367;p52"/>
            <p:cNvCxnSpPr>
              <a:stCxn id="366" idx="1"/>
            </p:cNvCxnSpPr>
            <p:nvPr/>
          </p:nvCxnSpPr>
          <p:spPr>
            <a:xfrm rot="10800000">
              <a:off x="2973450" y="2180025"/>
              <a:ext cx="2571900" cy="3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Running on a Slurm-managed supercomputer: submitting</a:t>
            </a:r>
            <a:endParaRPr sz="2500"/>
          </a:p>
        </p:txBody>
      </p:sp>
      <p:sp>
        <p:nvSpPr>
          <p:cNvPr id="373" name="Google Shape;373;p53"/>
          <p:cNvSpPr txBox="1"/>
          <p:nvPr>
            <p:ph idx="1" type="body"/>
          </p:nvPr>
        </p:nvSpPr>
        <p:spPr>
          <a:xfrm>
            <a:off x="311700" y="1142425"/>
            <a:ext cx="37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Submit your job using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sbatch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sbatch hlo.job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&gt; Submitted batch job </a:t>
            </a:r>
            <a:r>
              <a:rPr b="1" lang="en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209</a:t>
            </a:r>
            <a:endParaRPr b="1"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74" name="Google Shape;374;p53"/>
          <p:cNvGrpSpPr/>
          <p:nvPr/>
        </p:nvGrpSpPr>
        <p:grpSpPr>
          <a:xfrm>
            <a:off x="3686900" y="1828350"/>
            <a:ext cx="3385500" cy="934200"/>
            <a:chOff x="3686900" y="1828350"/>
            <a:chExt cx="3385500" cy="934200"/>
          </a:xfrm>
        </p:grpSpPr>
        <p:sp>
          <p:nvSpPr>
            <p:cNvPr id="375" name="Google Shape;375;p53"/>
            <p:cNvSpPr txBox="1"/>
            <p:nvPr/>
          </p:nvSpPr>
          <p:spPr>
            <a:xfrm>
              <a:off x="5033000" y="1828350"/>
              <a:ext cx="2039400" cy="93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Job number that will be used in output file &amp; for queue management.</a:t>
              </a:r>
              <a:endParaRPr/>
            </a:p>
          </p:txBody>
        </p:sp>
        <p:cxnSp>
          <p:nvCxnSpPr>
            <p:cNvPr id="376" name="Google Shape;376;p53"/>
            <p:cNvCxnSpPr/>
            <p:nvPr/>
          </p:nvCxnSpPr>
          <p:spPr>
            <a:xfrm flipH="1">
              <a:off x="3686900" y="2295450"/>
              <a:ext cx="1346100" cy="105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Running on a Slurm-managed supercomputer: submitting</a:t>
            </a:r>
            <a:endParaRPr sz="2500"/>
          </a:p>
        </p:txBody>
      </p:sp>
      <p:sp>
        <p:nvSpPr>
          <p:cNvPr id="382" name="Google Shape;382;p54"/>
          <p:cNvSpPr txBox="1"/>
          <p:nvPr>
            <p:ph idx="1" type="body"/>
          </p:nvPr>
        </p:nvSpPr>
        <p:spPr>
          <a:xfrm>
            <a:off x="311700" y="1142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Submit your job using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sbatch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sbatch hlo.job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&gt; Submitted batch job 209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have an issue with "DOS line breaks" when you submit, convert the SLURM file to Unix format with a command like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tr -d '\015' &lt;hlo.job&gt; hlo1.job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on a Slurm-managed supercomputer</a:t>
            </a:r>
            <a:endParaRPr/>
          </a:p>
        </p:txBody>
      </p:sp>
      <p:sp>
        <p:nvSpPr>
          <p:cNvPr id="388" name="Google Shape;388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useful Slurm commands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queue </a:t>
            </a:r>
            <a:r>
              <a:rPr lang="en"/>
              <a:t>-- list currently executing jobs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cancel &lt;job number&gt;</a:t>
            </a:r>
            <a:r>
              <a:rPr lang="en"/>
              <a:t> -- terminate one of your jobs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</a:t>
            </a:r>
            <a:r>
              <a:rPr lang="en"/>
              <a:t>essage </a:t>
            </a:r>
            <a:r>
              <a:rPr i="1" lang="en"/>
              <a:t>P</a:t>
            </a:r>
            <a:r>
              <a:rPr lang="en"/>
              <a:t>assing </a:t>
            </a:r>
            <a:r>
              <a:rPr i="1" lang="en"/>
              <a:t>I</a:t>
            </a:r>
            <a:r>
              <a:rPr lang="en"/>
              <a:t>nterface</a:t>
            </a:r>
            <a:endParaRPr/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A.k.a. MPI</a:t>
            </a:r>
            <a:endParaRPr/>
          </a:p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OpenMPI, we have to be explicit about the communication between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Specifically, what data is sent from process </a:t>
            </a:r>
            <a:r>
              <a:rPr i="1" lang="en"/>
              <a:t>x</a:t>
            </a:r>
            <a:r>
              <a:rPr lang="en"/>
              <a:t> to process </a:t>
            </a:r>
            <a:r>
              <a:rPr i="1" lang="en"/>
              <a:t>y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what point in the algorithm?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</a:t>
            </a:r>
            <a:r>
              <a:rPr lang="en"/>
              <a:t>essage </a:t>
            </a:r>
            <a:r>
              <a:rPr i="1" lang="en"/>
              <a:t>P</a:t>
            </a:r>
            <a:r>
              <a:rPr lang="en"/>
              <a:t>assing </a:t>
            </a:r>
            <a:r>
              <a:rPr i="1" lang="en"/>
              <a:t>I</a:t>
            </a:r>
            <a:r>
              <a:rPr lang="en"/>
              <a:t>nterface</a:t>
            </a:r>
            <a:endParaRPr/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A.k.a. MPI</a:t>
            </a:r>
            <a:endParaRPr/>
          </a:p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often use the terms processes and processors interchangeably in MPI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Conceptually, each process is on its own processor, with its own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actuality, multicore nodes in cluster computers allow more than one process to run on a given physical compute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assignment is done for us when the program is run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</a:t>
            </a:r>
            <a:r>
              <a:rPr lang="en"/>
              <a:t>essage </a:t>
            </a:r>
            <a:r>
              <a:rPr i="1" lang="en"/>
              <a:t>P</a:t>
            </a:r>
            <a:r>
              <a:rPr lang="en"/>
              <a:t>assing </a:t>
            </a:r>
            <a:r>
              <a:rPr i="1" lang="en"/>
              <a:t>I</a:t>
            </a:r>
            <a:r>
              <a:rPr lang="en"/>
              <a:t>nterface</a:t>
            </a:r>
            <a:endParaRPr/>
          </a:p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A.k.a. MPI</a:t>
            </a:r>
            <a:endParaRPr/>
          </a:p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MPI, a </a:t>
            </a:r>
            <a:r>
              <a:rPr i="1" lang="en"/>
              <a:t>communicator</a:t>
            </a:r>
            <a:r>
              <a:rPr lang="en"/>
              <a:t> groups together the different processes involved in the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process in the program is assigned a number, its </a:t>
            </a:r>
            <a:r>
              <a:rPr i="1" lang="en"/>
              <a:t>rank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 with rank zero is called the </a:t>
            </a:r>
            <a:r>
              <a:rPr i="1" lang="en"/>
              <a:t>master</a:t>
            </a:r>
            <a:r>
              <a:rPr lang="en"/>
              <a:t> or </a:t>
            </a:r>
            <a:r>
              <a:rPr i="1" lang="en"/>
              <a:t>root</a:t>
            </a:r>
            <a:r>
              <a:rPr lang="en"/>
              <a:t> process; it is often used to manage the operation of the other processes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 basics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 basics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 our OpenMPI work, the same program will be running on each node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But, program logic will cause different actions to be taken on each node, depending on the rank of the process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I.e., an if statement will cause one thing to happen if this is the root process, or something else if this is not the root process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