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3c7c5c4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93c7c5c4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3c7c5c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93c7c5c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93c7c5c4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93c7c5c4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3c7c5c4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93c7c5c4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3c7c5c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93c7c5c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3c7c5c4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93c7c5c4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93c7c5c4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93c7c5c4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93c7c5c4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93c7c5c4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93c7c5c4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93c7c5c4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93c7c5c4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93c7c5c4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be394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1be394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93c7c5c4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93c7c5c4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93c7c5c4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93c7c5c4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93c7c5c4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93c7c5c4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3c7c5c4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93c7c5c4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91be394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91be394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28a92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28a92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28a925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28a925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928a925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928a925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2cea5c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2cea5c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3c7c5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93c7c5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93c7c5c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93c7c5c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93c7c5c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93c7c5c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246 Data Structures and 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OpenMPI, part three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send: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MPI_Send()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11700" y="1410850"/>
            <a:ext cx="41652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MPI_Send(</a:t>
            </a: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const void *buf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dest,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6" name="Google Shape;126;p22"/>
          <p:cNvGrpSpPr/>
          <p:nvPr/>
        </p:nvGrpSpPr>
        <p:grpSpPr>
          <a:xfrm>
            <a:off x="3599400" y="1255425"/>
            <a:ext cx="4954500" cy="788700"/>
            <a:chOff x="3688275" y="955500"/>
            <a:chExt cx="4954500" cy="788700"/>
          </a:xfrm>
        </p:grpSpPr>
        <p:sp>
          <p:nvSpPr>
            <p:cNvPr id="127" name="Google Shape;127;p22"/>
            <p:cNvSpPr txBox="1"/>
            <p:nvPr/>
          </p:nvSpPr>
          <p:spPr>
            <a:xfrm>
              <a:off x="5598975" y="955500"/>
              <a:ext cx="3043800" cy="788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Address of the </a:t>
              </a:r>
              <a:r>
                <a:rPr i="1" lang="en"/>
                <a:t>buffer</a:t>
              </a:r>
              <a:r>
                <a:rPr lang="en"/>
                <a:t> to send, i.e., what we're sending. May be a scalar or an array.</a:t>
              </a:r>
              <a:endParaRPr/>
            </a:p>
          </p:txBody>
        </p:sp>
        <p:cxnSp>
          <p:nvCxnSpPr>
            <p:cNvPr id="128" name="Google Shape;128;p22"/>
            <p:cNvCxnSpPr>
              <a:stCxn id="127" idx="1"/>
            </p:cNvCxnSpPr>
            <p:nvPr/>
          </p:nvCxnSpPr>
          <p:spPr>
            <a:xfrm rot="10800000">
              <a:off x="3688275" y="1338750"/>
              <a:ext cx="1910700" cy="1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send: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MPI_Send()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311700" y="1410850"/>
            <a:ext cx="41652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MPI_Send(const 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int count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dest,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35" name="Google Shape;135;p23"/>
          <p:cNvGrpSpPr/>
          <p:nvPr/>
        </p:nvGrpSpPr>
        <p:grpSpPr>
          <a:xfrm>
            <a:off x="2749100" y="1418900"/>
            <a:ext cx="5997000" cy="1208400"/>
            <a:chOff x="2749100" y="1418900"/>
            <a:chExt cx="5997000" cy="1208400"/>
          </a:xfrm>
        </p:grpSpPr>
        <p:sp>
          <p:nvSpPr>
            <p:cNvPr id="136" name="Google Shape;136;p23"/>
            <p:cNvSpPr txBox="1"/>
            <p:nvPr/>
          </p:nvSpPr>
          <p:spPr>
            <a:xfrm>
              <a:off x="5897300" y="1418900"/>
              <a:ext cx="2848800" cy="1208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How many elements are in the buffer. One for a scalar, or array size (or number of items to send, if we're not sending the whole array). </a:t>
              </a:r>
              <a:endParaRPr/>
            </a:p>
          </p:txBody>
        </p:sp>
        <p:cxnSp>
          <p:nvCxnSpPr>
            <p:cNvPr id="137" name="Google Shape;137;p23"/>
            <p:cNvCxnSpPr>
              <a:stCxn id="136" idx="1"/>
            </p:cNvCxnSpPr>
            <p:nvPr/>
          </p:nvCxnSpPr>
          <p:spPr>
            <a:xfrm rot="10800000">
              <a:off x="2749100" y="1895600"/>
              <a:ext cx="3148200" cy="12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send: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MPI_Send()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1410850"/>
            <a:ext cx="41652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MPI_Send(const 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MPI_Datatype datatype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dest,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4" name="Google Shape;144;p24"/>
          <p:cNvGrpSpPr/>
          <p:nvPr/>
        </p:nvGrpSpPr>
        <p:grpSpPr>
          <a:xfrm>
            <a:off x="4278900" y="1551925"/>
            <a:ext cx="4478400" cy="886800"/>
            <a:chOff x="4278900" y="1551925"/>
            <a:chExt cx="4478400" cy="886800"/>
          </a:xfrm>
        </p:grpSpPr>
        <p:sp>
          <p:nvSpPr>
            <p:cNvPr id="145" name="Google Shape;145;p24"/>
            <p:cNvSpPr txBox="1"/>
            <p:nvPr/>
          </p:nvSpPr>
          <p:spPr>
            <a:xfrm>
              <a:off x="5819700" y="1551925"/>
              <a:ext cx="2937600" cy="886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Type of data in the buffer, e.g., MPI::INT, MPI::UNSIGNED, MPI::DOUBLE. </a:t>
              </a:r>
              <a:endParaRPr/>
            </a:p>
          </p:txBody>
        </p:sp>
        <p:cxnSp>
          <p:nvCxnSpPr>
            <p:cNvPr id="146" name="Google Shape;146;p24"/>
            <p:cNvCxnSpPr/>
            <p:nvPr/>
          </p:nvCxnSpPr>
          <p:spPr>
            <a:xfrm flipH="1">
              <a:off x="4278900" y="1995325"/>
              <a:ext cx="1540800" cy="15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send: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MPI_Send()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311700" y="1410850"/>
            <a:ext cx="41652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MPI_Send(const 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int dest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3" name="Google Shape;153;p25"/>
          <p:cNvGrpSpPr/>
          <p:nvPr/>
        </p:nvGrpSpPr>
        <p:grpSpPr>
          <a:xfrm>
            <a:off x="2560525" y="2194850"/>
            <a:ext cx="6063600" cy="376800"/>
            <a:chOff x="2560525" y="2194850"/>
            <a:chExt cx="6063600" cy="376800"/>
          </a:xfrm>
        </p:grpSpPr>
        <p:sp>
          <p:nvSpPr>
            <p:cNvPr id="154" name="Google Shape;154;p25"/>
            <p:cNvSpPr txBox="1"/>
            <p:nvPr/>
          </p:nvSpPr>
          <p:spPr>
            <a:xfrm>
              <a:off x="5775325" y="2194850"/>
              <a:ext cx="2848800" cy="376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Rank of the process to send to. </a:t>
              </a:r>
              <a:endParaRPr/>
            </a:p>
          </p:txBody>
        </p:sp>
        <p:cxnSp>
          <p:nvCxnSpPr>
            <p:cNvPr id="155" name="Google Shape;155;p25"/>
            <p:cNvCxnSpPr>
              <a:stCxn id="154" idx="1"/>
            </p:cNvCxnSpPr>
            <p:nvPr/>
          </p:nvCxnSpPr>
          <p:spPr>
            <a:xfrm flipH="1">
              <a:off x="2560525" y="2383250"/>
              <a:ext cx="3214800" cy="13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send: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MPI_Send()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11700" y="1410850"/>
            <a:ext cx="41652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MPI_Send(const 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dest,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int tag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62" name="Google Shape;162;p26"/>
          <p:cNvGrpSpPr/>
          <p:nvPr/>
        </p:nvGrpSpPr>
        <p:grpSpPr>
          <a:xfrm>
            <a:off x="2560650" y="2139425"/>
            <a:ext cx="5997000" cy="1441200"/>
            <a:chOff x="2560650" y="2139425"/>
            <a:chExt cx="5997000" cy="1441200"/>
          </a:xfrm>
        </p:grpSpPr>
        <p:sp>
          <p:nvSpPr>
            <p:cNvPr id="163" name="Google Shape;163;p26"/>
            <p:cNvSpPr txBox="1"/>
            <p:nvPr/>
          </p:nvSpPr>
          <p:spPr>
            <a:xfrm>
              <a:off x="5697750" y="2139425"/>
              <a:ext cx="2859900" cy="1441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User-defined integer tag, to identify the message. This is useful if the receiver will get more than one type of message, say, a control message and a data message.</a:t>
              </a:r>
              <a:endParaRPr/>
            </a:p>
          </p:txBody>
        </p:sp>
        <p:cxnSp>
          <p:nvCxnSpPr>
            <p:cNvPr id="164" name="Google Shape;164;p26"/>
            <p:cNvCxnSpPr>
              <a:stCxn id="163" idx="1"/>
            </p:cNvCxnSpPr>
            <p:nvPr/>
          </p:nvCxnSpPr>
          <p:spPr>
            <a:xfrm rot="10800000">
              <a:off x="2560650" y="2737925"/>
              <a:ext cx="3137100" cy="12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send: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MPI_Send()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311700" y="1410850"/>
            <a:ext cx="41652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MPI_Send(const 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dest,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MPI_Comm comm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1" name="Google Shape;171;p27"/>
          <p:cNvGrpSpPr/>
          <p:nvPr/>
        </p:nvGrpSpPr>
        <p:grpSpPr>
          <a:xfrm>
            <a:off x="3248025" y="2782350"/>
            <a:ext cx="5154600" cy="605100"/>
            <a:chOff x="3248025" y="2782350"/>
            <a:chExt cx="5154600" cy="605100"/>
          </a:xfrm>
        </p:grpSpPr>
        <p:sp>
          <p:nvSpPr>
            <p:cNvPr id="172" name="Google Shape;172;p27"/>
            <p:cNvSpPr txBox="1"/>
            <p:nvPr/>
          </p:nvSpPr>
          <p:spPr>
            <a:xfrm>
              <a:off x="4897425" y="2782350"/>
              <a:ext cx="3505200" cy="605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Communicator to send to; in our case, MPI_COMM_WORLD.</a:t>
              </a:r>
              <a:endParaRPr/>
            </a:p>
          </p:txBody>
        </p:sp>
        <p:cxnSp>
          <p:nvCxnSpPr>
            <p:cNvPr id="173" name="Google Shape;173;p27"/>
            <p:cNvCxnSpPr>
              <a:stCxn id="172" idx="1"/>
            </p:cNvCxnSpPr>
            <p:nvPr/>
          </p:nvCxnSpPr>
          <p:spPr>
            <a:xfrm rot="10800000">
              <a:off x="3248025" y="3051000"/>
              <a:ext cx="1649400" cy="3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receive: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MPI_Recv()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311700" y="1410850"/>
            <a:ext cx="41652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MPI_Recv(void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source,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MPI_Status * status)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receive: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MPI_Recv()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11700" y="1410850"/>
            <a:ext cx="41652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MPI_Recv(</a:t>
            </a: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void *buf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source,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MPI_Status * status)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6" name="Google Shape;186;p29"/>
          <p:cNvGrpSpPr/>
          <p:nvPr/>
        </p:nvGrpSpPr>
        <p:grpSpPr>
          <a:xfrm>
            <a:off x="3037250" y="1410850"/>
            <a:ext cx="5221200" cy="605100"/>
            <a:chOff x="3037250" y="1410850"/>
            <a:chExt cx="5221200" cy="605100"/>
          </a:xfrm>
        </p:grpSpPr>
        <p:sp>
          <p:nvSpPr>
            <p:cNvPr id="187" name="Google Shape;187;p29"/>
            <p:cNvSpPr txBox="1"/>
            <p:nvPr/>
          </p:nvSpPr>
          <p:spPr>
            <a:xfrm>
              <a:off x="5331950" y="1410850"/>
              <a:ext cx="2926500" cy="605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Address of buffer to place received data in to.</a:t>
              </a:r>
              <a:endParaRPr/>
            </a:p>
          </p:txBody>
        </p:sp>
        <p:cxnSp>
          <p:nvCxnSpPr>
            <p:cNvPr id="188" name="Google Shape;188;p29"/>
            <p:cNvCxnSpPr/>
            <p:nvPr/>
          </p:nvCxnSpPr>
          <p:spPr>
            <a:xfrm rot="10800000">
              <a:off x="3037250" y="1673800"/>
              <a:ext cx="2294700" cy="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receive: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MPI_Recv()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311700" y="1410850"/>
            <a:ext cx="41652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MPI_Recv(void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int count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source,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MPI_Status * status)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5" name="Google Shape;195;p30"/>
          <p:cNvGrpSpPr/>
          <p:nvPr/>
        </p:nvGrpSpPr>
        <p:grpSpPr>
          <a:xfrm>
            <a:off x="2250300" y="1540825"/>
            <a:ext cx="6318600" cy="809100"/>
            <a:chOff x="2250300" y="1540825"/>
            <a:chExt cx="6318600" cy="809100"/>
          </a:xfrm>
        </p:grpSpPr>
        <p:sp>
          <p:nvSpPr>
            <p:cNvPr id="196" name="Google Shape;196;p30"/>
            <p:cNvSpPr txBox="1"/>
            <p:nvPr/>
          </p:nvSpPr>
          <p:spPr>
            <a:xfrm>
              <a:off x="5365200" y="1540825"/>
              <a:ext cx="3203700" cy="809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Maximum number</a:t>
              </a:r>
              <a:r>
                <a:rPr lang="en"/>
                <a:t> of elements to receive; usually the size of the receive buffer.</a:t>
              </a:r>
              <a:endParaRPr/>
            </a:p>
          </p:txBody>
        </p:sp>
        <p:cxnSp>
          <p:nvCxnSpPr>
            <p:cNvPr id="197" name="Google Shape;197;p30"/>
            <p:cNvCxnSpPr>
              <a:stCxn id="196" idx="1"/>
            </p:cNvCxnSpPr>
            <p:nvPr/>
          </p:nvCxnSpPr>
          <p:spPr>
            <a:xfrm rot="10800000">
              <a:off x="2250300" y="1939975"/>
              <a:ext cx="3114900" cy="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receive: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MPI_Recv()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11700" y="1410850"/>
            <a:ext cx="41652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MPI_Recv(void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MPI_Datatype datatype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source,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MPI_Status * status)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4" name="Google Shape;204;p31"/>
          <p:cNvGrpSpPr/>
          <p:nvPr/>
        </p:nvGrpSpPr>
        <p:grpSpPr>
          <a:xfrm>
            <a:off x="3802300" y="1917750"/>
            <a:ext cx="4600200" cy="654000"/>
            <a:chOff x="3802300" y="1917750"/>
            <a:chExt cx="4600200" cy="654000"/>
          </a:xfrm>
        </p:grpSpPr>
        <p:sp>
          <p:nvSpPr>
            <p:cNvPr id="205" name="Google Shape;205;p31"/>
            <p:cNvSpPr txBox="1"/>
            <p:nvPr/>
          </p:nvSpPr>
          <p:spPr>
            <a:xfrm>
              <a:off x="5764300" y="1917750"/>
              <a:ext cx="2638200" cy="654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Datatype of elements to receive.</a:t>
              </a:r>
              <a:endParaRPr/>
            </a:p>
          </p:txBody>
        </p:sp>
        <p:cxnSp>
          <p:nvCxnSpPr>
            <p:cNvPr id="206" name="Google Shape;206;p31"/>
            <p:cNvCxnSpPr>
              <a:stCxn id="205" idx="1"/>
            </p:cNvCxnSpPr>
            <p:nvPr/>
          </p:nvCxnSpPr>
          <p:spPr>
            <a:xfrm rot="10800000">
              <a:off x="3802300" y="2206050"/>
              <a:ext cx="1962000" cy="3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sending and receiving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receive: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MPI_Recv()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311700" y="1410850"/>
            <a:ext cx="41652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MPI_Recv(void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int source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MPI_Status * status)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13" name="Google Shape;213;p32"/>
          <p:cNvGrpSpPr/>
          <p:nvPr/>
        </p:nvGrpSpPr>
        <p:grpSpPr>
          <a:xfrm>
            <a:off x="2494025" y="2139425"/>
            <a:ext cx="5553900" cy="605100"/>
            <a:chOff x="2494025" y="2139425"/>
            <a:chExt cx="5553900" cy="605100"/>
          </a:xfrm>
        </p:grpSpPr>
        <p:sp>
          <p:nvSpPr>
            <p:cNvPr id="214" name="Google Shape;214;p32"/>
            <p:cNvSpPr txBox="1"/>
            <p:nvPr/>
          </p:nvSpPr>
          <p:spPr>
            <a:xfrm>
              <a:off x="5708825" y="2139425"/>
              <a:ext cx="2339100" cy="605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Rank of processor to receive from.</a:t>
              </a:r>
              <a:endParaRPr/>
            </a:p>
          </p:txBody>
        </p:sp>
        <p:cxnSp>
          <p:nvCxnSpPr>
            <p:cNvPr id="215" name="Google Shape;215;p32"/>
            <p:cNvCxnSpPr>
              <a:stCxn id="214" idx="1"/>
            </p:cNvCxnSpPr>
            <p:nvPr/>
          </p:nvCxnSpPr>
          <p:spPr>
            <a:xfrm flipH="1">
              <a:off x="2494025" y="2441975"/>
              <a:ext cx="3214800" cy="4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receive: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MPI_Recv()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311700" y="1410850"/>
            <a:ext cx="41652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MPI_Recv(void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source,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int tag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MPI_Status * status)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2" name="Google Shape;222;p33"/>
          <p:cNvGrpSpPr/>
          <p:nvPr/>
        </p:nvGrpSpPr>
        <p:grpSpPr>
          <a:xfrm>
            <a:off x="2050875" y="2483075"/>
            <a:ext cx="5852700" cy="605100"/>
            <a:chOff x="2050875" y="2483075"/>
            <a:chExt cx="5852700" cy="605100"/>
          </a:xfrm>
        </p:grpSpPr>
        <p:sp>
          <p:nvSpPr>
            <p:cNvPr id="223" name="Google Shape;223;p33"/>
            <p:cNvSpPr txBox="1"/>
            <p:nvPr/>
          </p:nvSpPr>
          <p:spPr>
            <a:xfrm>
              <a:off x="5309775" y="2483075"/>
              <a:ext cx="2593800" cy="605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Tag identifying the message type.</a:t>
              </a:r>
              <a:endParaRPr/>
            </a:p>
          </p:txBody>
        </p:sp>
        <p:cxnSp>
          <p:nvCxnSpPr>
            <p:cNvPr id="224" name="Google Shape;224;p33"/>
            <p:cNvCxnSpPr>
              <a:stCxn id="223" idx="1"/>
            </p:cNvCxnSpPr>
            <p:nvPr/>
          </p:nvCxnSpPr>
          <p:spPr>
            <a:xfrm rot="10800000">
              <a:off x="2050875" y="2771225"/>
              <a:ext cx="3258900" cy="1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receive: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MPI_Recv()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311700" y="1410850"/>
            <a:ext cx="41652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MPI_Recv(void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source,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MPI_Comm comm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MPI_Status * status)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1" name="Google Shape;231;p34"/>
          <p:cNvGrpSpPr/>
          <p:nvPr/>
        </p:nvGrpSpPr>
        <p:grpSpPr>
          <a:xfrm>
            <a:off x="2804400" y="2738025"/>
            <a:ext cx="5454000" cy="843900"/>
            <a:chOff x="2804400" y="2738025"/>
            <a:chExt cx="5454000" cy="843900"/>
          </a:xfrm>
        </p:grpSpPr>
        <p:sp>
          <p:nvSpPr>
            <p:cNvPr id="232" name="Google Shape;232;p34"/>
            <p:cNvSpPr txBox="1"/>
            <p:nvPr/>
          </p:nvSpPr>
          <p:spPr>
            <a:xfrm>
              <a:off x="5598000" y="2738025"/>
              <a:ext cx="2660400" cy="843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Communicator for the message; again, MPI_COMM_WORLD for us.</a:t>
              </a:r>
              <a:endParaRPr/>
            </a:p>
          </p:txBody>
        </p:sp>
        <p:cxnSp>
          <p:nvCxnSpPr>
            <p:cNvPr id="233" name="Google Shape;233;p34"/>
            <p:cNvCxnSpPr>
              <a:stCxn id="232" idx="1"/>
            </p:cNvCxnSpPr>
            <p:nvPr/>
          </p:nvCxnSpPr>
          <p:spPr>
            <a:xfrm rot="10800000">
              <a:off x="2804400" y="3037275"/>
              <a:ext cx="2793600" cy="12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receive: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MPI_Recv()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311700" y="1410850"/>
            <a:ext cx="41652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MPI_Recv(void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source,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comm,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MPI_Status * status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40" name="Google Shape;240;p35"/>
          <p:cNvGrpSpPr/>
          <p:nvPr/>
        </p:nvGrpSpPr>
        <p:grpSpPr>
          <a:xfrm>
            <a:off x="3525025" y="2671500"/>
            <a:ext cx="4644600" cy="1230600"/>
            <a:chOff x="3525025" y="2671500"/>
            <a:chExt cx="4644600" cy="1230600"/>
          </a:xfrm>
        </p:grpSpPr>
        <p:sp>
          <p:nvSpPr>
            <p:cNvPr id="241" name="Google Shape;241;p35"/>
            <p:cNvSpPr txBox="1"/>
            <p:nvPr/>
          </p:nvSpPr>
          <p:spPr>
            <a:xfrm>
              <a:off x="5365225" y="2671500"/>
              <a:ext cx="2804400" cy="1230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Address of a MPI_Status object; after the call, the object will have information that can be used to get the number of elements actually received, etc. </a:t>
              </a:r>
              <a:endParaRPr/>
            </a:p>
          </p:txBody>
        </p:sp>
        <p:cxnSp>
          <p:nvCxnSpPr>
            <p:cNvPr id="242" name="Google Shape;242;p35"/>
            <p:cNvCxnSpPr>
              <a:stCxn id="241" idx="1"/>
            </p:cNvCxnSpPr>
            <p:nvPr/>
          </p:nvCxnSpPr>
          <p:spPr>
            <a:xfrm flipH="1">
              <a:off x="3525025" y="3286800"/>
              <a:ext cx="1840200" cy="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Monte Carlo 𝚷 estimation</a:t>
            </a:r>
            <a:endParaRPr/>
          </a:p>
        </p:txBody>
      </p:sp>
      <p:sp>
        <p:nvSpPr>
          <p:cNvPr id="248" name="Google Shape;248;p36"/>
          <p:cNvSpPr txBox="1"/>
          <p:nvPr/>
        </p:nvSpPr>
        <p:spPr>
          <a:xfrm>
            <a:off x="311700" y="31606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2-pi/mpi-Pi.cpp</a:t>
            </a:r>
            <a:r>
              <a:rPr lang="en"/>
              <a:t> file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sending and receiving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Communications between processes in a communicator can be classified in several ways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One-to-one or collective communication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Blocking or non-blocking communication 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One-to-one versus collective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/>
              <a:t>One-to-one: processor x sends a message to processor y, which receives the message.</a:t>
            </a:r>
            <a:endParaRPr sz="31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147" y="1212672"/>
            <a:ext cx="3122150" cy="3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One-to-one versus collective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Collective: processor x sends to processors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{y</a:t>
            </a:r>
            <a:r>
              <a:rPr baseline="-25000" lang="en" sz="1500"/>
              <a:t>1</a:t>
            </a:r>
            <a:r>
              <a:rPr lang="en" sz="1500"/>
              <a:t>, y</a:t>
            </a:r>
            <a:r>
              <a:rPr baseline="-25000" lang="en" sz="1500"/>
              <a:t>2</a:t>
            </a:r>
            <a:r>
              <a:rPr lang="en" sz="1500"/>
              <a:t>, …, y</a:t>
            </a:r>
            <a:r>
              <a:rPr baseline="-25000" lang="en" sz="1500"/>
              <a:t>n</a:t>
            </a:r>
            <a:r>
              <a:rPr lang="en" sz="1500"/>
              <a:t>}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simultaneously, and they all receive the message, or processors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{x</a:t>
            </a:r>
            <a:r>
              <a:rPr baseline="-25000" lang="en" sz="1500"/>
              <a:t>1</a:t>
            </a:r>
            <a:r>
              <a:rPr lang="en" sz="1500"/>
              <a:t>, x</a:t>
            </a:r>
            <a:r>
              <a:rPr baseline="-25000" lang="en" sz="1500"/>
              <a:t>2</a:t>
            </a:r>
            <a:r>
              <a:rPr lang="en" sz="1500"/>
              <a:t>, …, x</a:t>
            </a:r>
            <a:r>
              <a:rPr baseline="-25000" lang="en" sz="1500"/>
              <a:t>m</a:t>
            </a:r>
            <a:r>
              <a:rPr lang="en" sz="1500"/>
              <a:t>}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send to processors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{y</a:t>
            </a:r>
            <a:r>
              <a:rPr baseline="-25000" lang="en" sz="1500"/>
              <a:t>1</a:t>
            </a:r>
            <a:r>
              <a:rPr lang="en" sz="1500"/>
              <a:t>, y</a:t>
            </a:r>
            <a:r>
              <a:rPr baseline="-25000" lang="en" sz="1500"/>
              <a:t>2</a:t>
            </a:r>
            <a:r>
              <a:rPr lang="en" sz="1500"/>
              <a:t>, …, y</a:t>
            </a:r>
            <a:r>
              <a:rPr baseline="-25000" lang="en" sz="1500"/>
              <a:t>n</a:t>
            </a:r>
            <a:r>
              <a:rPr lang="en" sz="1500"/>
              <a:t>}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simultaneously.</a:t>
            </a:r>
            <a:endParaRPr sz="15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800" y="950188"/>
            <a:ext cx="36062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vs. non-blocking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In blocking communication, a process executing a send or receive operation waits for the operation to complete before moving on to the next statement in the program. </a:t>
            </a:r>
            <a:endParaRPr sz="2400"/>
          </a:p>
        </p:txBody>
      </p:sp>
      <p:sp>
        <p:nvSpPr>
          <p:cNvPr id="88" name="Google Shape;88;p18"/>
          <p:cNvSpPr/>
          <p:nvPr/>
        </p:nvSpPr>
        <p:spPr>
          <a:xfrm>
            <a:off x="5193725" y="1348650"/>
            <a:ext cx="554700" cy="5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7058225" y="1348650"/>
            <a:ext cx="554700" cy="5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193725" y="2064750"/>
            <a:ext cx="554700" cy="5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7058225" y="2064750"/>
            <a:ext cx="554700" cy="5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193725" y="2780850"/>
            <a:ext cx="554700" cy="5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7058225" y="2780850"/>
            <a:ext cx="554700" cy="5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193725" y="3496950"/>
            <a:ext cx="554700" cy="5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7058225" y="3496950"/>
            <a:ext cx="554700" cy="5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658075" y="1262550"/>
            <a:ext cx="286800" cy="275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 rot="-5400000">
            <a:off x="4275575" y="2398350"/>
            <a:ext cx="554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5987600" y="1482550"/>
            <a:ext cx="8367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</a:t>
            </a:r>
            <a:endParaRPr sz="1000"/>
          </a:p>
        </p:txBody>
      </p:sp>
      <p:sp>
        <p:nvSpPr>
          <p:cNvPr id="99" name="Google Shape;99;p18"/>
          <p:cNvSpPr/>
          <p:nvPr/>
        </p:nvSpPr>
        <p:spPr>
          <a:xfrm>
            <a:off x="5984975" y="2895600"/>
            <a:ext cx="8367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</a:t>
            </a:r>
            <a:endParaRPr sz="1000"/>
          </a:p>
        </p:txBody>
      </p:sp>
      <p:sp>
        <p:nvSpPr>
          <p:cNvPr id="100" name="Google Shape;100;p18"/>
          <p:cNvSpPr/>
          <p:nvPr/>
        </p:nvSpPr>
        <p:spPr>
          <a:xfrm>
            <a:off x="5987599" y="2094700"/>
            <a:ext cx="745632" cy="35391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101" name="Google Shape;101;p18"/>
          <p:cNvSpPr/>
          <p:nvPr/>
        </p:nvSpPr>
        <p:spPr>
          <a:xfrm>
            <a:off x="6030512" y="3573488"/>
            <a:ext cx="745632" cy="35391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vs. non-blocking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non-blocking communication, a process </a:t>
            </a:r>
            <a:r>
              <a:rPr i="1" lang="en" sz="1600"/>
              <a:t>does not</a:t>
            </a:r>
            <a:r>
              <a:rPr lang="en" sz="1600"/>
              <a:t> wait for a send or receive to complete before moving on to the next instruction.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Note: The buffer (variable or array) holding the data might accidentally be overwritten by a subsequent statement before a n.b. send completes, or might not be completely full before a n.b. read completes, so these should be used with care.</a:t>
            </a:r>
            <a:endParaRPr sz="16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025" y="733425"/>
            <a:ext cx="35718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focus on point-to-point, blocking communications in this module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 send: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MPI_Send()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11700" y="1410850"/>
            <a:ext cx="41652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MPI_Send(const void *buf,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count,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MPI_Datatype datatype,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dest,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 tag,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MPI_Comm comm)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