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e7d573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e7d573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e7d573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e7d573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e7d5738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e7d5738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e7d5738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e7d573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7d573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7d573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e7d5738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e7d5738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fdc339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fdc339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cc665d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cc665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cc665d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cc665d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cc665d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cc665d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cc665d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cc665d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0c619ed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0c619ed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e7d573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e7d573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e7d5738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e7d5738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246 Data Structures and 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and Sorting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O(n lg n)</a:t>
            </a:r>
            <a:r>
              <a:rPr lang="en"/>
              <a:t> sorts</a:t>
            </a:r>
            <a:endParaRPr/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algorithms that sort faster than </a:t>
            </a:r>
            <a:r>
              <a:rPr i="1" lang="en"/>
              <a:t>O(n</a:t>
            </a:r>
            <a:r>
              <a:rPr baseline="30000" i="1" lang="en"/>
              <a:t>2</a:t>
            </a:r>
            <a:r>
              <a:rPr i="1"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O(n lg n)</a:t>
            </a:r>
            <a:r>
              <a:rPr lang="en"/>
              <a:t> is the “speed limit” on sorting…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unless you can cheat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algorithms: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 sort (we will examine this in detail in IST 314)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Quicksort (presented here)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algorithm: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artition array around element at index </a:t>
            </a:r>
            <a:r>
              <a:rPr i="1" lang="en"/>
              <a:t>p</a:t>
            </a:r>
            <a:r>
              <a:rPr lang="en"/>
              <a:t>, so that everything left of </a:t>
            </a:r>
            <a:r>
              <a:rPr i="1" lang="en"/>
              <a:t>p</a:t>
            </a:r>
            <a:r>
              <a:rPr lang="en"/>
              <a:t> is &lt;= everything to the right of </a:t>
            </a:r>
            <a:r>
              <a:rPr i="1" lang="en"/>
              <a:t>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ecursively sort portion of array left of </a:t>
            </a:r>
            <a:r>
              <a:rPr i="1" lang="en"/>
              <a:t>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ecursively sort portion of array right of </a:t>
            </a:r>
            <a:r>
              <a:rPr i="1" lang="en"/>
              <a:t>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many choices for the partitioning algorithm; we will look at a simple one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algorithm</a:t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159250" y="1008625"/>
            <a:ext cx="87858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partition(arr, int lo, int hi)</a:t>
            </a:r>
            <a:endParaRPr b="1"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pivot = pArr[lo]</a:t>
            </a:r>
            <a:endParaRPr b="1"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 = lo - 1;</a:t>
            </a:r>
            <a:endParaRPr b="1"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 = hi + 1;</a:t>
            </a:r>
            <a:endParaRPr b="1"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b="1"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while (arr[++i] &lt; pivot) ; // empty loop body</a:t>
            </a:r>
            <a:endParaRPr b="1"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while (arr[--j] &gt; pivot) ; // empty loop body</a:t>
            </a:r>
            <a:endParaRPr b="1"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if (i &gt;= j) </a:t>
            </a:r>
            <a:endParaRPr b="1"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return j;</a:t>
            </a:r>
            <a:endParaRPr b="1"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swap(arr[i], arr[j]);</a:t>
            </a:r>
            <a:endParaRPr b="1"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algorithm</a:t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875" y="1008625"/>
            <a:ext cx="85935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quickSort(arr, int lo, int hi) </a:t>
            </a:r>
            <a:endParaRPr b="1" sz="3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if (lo &lt; hi) {</a:t>
            </a:r>
            <a:endParaRPr b="1" sz="3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 = partition(arr, lo, hi);</a:t>
            </a:r>
            <a:endParaRPr b="1" sz="3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quickSort(arr, lo, p);</a:t>
            </a:r>
            <a:endParaRPr b="1" sz="3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quickSort(arr, p + 1, hi);</a:t>
            </a:r>
            <a:endParaRPr b="1" sz="3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3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3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implementation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See SearchNSort.h</a:t>
            </a:r>
            <a:endParaRPr sz="3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algorithm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Time complexity issues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Searching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Linear search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Binary search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Sorting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Quadratic sorts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 lg(n) sorts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Given: Pointer to an array, array size, and a key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Return: Index where key first occurs in the array, or -1 if not found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-1?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Strategy: Look at every element of the array, one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key is found, return current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key value is never found, return -1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 implementation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05250" y="982075"/>
            <a:ext cx="85206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template &lt;class T&gt;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SearchNSort&lt;T&gt;::linearSearch(const T *pArr, unsigned n, const T &amp;key,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int (*comp)(const T &amp;x, const T &amp;y)) {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for (unsigned i = 0u; i &lt; n; i++) {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if (comp(pArr[i], key) == 0) {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return i;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// not found? Return -1 flag value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return -1;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069675" y="2256150"/>
            <a:ext cx="3762600" cy="849300"/>
          </a:xfrm>
          <a:prstGeom prst="wedgeRectCallout">
            <a:avLst>
              <a:gd fmla="val -48942" name="adj1"/>
              <a:gd fmla="val -953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going on with the fourth parameter?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512275" y="3370950"/>
            <a:ext cx="4631742" cy="1181142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usage in TestSNS.cpp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Searching: Linear search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Time complexity: Every-case, or best / worst / average?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B(n) ∈ O(1)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W(n) ∈ O(n)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A(n) ∈ O(n)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Given: Pointer to a </a:t>
            </a:r>
            <a:r>
              <a:rPr i="1" lang="en"/>
              <a:t>sorted array</a:t>
            </a:r>
            <a:r>
              <a:rPr lang="en"/>
              <a:t>, array size, and a key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Return: </a:t>
            </a:r>
            <a:r>
              <a:rPr i="1" lang="en"/>
              <a:t>An</a:t>
            </a:r>
            <a:r>
              <a:rPr lang="en"/>
              <a:t> index where key occurs in the array, or -1 if not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07150" y="117875"/>
            <a:ext cx="8851200" cy="4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template &lt;class T&gt;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SearchNSort&lt;T&gt;::binarySearch(const T *pArr, unsigned n, const T &amp;key,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int (*comp)(const T &amp;x, const T &amp;y)) {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i = 0, j = n - 1, mid, res;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while (i &lt;= j) {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mid = (i + j) / 2;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res = comp(pArr[mid], key);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if (res == 0) {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return mid;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 else if (res &gt; 0) {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j = mid - 1;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i = mid + 1;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return -1;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Searching: binary search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Time complexity: Every-case, or best / worst / average?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B(n) ∈ O(1)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W(n) ∈ O(lg n)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A(n) ∈ O(lg 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 sorts</a:t>
            </a:r>
            <a:endParaRPr/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simple sorting algorithms are </a:t>
            </a:r>
            <a:r>
              <a:rPr i="1" lang="en"/>
              <a:t>quadratic</a:t>
            </a:r>
            <a:r>
              <a:rPr lang="en"/>
              <a:t>, i.e., have time complexity ∈ </a:t>
            </a:r>
            <a:r>
              <a:rPr i="1" lang="en"/>
              <a:t>O(n</a:t>
            </a:r>
            <a:r>
              <a:rPr baseline="30000" i="1" lang="en"/>
              <a:t>2</a:t>
            </a:r>
            <a:r>
              <a:rPr i="1" lang="en"/>
              <a:t>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Bubble sort, selection sort, insertion sort, …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these are slow, they are often fast enough for small values of </a:t>
            </a:r>
            <a:r>
              <a:rPr i="1" lang="en"/>
              <a:t>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