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8"/>
  </p:notesMasterIdLst>
  <p:sldIdLst>
    <p:sldId id="256" r:id="rId2"/>
    <p:sldId id="257" r:id="rId3"/>
    <p:sldId id="263" r:id="rId4"/>
    <p:sldId id="264" r:id="rId5"/>
    <p:sldId id="260" r:id="rId6"/>
    <p:sldId id="262" r:id="rId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FBD"/>
    <a:srgbClr val="FCF1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15" autoAdjust="0"/>
  </p:normalViewPr>
  <p:slideViewPr>
    <p:cSldViewPr snapToGrid="0" snapToObjects="1">
      <p:cViewPr varScale="1">
        <p:scale>
          <a:sx n="122" d="100"/>
          <a:sy n="122" d="100"/>
        </p:scale>
        <p:origin x="-57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5E2F1-0592-8747-BB09-10E5518427FA}" type="datetimeFigureOut">
              <a:rPr kumimoji="1" lang="zh-CN" altLang="en-US" smtClean="0"/>
              <a:t>11/29/16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038CC-B506-3040-B536-6B10E8E5324D}" type="slidenum">
              <a:rPr kumimoji="1" lang="zh-CN" altLang="en-US" smtClean="0"/>
              <a:t>‹#›</a:t>
            </a:fld>
            <a:endParaRPr kumimoji="1" lang="zh-CN" altLang="en-US"/>
          </a:p>
        </p:txBody>
      </p:sp>
    </p:spTree>
    <p:extLst>
      <p:ext uri="{BB962C8B-B14F-4D97-AF65-F5344CB8AC3E}">
        <p14:creationId xmlns:p14="http://schemas.microsoft.com/office/powerpoint/2010/main" val="2764513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1</a:t>
            </a:fld>
            <a:endParaRPr kumimoji="1" lang="zh-CN" altLang="en-US"/>
          </a:p>
        </p:txBody>
      </p:sp>
    </p:spTree>
    <p:extLst>
      <p:ext uri="{BB962C8B-B14F-4D97-AF65-F5344CB8AC3E}">
        <p14:creationId xmlns:p14="http://schemas.microsoft.com/office/powerpoint/2010/main" val="410378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Database analysis, healthi</a:t>
            </a:r>
            <a:r>
              <a:rPr kumimoji="1" lang="en-US" altLang="zh-CN" baseline="0" dirty="0" smtClean="0"/>
              <a:t>ness of the data, check logs, thus you need to visualize the data.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Imagine</a:t>
            </a:r>
            <a:r>
              <a:rPr kumimoji="1" lang="en-US" altLang="zh-CN" baseline="0" dirty="0" smtClean="0"/>
              <a:t> you have own a website that sell a diverse type of merchandise. You want to analyze shopping habits of your customer, or </a:t>
            </a:r>
            <a:r>
              <a:rPr kumimoji="1" lang="en-US" altLang="zh-CN" baseline="0" dirty="0" err="1" smtClean="0"/>
              <a:t>xxxxx</a:t>
            </a:r>
            <a:r>
              <a:rPr kumimoji="1" lang="en-US" altLang="zh-CN" baseline="0" dirty="0" smtClean="0"/>
              <a:t>, instead of building one data visualization tool from scratch, you can use reflect, to visualize your data in customized </a:t>
            </a:r>
            <a:endParaRPr kumimoji="1" lang="zh-CN" altLang="en-US" dirty="0" smtClean="0"/>
          </a:p>
          <a:p>
            <a:endParaRPr kumimoji="1" lang="en-US" altLang="zh-CN" b="1" dirty="0" smtClean="0">
              <a:latin typeface="Helvetica"/>
              <a:cs typeface="Helvetica"/>
            </a:endParaRPr>
          </a:p>
          <a:p>
            <a:endParaRPr kumimoji="1" lang="zh-CN" altLang="en-US" dirty="0">
              <a:latin typeface="Helvetica"/>
              <a:cs typeface="Helvetica"/>
            </a:endParaRPr>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2</a:t>
            </a:fld>
            <a:endParaRPr kumimoji="1" lang="zh-CN" altLang="en-US"/>
          </a:p>
        </p:txBody>
      </p:sp>
    </p:spTree>
    <p:extLst>
      <p:ext uri="{BB962C8B-B14F-4D97-AF65-F5344CB8AC3E}">
        <p14:creationId xmlns:p14="http://schemas.microsoft.com/office/powerpoint/2010/main" val="252368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smtClean="0">
                <a:latin typeface="Helvetica"/>
                <a:cs typeface="Helvetica"/>
              </a:rPr>
              <a:t>Connect to your database </a:t>
            </a:r>
          </a:p>
          <a:p>
            <a:r>
              <a:rPr kumimoji="1" lang="en-US" altLang="zh-CN" dirty="0" smtClean="0">
                <a:latin typeface="Helvetica"/>
                <a:cs typeface="Helvetica"/>
              </a:rPr>
              <a:t>When loading a visualization, </a:t>
            </a:r>
            <a:r>
              <a:rPr kumimoji="1" lang="en-US" altLang="zh-CN" dirty="0" err="1" smtClean="0">
                <a:latin typeface="Helvetica"/>
                <a:cs typeface="Helvetica"/>
              </a:rPr>
              <a:t>Reflect's</a:t>
            </a:r>
            <a:r>
              <a:rPr kumimoji="1" lang="en-US" altLang="zh-CN" dirty="0" smtClean="0">
                <a:latin typeface="Helvetica"/>
                <a:cs typeface="Helvetica"/>
              </a:rPr>
              <a:t> services transparently query the data source in its native query language. We refer to the layer between </a:t>
            </a:r>
            <a:r>
              <a:rPr kumimoji="1" lang="en-US" altLang="zh-CN" dirty="0" err="1" smtClean="0">
                <a:latin typeface="Helvetica"/>
                <a:cs typeface="Helvetica"/>
              </a:rPr>
              <a:t>Reflect's</a:t>
            </a:r>
            <a:r>
              <a:rPr kumimoji="1" lang="en-US" altLang="zh-CN" dirty="0" smtClean="0">
                <a:latin typeface="Helvetica"/>
                <a:cs typeface="Helvetica"/>
              </a:rPr>
              <a:t> API and your data source as our agent. The agent is separate from our API both so we can provide advanced security and because it gives you the option to run the agent in your own infrastructure. </a:t>
            </a:r>
          </a:p>
          <a:p>
            <a:r>
              <a:rPr kumimoji="1" lang="en-US" altLang="zh-CN" b="1" dirty="0" smtClean="0">
                <a:latin typeface="Helvetica"/>
                <a:cs typeface="Helvetica"/>
              </a:rPr>
              <a:t>Design stunning visualizations </a:t>
            </a:r>
          </a:p>
          <a:p>
            <a:r>
              <a:rPr kumimoji="1" lang="en-US" altLang="zh-CN" dirty="0" smtClean="0">
                <a:latin typeface="Helvetica"/>
                <a:cs typeface="Helvetica"/>
              </a:rPr>
              <a:t>Once you have your data source connected, creating beautiful views into your data is easy. Reflect offers an advanced browser-based editor that makes building impressive dashboards and interactions a breeze. The features offered in the UI based editor are all accessible through </a:t>
            </a:r>
            <a:r>
              <a:rPr kumimoji="1" lang="en-US" altLang="zh-CN" dirty="0" err="1" smtClean="0">
                <a:latin typeface="Helvetica"/>
                <a:cs typeface="Helvetica"/>
              </a:rPr>
              <a:t>Reflect's</a:t>
            </a:r>
            <a:r>
              <a:rPr kumimoji="1" lang="en-US" altLang="zh-CN" dirty="0" smtClean="0">
                <a:latin typeface="Helvetica"/>
                <a:cs typeface="Helvetica"/>
              </a:rPr>
              <a:t> API, allowing you to programmatically create and modify views. </a:t>
            </a:r>
          </a:p>
          <a:p>
            <a:r>
              <a:rPr kumimoji="1" lang="en-US" altLang="zh-CN" b="1" dirty="0" smtClean="0">
                <a:latin typeface="Helvetica"/>
                <a:cs typeface="Helvetica"/>
              </a:rPr>
              <a:t>Embed into your applications </a:t>
            </a:r>
          </a:p>
          <a:p>
            <a:r>
              <a:rPr kumimoji="1" lang="en-US" altLang="zh-CN" dirty="0" err="1" smtClean="0">
                <a:latin typeface="Helvetica"/>
                <a:cs typeface="Helvetica"/>
              </a:rPr>
              <a:t>Reflect's</a:t>
            </a:r>
            <a:r>
              <a:rPr kumimoji="1" lang="en-US" altLang="zh-CN" dirty="0" smtClean="0">
                <a:latin typeface="Helvetica"/>
                <a:cs typeface="Helvetica"/>
              </a:rPr>
              <a:t> </a:t>
            </a:r>
            <a:r>
              <a:rPr kumimoji="1" lang="en-US" altLang="zh-CN" dirty="0" err="1" smtClean="0">
                <a:latin typeface="Helvetica"/>
                <a:cs typeface="Helvetica"/>
              </a:rPr>
              <a:t>Javascript</a:t>
            </a:r>
            <a:r>
              <a:rPr kumimoji="1" lang="en-US" altLang="zh-CN" dirty="0" smtClean="0">
                <a:latin typeface="Helvetica"/>
                <a:cs typeface="Helvetica"/>
              </a:rPr>
              <a:t> library makes it trivial to render the views that you've created directly into your product. With a few lines of </a:t>
            </a:r>
            <a:r>
              <a:rPr kumimoji="1" lang="en-US" altLang="zh-CN" dirty="0" err="1" smtClean="0">
                <a:latin typeface="Helvetica"/>
                <a:cs typeface="Helvetica"/>
              </a:rPr>
              <a:t>Javascript</a:t>
            </a:r>
            <a:r>
              <a:rPr kumimoji="1" lang="en-US" altLang="zh-CN" dirty="0" smtClean="0">
                <a:latin typeface="Helvetica"/>
                <a:cs typeface="Helvetica"/>
              </a:rPr>
              <a:t>, an entire dashboard can be embedded in your product or service.</a:t>
            </a:r>
          </a:p>
          <a:p>
            <a:endParaRPr kumimoji="1" lang="en-US" altLang="zh-CN" sz="1200" dirty="0" smtClean="0">
              <a:latin typeface="Arial"/>
              <a:cs typeface="Arial"/>
            </a:endParaRPr>
          </a:p>
          <a:p>
            <a:r>
              <a:rPr kumimoji="1" lang="en-US" altLang="zh-CN" sz="1200" dirty="0" smtClean="0">
                <a:latin typeface="Arial"/>
                <a:cs typeface="Arial"/>
              </a:rPr>
              <a:t>Sample embedding code</a:t>
            </a:r>
          </a:p>
          <a:p>
            <a:r>
              <a:rPr kumimoji="1" lang="en-US" altLang="zh-CN" dirty="0" smtClean="0"/>
              <a:t>Data models</a:t>
            </a:r>
          </a:p>
          <a:p>
            <a:r>
              <a:rPr kumimoji="1" lang="en-US" altLang="zh-CN" dirty="0" smtClean="0"/>
              <a:t>Authentication: a keyed-hash message authentication code</a:t>
            </a:r>
          </a:p>
          <a:p>
            <a:r>
              <a:rPr kumimoji="1" lang="en-US" altLang="zh-CN" dirty="0" smtClean="0"/>
              <a:t>Security</a:t>
            </a:r>
          </a:p>
          <a:p>
            <a:r>
              <a:rPr kumimoji="1" lang="en-US" altLang="zh-CN" dirty="0" smtClean="0"/>
              <a:t>Embedding</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3</a:t>
            </a:fld>
            <a:endParaRPr kumimoji="1" lang="zh-CN" altLang="en-US"/>
          </a:p>
        </p:txBody>
      </p:sp>
    </p:spTree>
    <p:extLst>
      <p:ext uri="{BB962C8B-B14F-4D97-AF65-F5344CB8AC3E}">
        <p14:creationId xmlns:p14="http://schemas.microsoft.com/office/powerpoint/2010/main" val="270074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9031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40214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3592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75207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50046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29109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34757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40738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75938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474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412006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9609553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demos.reflect.io/explore/" TargetMode="External"/><Relationship Id="rId6" Type="http://schemas.openxmlformats.org/officeDocument/2006/relationships/image" Target="../media/image1.png"/><Relationship Id="rId7"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kumimoji="1" lang="en-US" altLang="zh-CN" dirty="0" smtClean="0"/>
              <a:t>Lu Han</a:t>
            </a:r>
          </a:p>
          <a:p>
            <a:r>
              <a:rPr kumimoji="1" lang="en-US" altLang="zh-CN" dirty="0" smtClean="0"/>
              <a:t>COMP531 2016FALL</a:t>
            </a:r>
            <a:endParaRPr kumimoji="1" lang="zh-CN" altLang="en-US" dirty="0"/>
          </a:p>
        </p:txBody>
      </p:sp>
      <p:sp>
        <p:nvSpPr>
          <p:cNvPr id="5" name="标题 4"/>
          <p:cNvSpPr>
            <a:spLocks noGrp="1"/>
          </p:cNvSpPr>
          <p:nvPr>
            <p:ph type="ctrTitle"/>
          </p:nvPr>
        </p:nvSpPr>
        <p:spPr>
          <a:xfrm>
            <a:off x="352777" y="1585505"/>
            <a:ext cx="5686780" cy="1102519"/>
          </a:xfrm>
        </p:spPr>
        <p:txBody>
          <a:bodyPr>
            <a:normAutofit/>
          </a:bodyPr>
          <a:lstStyle/>
          <a:p>
            <a:r>
              <a:rPr kumimoji="1" lang="en-US" altLang="zh-CN" sz="3200" b="1" dirty="0" smtClean="0">
                <a:solidFill>
                  <a:schemeClr val="tx1">
                    <a:lumMod val="85000"/>
                    <a:lumOff val="15000"/>
                  </a:schemeClr>
                </a:solidFill>
                <a:latin typeface="Arial"/>
                <a:cs typeface="Arial"/>
              </a:rPr>
              <a:t>Data Visualization </a:t>
            </a:r>
            <a:r>
              <a:rPr kumimoji="1" lang="en-US" altLang="zh-CN" sz="3200" b="1" dirty="0" smtClean="0">
                <a:solidFill>
                  <a:schemeClr val="tx1">
                    <a:lumMod val="85000"/>
                    <a:lumOff val="15000"/>
                  </a:schemeClr>
                </a:solidFill>
                <a:latin typeface="Arial"/>
                <a:cs typeface="Arial"/>
              </a:rPr>
              <a:t>Service</a:t>
            </a:r>
            <a:endParaRPr kumimoji="1" lang="zh-CN" altLang="en-US" sz="3200" b="1" dirty="0">
              <a:solidFill>
                <a:schemeClr val="tx1">
                  <a:lumMod val="85000"/>
                  <a:lumOff val="15000"/>
                </a:schemeClr>
              </a:solidFill>
              <a:latin typeface="Arial"/>
              <a:cs typeface="Arial"/>
            </a:endParaRPr>
          </a:p>
        </p:txBody>
      </p:sp>
      <p:pic>
        <p:nvPicPr>
          <p:cNvPr id="6" name="图片 5"/>
          <p:cNvPicPr>
            <a:picLocks noChangeAspect="1"/>
          </p:cNvPicPr>
          <p:nvPr/>
        </p:nvPicPr>
        <p:blipFill>
          <a:blip r:embed="rId3"/>
          <a:stretch>
            <a:fillRect/>
          </a:stretch>
        </p:blipFill>
        <p:spPr>
          <a:xfrm>
            <a:off x="6016785" y="1816295"/>
            <a:ext cx="2476500" cy="698500"/>
          </a:xfrm>
          <a:prstGeom prst="rect">
            <a:avLst/>
          </a:prstGeom>
        </p:spPr>
      </p:pic>
    </p:spTree>
    <p:extLst>
      <p:ext uri="{BB962C8B-B14F-4D97-AF65-F5344CB8AC3E}">
        <p14:creationId xmlns:p14="http://schemas.microsoft.com/office/powerpoint/2010/main" val="14440207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2800" b="1" dirty="0" smtClean="0">
                <a:latin typeface="Arial"/>
                <a:cs typeface="Arial"/>
              </a:rPr>
              <a:t>Data visualization platform for developers</a:t>
            </a:r>
            <a:endParaRPr kumimoji="1" lang="zh-CN" altLang="en-US" sz="2800" b="1" dirty="0">
              <a:latin typeface="Arial"/>
              <a:cs typeface="Arial"/>
            </a:endParaRPr>
          </a:p>
        </p:txBody>
      </p:sp>
      <p:sp>
        <p:nvSpPr>
          <p:cNvPr id="3" name="内容占位符 2"/>
          <p:cNvSpPr>
            <a:spLocks noGrp="1"/>
          </p:cNvSpPr>
          <p:nvPr>
            <p:ph idx="1"/>
          </p:nvPr>
        </p:nvSpPr>
        <p:spPr/>
        <p:txBody>
          <a:bodyPr>
            <a:normAutofit/>
          </a:bodyPr>
          <a:lstStyle/>
          <a:p>
            <a:r>
              <a:rPr kumimoji="1" lang="en-US" altLang="zh-CN" sz="2000" dirty="0" smtClean="0">
                <a:latin typeface="Arial"/>
                <a:cs typeface="Arial"/>
              </a:rPr>
              <a:t>Want a customized, dynamic</a:t>
            </a:r>
            <a:r>
              <a:rPr kumimoji="1" lang="en-US" altLang="zh-CN" sz="2000" dirty="0">
                <a:latin typeface="Arial"/>
                <a:cs typeface="Arial"/>
              </a:rPr>
              <a:t>, interactive </a:t>
            </a:r>
            <a:r>
              <a:rPr kumimoji="1" lang="en-US" altLang="zh-CN" sz="2000" dirty="0" smtClean="0">
                <a:latin typeface="Arial"/>
                <a:cs typeface="Arial"/>
              </a:rPr>
              <a:t>visualization and analytics</a:t>
            </a:r>
          </a:p>
          <a:p>
            <a:r>
              <a:rPr kumimoji="1" lang="en-US" altLang="zh-CN" sz="2000" dirty="0" smtClean="0">
                <a:latin typeface="Arial"/>
                <a:cs typeface="Arial"/>
              </a:rPr>
              <a:t>Don’t want to worry </a:t>
            </a:r>
            <a:r>
              <a:rPr kumimoji="1" lang="en-US" altLang="zh-CN" sz="2000" dirty="0">
                <a:latin typeface="Arial"/>
                <a:cs typeface="Arial"/>
              </a:rPr>
              <a:t>about </a:t>
            </a:r>
            <a:r>
              <a:rPr kumimoji="1" lang="en-US" altLang="zh-CN" sz="2000" dirty="0" smtClean="0">
                <a:latin typeface="Arial"/>
                <a:cs typeface="Arial"/>
              </a:rPr>
              <a:t>extract</a:t>
            </a:r>
            <a:r>
              <a:rPr kumimoji="1" lang="en-US" altLang="zh-CN" sz="2000" dirty="0">
                <a:latin typeface="Arial"/>
                <a:cs typeface="Arial"/>
              </a:rPr>
              <a:t>, </a:t>
            </a:r>
            <a:r>
              <a:rPr kumimoji="1" lang="en-US" altLang="zh-CN" sz="2000" dirty="0" smtClean="0">
                <a:latin typeface="Arial"/>
                <a:cs typeface="Arial"/>
              </a:rPr>
              <a:t>transform</a:t>
            </a:r>
            <a:r>
              <a:rPr kumimoji="1" lang="en-US" altLang="zh-CN" sz="2000" dirty="0">
                <a:latin typeface="Arial"/>
                <a:cs typeface="Arial"/>
              </a:rPr>
              <a:t>, l</a:t>
            </a:r>
            <a:r>
              <a:rPr kumimoji="1" lang="en-US" altLang="zh-CN" sz="2000" dirty="0" smtClean="0">
                <a:latin typeface="Arial"/>
                <a:cs typeface="Arial"/>
              </a:rPr>
              <a:t>oad of data and building scalable infrastructures</a:t>
            </a:r>
          </a:p>
          <a:p>
            <a:endParaRPr kumimoji="1" lang="en-US" altLang="zh-CN" sz="2000" dirty="0" smtClean="0">
              <a:latin typeface="Arial"/>
              <a:cs typeface="Arial"/>
            </a:endParaRPr>
          </a:p>
          <a:p>
            <a:endParaRPr kumimoji="1" lang="en-US" altLang="zh-CN" sz="2000" dirty="0" smtClean="0">
              <a:latin typeface="Arial"/>
              <a:cs typeface="Arial"/>
            </a:endParaRPr>
          </a:p>
          <a:p>
            <a:endParaRPr kumimoji="1" lang="en-US" altLang="zh-CN" sz="2000" dirty="0" smtClean="0">
              <a:latin typeface="Arial"/>
              <a:cs typeface="Arial"/>
            </a:endParaRPr>
          </a:p>
          <a:p>
            <a:r>
              <a:rPr kumimoji="1" lang="en-US" altLang="zh-CN" sz="2000" dirty="0" smtClean="0">
                <a:latin typeface="Arial"/>
                <a:cs typeface="Arial"/>
              </a:rPr>
              <a:t>Reflect: A discrete modular tool for </a:t>
            </a:r>
            <a:r>
              <a:rPr kumimoji="1" lang="en-US" altLang="zh-CN" sz="2000" dirty="0" smtClean="0">
                <a:latin typeface="Arial"/>
                <a:cs typeface="Arial"/>
              </a:rPr>
              <a:t>adding </a:t>
            </a:r>
            <a:r>
              <a:rPr kumimoji="1" lang="en-US" altLang="zh-CN" sz="2000" dirty="0" smtClean="0">
                <a:latin typeface="Arial"/>
                <a:cs typeface="Arial"/>
              </a:rPr>
              <a:t>data visualization to any web or mobile application in </a:t>
            </a:r>
            <a:r>
              <a:rPr kumimoji="1" lang="en-US" altLang="zh-CN" sz="2000" dirty="0" smtClean="0">
                <a:latin typeface="Arial"/>
                <a:cs typeface="Arial"/>
              </a:rPr>
              <a:t>minutes</a:t>
            </a:r>
          </a:p>
          <a:p>
            <a:endParaRPr kumimoji="1" lang="en-US" altLang="zh-CN" sz="2000" dirty="0" smtClean="0">
              <a:latin typeface="Arial"/>
              <a:cs typeface="Arial"/>
            </a:endParaRPr>
          </a:p>
        </p:txBody>
      </p:sp>
      <p:pic>
        <p:nvPicPr>
          <p:cNvPr id="4" name="图片 3"/>
          <p:cNvPicPr>
            <a:picLocks noChangeAspect="1"/>
          </p:cNvPicPr>
          <p:nvPr/>
        </p:nvPicPr>
        <p:blipFill>
          <a:blip r:embed="rId3"/>
          <a:stretch>
            <a:fillRect/>
          </a:stretch>
        </p:blipFill>
        <p:spPr>
          <a:xfrm>
            <a:off x="845803" y="4206750"/>
            <a:ext cx="1917700" cy="4191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a:stretch>
            <a:fillRect/>
          </a:stretch>
        </p:blipFill>
        <p:spPr>
          <a:xfrm>
            <a:off x="6636924" y="4191686"/>
            <a:ext cx="1143000" cy="571500"/>
          </a:xfrm>
          <a:prstGeom prst="rect">
            <a:avLst/>
          </a:prstGeom>
          <a:ln>
            <a:noFill/>
          </a:ln>
          <a:effectLst>
            <a:outerShdw blurRad="292100" dist="139700" dir="2700000" algn="tl" rotWithShape="0">
              <a:srgbClr val="333333">
                <a:alpha val="65000"/>
              </a:srgbClr>
            </a:outerShdw>
          </a:effectLst>
        </p:spPr>
      </p:pic>
      <p:grpSp>
        <p:nvGrpSpPr>
          <p:cNvPr id="18" name="组 17"/>
          <p:cNvGrpSpPr/>
          <p:nvPr/>
        </p:nvGrpSpPr>
        <p:grpSpPr>
          <a:xfrm>
            <a:off x="3402640" y="4160459"/>
            <a:ext cx="2350570" cy="701318"/>
            <a:chOff x="5784820" y="3676322"/>
            <a:chExt cx="2499042" cy="745616"/>
          </a:xfrm>
        </p:grpSpPr>
        <p:pic>
          <p:nvPicPr>
            <p:cNvPr id="5" name="图片 4"/>
            <p:cNvPicPr>
              <a:picLocks noChangeAspect="1"/>
            </p:cNvPicPr>
            <p:nvPr/>
          </p:nvPicPr>
          <p:blipFill>
            <a:blip r:embed="rId5"/>
            <a:stretch>
              <a:fillRect/>
            </a:stretch>
          </p:blipFill>
          <p:spPr>
            <a:xfrm>
              <a:off x="5784820" y="3676322"/>
              <a:ext cx="745616" cy="745616"/>
            </a:xfrm>
            <a:prstGeom prst="rect">
              <a:avLst/>
            </a:prstGeom>
            <a:ln>
              <a:noFill/>
            </a:ln>
            <a:effectLst>
              <a:outerShdw blurRad="292100" dist="139700" dir="2700000" algn="tl" rotWithShape="0">
                <a:srgbClr val="333333">
                  <a:alpha val="65000"/>
                </a:srgbClr>
              </a:outerShdw>
            </a:effectLst>
          </p:spPr>
        </p:pic>
        <p:pic>
          <p:nvPicPr>
            <p:cNvPr id="17" name="图片 16"/>
            <p:cNvPicPr>
              <a:picLocks noChangeAspect="1"/>
            </p:cNvPicPr>
            <p:nvPr/>
          </p:nvPicPr>
          <p:blipFill>
            <a:blip r:embed="rId6"/>
            <a:stretch>
              <a:fillRect/>
            </a:stretch>
          </p:blipFill>
          <p:spPr>
            <a:xfrm>
              <a:off x="6530436" y="3676322"/>
              <a:ext cx="1753426" cy="745616"/>
            </a:xfrm>
            <a:prstGeom prst="rect">
              <a:avLst/>
            </a:prstGeom>
            <a:ln>
              <a:noFill/>
            </a:ln>
            <a:effectLst>
              <a:outerShdw blurRad="292100" dist="139700" dir="2700000" algn="tl" rotWithShape="0">
                <a:srgbClr val="333333">
                  <a:alpha val="65000"/>
                </a:srgbClr>
              </a:outerShdw>
            </a:effectLst>
          </p:spPr>
        </p:pic>
      </p:grpSp>
      <p:pic>
        <p:nvPicPr>
          <p:cNvPr id="26" name="图片 25"/>
          <p:cNvPicPr>
            <a:picLocks noChangeAspect="1"/>
          </p:cNvPicPr>
          <p:nvPr/>
        </p:nvPicPr>
        <p:blipFill>
          <a:blip r:embed="rId7"/>
          <a:stretch>
            <a:fillRect/>
          </a:stretch>
        </p:blipFill>
        <p:spPr>
          <a:xfrm>
            <a:off x="869763" y="2512612"/>
            <a:ext cx="2476500" cy="698500"/>
          </a:xfrm>
          <a:prstGeom prst="rect">
            <a:avLst/>
          </a:prstGeom>
        </p:spPr>
      </p:pic>
    </p:spTree>
    <p:extLst>
      <p:ext uri="{BB962C8B-B14F-4D97-AF65-F5344CB8AC3E}">
        <p14:creationId xmlns:p14="http://schemas.microsoft.com/office/powerpoint/2010/main" val="3775207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4000" b="1" dirty="0" smtClean="0">
                <a:latin typeface="Arial"/>
                <a:cs typeface="Arial"/>
              </a:rPr>
              <a:t>How  to use</a:t>
            </a:r>
            <a:endParaRPr kumimoji="1" lang="zh-CN" altLang="en-US" sz="4000" b="1" dirty="0">
              <a:latin typeface="Arial"/>
              <a:cs typeface="Arial"/>
            </a:endParaRPr>
          </a:p>
        </p:txBody>
      </p:sp>
      <p:pic>
        <p:nvPicPr>
          <p:cNvPr id="20" name="图片 19"/>
          <p:cNvPicPr>
            <a:picLocks noChangeAspect="1"/>
          </p:cNvPicPr>
          <p:nvPr/>
        </p:nvPicPr>
        <p:blipFill>
          <a:blip r:embed="rId3"/>
          <a:stretch>
            <a:fillRect/>
          </a:stretch>
        </p:blipFill>
        <p:spPr>
          <a:xfrm>
            <a:off x="3564270" y="380212"/>
            <a:ext cx="2088433" cy="589045"/>
          </a:xfrm>
          <a:prstGeom prst="rect">
            <a:avLst/>
          </a:prstGeom>
        </p:spPr>
      </p:pic>
      <p:sp>
        <p:nvSpPr>
          <p:cNvPr id="26" name="文本框 25"/>
          <p:cNvSpPr txBox="1"/>
          <p:nvPr/>
        </p:nvSpPr>
        <p:spPr>
          <a:xfrm>
            <a:off x="6474359" y="3177808"/>
            <a:ext cx="1479892" cy="369332"/>
          </a:xfrm>
          <a:prstGeom prst="rect">
            <a:avLst/>
          </a:prstGeom>
          <a:noFill/>
        </p:spPr>
        <p:txBody>
          <a:bodyPr wrap="none" rtlCol="0">
            <a:spAutoFit/>
          </a:bodyPr>
          <a:lstStyle/>
          <a:p>
            <a:r>
              <a:rPr kumimoji="1" lang="en-US" altLang="zh-CN" dirty="0" smtClean="0"/>
              <a:t>&lt;Embedding&gt;</a:t>
            </a:r>
            <a:endParaRPr kumimoji="1" lang="zh-CN" altLang="en-US" dirty="0"/>
          </a:p>
        </p:txBody>
      </p:sp>
      <p:sp>
        <p:nvSpPr>
          <p:cNvPr id="27" name="文本框 26"/>
          <p:cNvSpPr txBox="1"/>
          <p:nvPr/>
        </p:nvSpPr>
        <p:spPr>
          <a:xfrm>
            <a:off x="521759" y="2822031"/>
            <a:ext cx="2351926" cy="369332"/>
          </a:xfrm>
          <a:prstGeom prst="rect">
            <a:avLst/>
          </a:prstGeom>
          <a:noFill/>
        </p:spPr>
        <p:txBody>
          <a:bodyPr wrap="none" rtlCol="0">
            <a:spAutoFit/>
          </a:bodyPr>
          <a:lstStyle/>
          <a:p>
            <a:r>
              <a:rPr kumimoji="1" lang="en-US" altLang="zh-CN" dirty="0" smtClean="0"/>
              <a:t>&lt;Connect to database&gt;</a:t>
            </a:r>
            <a:endParaRPr kumimoji="1" lang="zh-CN" altLang="en-US" dirty="0"/>
          </a:p>
        </p:txBody>
      </p:sp>
      <p:sp>
        <p:nvSpPr>
          <p:cNvPr id="28" name="文本框 27"/>
          <p:cNvSpPr txBox="1"/>
          <p:nvPr/>
        </p:nvSpPr>
        <p:spPr>
          <a:xfrm>
            <a:off x="1957593" y="3173913"/>
            <a:ext cx="2262158" cy="369332"/>
          </a:xfrm>
          <a:prstGeom prst="rect">
            <a:avLst/>
          </a:prstGeom>
          <a:noFill/>
        </p:spPr>
        <p:txBody>
          <a:bodyPr wrap="none" rtlCol="0">
            <a:spAutoFit/>
          </a:bodyPr>
          <a:lstStyle/>
          <a:p>
            <a:r>
              <a:rPr kumimoji="1" lang="en-US" altLang="zh-CN" dirty="0" smtClean="0"/>
              <a:t>&lt;Design visualization&gt;</a:t>
            </a:r>
            <a:endParaRPr kumimoji="1" lang="zh-CN" altLang="en-US" dirty="0"/>
          </a:p>
        </p:txBody>
      </p:sp>
      <p:pic>
        <p:nvPicPr>
          <p:cNvPr id="29" name="图片 28"/>
          <p:cNvPicPr>
            <a:picLocks noChangeAspect="1"/>
          </p:cNvPicPr>
          <p:nvPr/>
        </p:nvPicPr>
        <p:blipFill rotWithShape="1">
          <a:blip r:embed="rId4"/>
          <a:srcRect l="4333" t="2971" r="3733" b="45728"/>
          <a:stretch/>
        </p:blipFill>
        <p:spPr>
          <a:xfrm>
            <a:off x="191808" y="3579217"/>
            <a:ext cx="2661057" cy="1439375"/>
          </a:xfrm>
          <a:prstGeom prst="rect">
            <a:avLst/>
          </a:prstGeom>
          <a:ln>
            <a:noFill/>
          </a:ln>
          <a:effectLst>
            <a:outerShdw blurRad="292100" dist="139700" dir="2700000" algn="tl" rotWithShape="0">
              <a:srgbClr val="333333">
                <a:alpha val="65000"/>
              </a:srgbClr>
            </a:outerShdw>
          </a:effectLst>
        </p:spPr>
      </p:pic>
      <p:pic>
        <p:nvPicPr>
          <p:cNvPr id="30" name="图片 29"/>
          <p:cNvPicPr>
            <a:picLocks noChangeAspect="1"/>
          </p:cNvPicPr>
          <p:nvPr/>
        </p:nvPicPr>
        <p:blipFill rotWithShape="1">
          <a:blip r:embed="rId5"/>
          <a:srcRect l="4425" t="3776" r="3666" b="43727"/>
          <a:stretch/>
        </p:blipFill>
        <p:spPr>
          <a:xfrm>
            <a:off x="2852865" y="3579217"/>
            <a:ext cx="2674918" cy="1439375"/>
          </a:xfrm>
          <a:prstGeom prst="rect">
            <a:avLst/>
          </a:prstGeom>
          <a:ln>
            <a:noFill/>
          </a:ln>
          <a:effectLst>
            <a:outerShdw blurRad="292100" dist="139700" dir="2700000" algn="tl" rotWithShape="0">
              <a:srgbClr val="333333">
                <a:alpha val="65000"/>
              </a:srgbClr>
            </a:outerShdw>
          </a:effectLst>
        </p:spPr>
      </p:pic>
      <p:pic>
        <p:nvPicPr>
          <p:cNvPr id="25" name="图片 24"/>
          <p:cNvPicPr>
            <a:picLocks noChangeAspect="1"/>
          </p:cNvPicPr>
          <p:nvPr/>
        </p:nvPicPr>
        <p:blipFill>
          <a:blip r:embed="rId6"/>
          <a:stretch>
            <a:fillRect/>
          </a:stretch>
        </p:blipFill>
        <p:spPr>
          <a:xfrm>
            <a:off x="5739601" y="3547141"/>
            <a:ext cx="3352349" cy="1462985"/>
          </a:xfrm>
          <a:prstGeom prst="rect">
            <a:avLst/>
          </a:prstGeom>
          <a:ln>
            <a:noFill/>
          </a:ln>
          <a:effectLst>
            <a:outerShdw blurRad="292100" dist="139700" dir="2700000" algn="tl" rotWithShape="0">
              <a:srgbClr val="333333">
                <a:alpha val="65000"/>
              </a:srgbClr>
            </a:outerShdw>
          </a:effectLst>
        </p:spPr>
      </p:pic>
      <p:pic>
        <p:nvPicPr>
          <p:cNvPr id="31" name="图片 30"/>
          <p:cNvPicPr>
            <a:picLocks noChangeAspect="1"/>
          </p:cNvPicPr>
          <p:nvPr/>
        </p:nvPicPr>
        <p:blipFill>
          <a:blip r:embed="rId7"/>
          <a:stretch>
            <a:fillRect/>
          </a:stretch>
        </p:blipFill>
        <p:spPr>
          <a:xfrm>
            <a:off x="425970" y="948730"/>
            <a:ext cx="7957245" cy="2259397"/>
          </a:xfrm>
          <a:prstGeom prst="rect">
            <a:avLst/>
          </a:prstGeom>
        </p:spPr>
      </p:pic>
    </p:spTree>
    <p:extLst>
      <p:ext uri="{BB962C8B-B14F-4D97-AF65-F5344CB8AC3E}">
        <p14:creationId xmlns:p14="http://schemas.microsoft.com/office/powerpoint/2010/main" val="3918798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Screen Shot 2016-11-28 at 11.46.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30" y="1075212"/>
            <a:ext cx="4306929" cy="1841500"/>
          </a:xfrm>
          <a:prstGeom prst="rect">
            <a:avLst/>
          </a:prstGeom>
          <a:ln>
            <a:noFill/>
          </a:ln>
          <a:effectLst>
            <a:outerShdw blurRad="292100" dist="139700" dir="2700000" algn="tl" rotWithShape="0">
              <a:srgbClr val="333333">
                <a:alpha val="65000"/>
              </a:srgbClr>
            </a:outerShdw>
          </a:effectLst>
        </p:spPr>
      </p:pic>
      <p:pic>
        <p:nvPicPr>
          <p:cNvPr id="23" name="图片 22" descr="Screen Shot 2016-11-28 at 11.47.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636" y="1466349"/>
            <a:ext cx="4313784" cy="882227"/>
          </a:xfrm>
          <a:prstGeom prst="rect">
            <a:avLst/>
          </a:prstGeom>
          <a:ln>
            <a:noFill/>
          </a:ln>
          <a:effectLst>
            <a:outerShdw blurRad="292100" dist="139700" dir="2700000" algn="tl" rotWithShape="0">
              <a:srgbClr val="333333">
                <a:alpha val="65000"/>
              </a:srgbClr>
            </a:outerShdw>
          </a:effectLst>
        </p:spPr>
      </p:pic>
      <p:pic>
        <p:nvPicPr>
          <p:cNvPr id="24" name="图片 23" descr="Screen Shot 2016-11-28 at 11.47.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530" y="3004000"/>
            <a:ext cx="4504864" cy="1931563"/>
          </a:xfrm>
          <a:prstGeom prst="rect">
            <a:avLst/>
          </a:prstGeom>
          <a:ln>
            <a:noFill/>
          </a:ln>
          <a:effectLst>
            <a:outerShdw blurRad="292100" dist="139700" dir="2700000" algn="tl" rotWithShape="0">
              <a:srgbClr val="333333">
                <a:alpha val="65000"/>
              </a:srgbClr>
            </a:outerShdw>
          </a:effectLst>
        </p:spPr>
      </p:pic>
      <p:sp>
        <p:nvSpPr>
          <p:cNvPr id="26" name="标题 1"/>
          <p:cNvSpPr txBox="1">
            <a:spLocks/>
          </p:cNvSpPr>
          <p:nvPr/>
        </p:nvSpPr>
        <p:spPr>
          <a:xfrm>
            <a:off x="6752158" y="205979"/>
            <a:ext cx="1594561"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dirty="0" smtClean="0">
                <a:hlinkClick r:id="rId5"/>
              </a:rPr>
              <a:t>Demo</a:t>
            </a:r>
            <a:endParaRPr kumimoji="1" lang="zh-CN" altLang="en-US" dirty="0"/>
          </a:p>
        </p:txBody>
      </p:sp>
      <p:sp>
        <p:nvSpPr>
          <p:cNvPr id="30" name="标题 1"/>
          <p:cNvSpPr>
            <a:spLocks noGrp="1"/>
          </p:cNvSpPr>
          <p:nvPr>
            <p:ph type="title"/>
          </p:nvPr>
        </p:nvSpPr>
        <p:spPr>
          <a:xfrm>
            <a:off x="2719538" y="205979"/>
            <a:ext cx="5967261" cy="857250"/>
          </a:xfrm>
        </p:spPr>
        <p:txBody>
          <a:bodyPr>
            <a:normAutofit/>
          </a:bodyPr>
          <a:lstStyle/>
          <a:p>
            <a:pPr algn="l"/>
            <a:r>
              <a:rPr kumimoji="1" lang="en-US" altLang="zh-CN" sz="3600" b="1" dirty="0" smtClean="0">
                <a:latin typeface="Arial"/>
                <a:cs typeface="Arial"/>
              </a:rPr>
              <a:t>UI component</a:t>
            </a:r>
            <a:endParaRPr kumimoji="1" lang="zh-CN" altLang="en-US" sz="3600" b="1" dirty="0">
              <a:latin typeface="Arial"/>
              <a:cs typeface="Arial"/>
            </a:endParaRPr>
          </a:p>
        </p:txBody>
      </p:sp>
      <p:pic>
        <p:nvPicPr>
          <p:cNvPr id="31" name="图片 30"/>
          <p:cNvPicPr>
            <a:picLocks noChangeAspect="1"/>
          </p:cNvPicPr>
          <p:nvPr/>
        </p:nvPicPr>
        <p:blipFill>
          <a:blip r:embed="rId6"/>
          <a:stretch>
            <a:fillRect/>
          </a:stretch>
        </p:blipFill>
        <p:spPr>
          <a:xfrm>
            <a:off x="457200" y="368229"/>
            <a:ext cx="2088433" cy="589045"/>
          </a:xfrm>
          <a:prstGeom prst="rect">
            <a:avLst/>
          </a:prstGeom>
        </p:spPr>
      </p:pic>
      <p:pic>
        <p:nvPicPr>
          <p:cNvPr id="33" name="图片 32"/>
          <p:cNvPicPr>
            <a:picLocks noChangeAspect="1"/>
          </p:cNvPicPr>
          <p:nvPr/>
        </p:nvPicPr>
        <p:blipFill>
          <a:blip r:embed="rId7"/>
          <a:stretch>
            <a:fillRect/>
          </a:stretch>
        </p:blipFill>
        <p:spPr>
          <a:xfrm>
            <a:off x="5070958" y="3004000"/>
            <a:ext cx="3155957" cy="1708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04009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3778" y="205979"/>
            <a:ext cx="5413022" cy="857250"/>
          </a:xfrm>
        </p:spPr>
        <p:txBody>
          <a:bodyPr>
            <a:normAutofit/>
          </a:bodyPr>
          <a:lstStyle/>
          <a:p>
            <a:pPr algn="l"/>
            <a:r>
              <a:rPr kumimoji="1" lang="en-US" altLang="zh-CN" sz="3600" b="1" dirty="0" smtClean="0">
                <a:latin typeface="Arial"/>
                <a:cs typeface="Arial"/>
              </a:rPr>
              <a:t>Discussion</a:t>
            </a:r>
            <a:endParaRPr kumimoji="1" lang="zh-CN" altLang="en-US" sz="3600" b="1" dirty="0">
              <a:latin typeface="Arial"/>
              <a:cs typeface="Arial"/>
            </a:endParaRPr>
          </a:p>
        </p:txBody>
      </p:sp>
      <p:pic>
        <p:nvPicPr>
          <p:cNvPr id="5" name="图片 4"/>
          <p:cNvPicPr>
            <a:picLocks noChangeAspect="1"/>
          </p:cNvPicPr>
          <p:nvPr/>
        </p:nvPicPr>
        <p:blipFill>
          <a:blip r:embed="rId2"/>
          <a:stretch>
            <a:fillRect/>
          </a:stretch>
        </p:blipFill>
        <p:spPr>
          <a:xfrm>
            <a:off x="555977" y="290645"/>
            <a:ext cx="2476500" cy="698500"/>
          </a:xfrm>
          <a:prstGeom prst="rect">
            <a:avLst/>
          </a:prstGeom>
        </p:spPr>
      </p:pic>
      <p:pic>
        <p:nvPicPr>
          <p:cNvPr id="4" name="图片 3"/>
          <p:cNvPicPr>
            <a:picLocks noChangeAspect="1"/>
          </p:cNvPicPr>
          <p:nvPr/>
        </p:nvPicPr>
        <p:blipFill>
          <a:blip r:embed="rId3"/>
          <a:stretch>
            <a:fillRect/>
          </a:stretch>
        </p:blipFill>
        <p:spPr>
          <a:xfrm>
            <a:off x="4730100" y="1148899"/>
            <a:ext cx="4109100" cy="3598124"/>
          </a:xfrm>
          <a:prstGeom prst="rect">
            <a:avLst/>
          </a:prstGeom>
          <a:ln>
            <a:noFill/>
          </a:ln>
          <a:effectLst>
            <a:outerShdw blurRad="292100" dist="139700" dir="2700000" algn="tl" rotWithShape="0">
              <a:srgbClr val="333333">
                <a:alpha val="65000"/>
              </a:srgbClr>
            </a:outerShdw>
          </a:effectLst>
        </p:spPr>
      </p:pic>
      <p:sp>
        <p:nvSpPr>
          <p:cNvPr id="6" name="内容占位符 2"/>
          <p:cNvSpPr txBox="1">
            <a:spLocks/>
          </p:cNvSpPr>
          <p:nvPr/>
        </p:nvSpPr>
        <p:spPr>
          <a:xfrm>
            <a:off x="555977" y="1148899"/>
            <a:ext cx="8229600" cy="34354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2400" dirty="0" smtClean="0"/>
              <a:t>Limited visualization method</a:t>
            </a:r>
          </a:p>
          <a:p>
            <a:r>
              <a:rPr kumimoji="1" lang="en-US" altLang="zh-CN" sz="2400" dirty="0" smtClean="0"/>
              <a:t>Not open-source</a:t>
            </a:r>
          </a:p>
          <a:p>
            <a:r>
              <a:rPr kumimoji="1" lang="en-US" altLang="zh-CN" sz="2400" dirty="0" smtClean="0"/>
              <a:t>Not free</a:t>
            </a:r>
          </a:p>
          <a:p>
            <a:endParaRPr kumimoji="1" lang="en-US" altLang="zh-CN" sz="2400" dirty="0" smtClean="0"/>
          </a:p>
        </p:txBody>
      </p:sp>
    </p:spTree>
    <p:extLst>
      <p:ext uri="{BB962C8B-B14F-4D97-AF65-F5344CB8AC3E}">
        <p14:creationId xmlns:p14="http://schemas.microsoft.com/office/powerpoint/2010/main" val="2730456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605632" y="1330059"/>
            <a:ext cx="3638550" cy="1741354"/>
          </a:xfrm>
          <a:solidFill>
            <a:srgbClr val="FFFFFF">
              <a:alpha val="83000"/>
            </a:srgbClr>
          </a:solidFill>
        </p:spPr>
        <p:txBody>
          <a:bodyPr>
            <a:normAutofit/>
          </a:bodyPr>
          <a:lstStyle/>
          <a:p>
            <a:r>
              <a:rPr kumimoji="1" lang="en-US" altLang="zh-CN" sz="4000" b="1" dirty="0" smtClean="0">
                <a:latin typeface="Arial"/>
                <a:cs typeface="Arial"/>
              </a:rPr>
              <a:t>Thank you!</a:t>
            </a:r>
            <a:endParaRPr kumimoji="1" lang="zh-CN" altLang="en-US" sz="4000" b="1" dirty="0">
              <a:latin typeface="Arial"/>
              <a:cs typeface="Arial"/>
            </a:endParaRPr>
          </a:p>
        </p:txBody>
      </p:sp>
    </p:spTree>
    <p:extLst>
      <p:ext uri="{BB962C8B-B14F-4D97-AF65-F5344CB8AC3E}">
        <p14:creationId xmlns:p14="http://schemas.microsoft.com/office/powerpoint/2010/main" val="4233738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558</TotalTime>
  <Words>344</Words>
  <Application>Microsoft Macintosh PowerPoint</Application>
  <PresentationFormat>全屏显示(16:9)</PresentationFormat>
  <Paragraphs>40</Paragraphs>
  <Slides>6</Slides>
  <Notes>3</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Data Visualization Service</vt:lpstr>
      <vt:lpstr>Data visualization platform for developers</vt:lpstr>
      <vt:lpstr>How  to use</vt:lpstr>
      <vt:lpstr>UI component</vt:lpstr>
      <vt:lpstr>Discussion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dc:title>
  <dc:creator>Lu Han</dc:creator>
  <cp:lastModifiedBy>Lu Han</cp:lastModifiedBy>
  <cp:revision>27</cp:revision>
  <dcterms:created xsi:type="dcterms:W3CDTF">2016-11-29T01:17:47Z</dcterms:created>
  <dcterms:modified xsi:type="dcterms:W3CDTF">2016-11-29T19:39:06Z</dcterms:modified>
</cp:coreProperties>
</file>