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12" r:id="rId7"/>
    <p:sldId id="302" r:id="rId8"/>
    <p:sldId id="303" r:id="rId9"/>
    <p:sldId id="304" r:id="rId10"/>
    <p:sldId id="305" r:id="rId11"/>
    <p:sldId id="307" r:id="rId12"/>
    <p:sldId id="308" r:id="rId13"/>
    <p:sldId id="306" r:id="rId14"/>
    <p:sldId id="309" r:id="rId15"/>
    <p:sldId id="310"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t">
            <a:normAutofit/>
          </a:bodyPr>
          <a:lstStyle/>
          <a:p>
            <a:r>
              <a:rPr lang="en-US" sz="3200" dirty="0"/>
              <a:t>Can we predict the S&amp;P returns?</a:t>
            </a:r>
            <a:endParaRPr lang="en-US" sz="4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40000" lnSpcReduction="20000"/>
          </a:bodyPr>
          <a:lstStyle/>
          <a:p>
            <a:r>
              <a:rPr lang="en-US" sz="4000" b="1" dirty="0" err="1"/>
              <a:t>marcelo</a:t>
            </a:r>
            <a:r>
              <a:rPr lang="en-US" sz="4000" b="1" dirty="0"/>
              <a:t> Fuentes</a:t>
            </a:r>
          </a:p>
          <a:p>
            <a:r>
              <a:rPr lang="en-US" sz="4000" b="1" dirty="0"/>
              <a:t>January 2020</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Subtitle 2">
            <a:extLst>
              <a:ext uri="{FF2B5EF4-FFF2-40B4-BE49-F238E27FC236}">
                <a16:creationId xmlns:a16="http://schemas.microsoft.com/office/drawing/2014/main" id="{84A3DEB3-B2B9-4916-969E-113637C3E4D9}"/>
              </a:ext>
            </a:extLst>
          </p:cNvPr>
          <p:cNvSpPr txBox="1">
            <a:spLocks/>
          </p:cNvSpPr>
          <p:nvPr/>
        </p:nvSpPr>
        <p:spPr>
          <a:xfrm>
            <a:off x="8176090" y="3115600"/>
            <a:ext cx="3205640" cy="1181488"/>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800" b="1" dirty="0">
                <a:latin typeface="+mj-lt"/>
              </a:rPr>
              <a:t>Springboard – Data Science Career Track</a:t>
            </a:r>
            <a:r>
              <a:rPr lang="en-US" sz="1800" b="1" dirty="0"/>
              <a:t> </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Modeling</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The machine learning methods chose were the following: </a:t>
            </a:r>
          </a:p>
          <a:p>
            <a:pPr>
              <a:buFont typeface="Wingdings" panose="05000000000000000000" pitchFamily="2" charset="2"/>
              <a:buChar char="v"/>
            </a:pPr>
            <a:r>
              <a:rPr lang="en-US" dirty="0"/>
              <a:t> 1) Auto Regressive Integrated Moving Average (ARIMA): in case the time series showed partial autocorrelations with lags and/or negative and positive partial autocorrelations </a:t>
            </a:r>
          </a:p>
          <a:p>
            <a:pPr>
              <a:buFont typeface="Wingdings" panose="05000000000000000000" pitchFamily="2" charset="2"/>
              <a:buChar char="v"/>
            </a:pPr>
            <a:r>
              <a:rPr lang="en-US" dirty="0"/>
              <a:t> 2) Vector Autoregression: to model variables that are cointegrated</a:t>
            </a:r>
          </a:p>
          <a:p>
            <a:pPr>
              <a:buFont typeface="Wingdings" panose="05000000000000000000" pitchFamily="2" charset="2"/>
              <a:buChar char="v"/>
            </a:pPr>
            <a:r>
              <a:rPr lang="en-US" dirty="0"/>
              <a:t> 3) Ridge (L2) Regression: to add an regularization term to my regression</a:t>
            </a:r>
          </a:p>
          <a:p>
            <a:pPr>
              <a:buFont typeface="Wingdings" panose="05000000000000000000" pitchFamily="2" charset="2"/>
              <a:buChar char="v"/>
            </a:pPr>
            <a:r>
              <a:rPr lang="en-US" dirty="0"/>
              <a:t> 4) Recursive Neural Network: to integrate both auto-regression and other exogenous variables</a:t>
            </a:r>
          </a:p>
        </p:txBody>
      </p:sp>
    </p:spTree>
    <p:extLst>
      <p:ext uri="{BB962C8B-B14F-4D97-AF65-F5344CB8AC3E}">
        <p14:creationId xmlns:p14="http://schemas.microsoft.com/office/powerpoint/2010/main" val="1731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Analysis Results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The results from implementing each model were the following: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marL="0" indent="0">
              <a:buNone/>
            </a:pPr>
            <a:endParaRPr lang="en-US" dirty="0"/>
          </a:p>
          <a:p>
            <a:pPr>
              <a:buFont typeface="Wingdings" panose="05000000000000000000" pitchFamily="2" charset="2"/>
              <a:buChar char="v"/>
            </a:pPr>
            <a:r>
              <a:rPr lang="en-US" dirty="0"/>
              <a:t> The best performing model was the recursive neural network.</a:t>
            </a:r>
          </a:p>
        </p:txBody>
      </p:sp>
      <p:pic>
        <p:nvPicPr>
          <p:cNvPr id="4" name="Picture 3">
            <a:extLst>
              <a:ext uri="{FF2B5EF4-FFF2-40B4-BE49-F238E27FC236}">
                <a16:creationId xmlns:a16="http://schemas.microsoft.com/office/drawing/2014/main" id="{448C4483-205C-4956-AE84-413CA535BEE0}"/>
              </a:ext>
            </a:extLst>
          </p:cNvPr>
          <p:cNvPicPr>
            <a:picLocks noChangeAspect="1"/>
          </p:cNvPicPr>
          <p:nvPr/>
        </p:nvPicPr>
        <p:blipFill>
          <a:blip r:embed="rId2"/>
          <a:stretch>
            <a:fillRect/>
          </a:stretch>
        </p:blipFill>
        <p:spPr>
          <a:xfrm>
            <a:off x="2891996" y="2495550"/>
            <a:ext cx="6408008" cy="1866900"/>
          </a:xfrm>
          <a:prstGeom prst="rect">
            <a:avLst/>
          </a:prstGeom>
        </p:spPr>
      </p:pic>
    </p:spTree>
    <p:extLst>
      <p:ext uri="{BB962C8B-B14F-4D97-AF65-F5344CB8AC3E}">
        <p14:creationId xmlns:p14="http://schemas.microsoft.com/office/powerpoint/2010/main" val="344393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Recommendation</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My recommendation for future forecasts of the S&amp;P would be to use a combination of the Ridge model along with the RNN given that the Ridge model provided more accurate results meanwhile the RNN provided a more dynamic estimate for the overall mean returns we could expect to see from the S&amp;P.</a:t>
            </a:r>
          </a:p>
        </p:txBody>
      </p:sp>
    </p:spTree>
    <p:extLst>
      <p:ext uri="{BB962C8B-B14F-4D97-AF65-F5344CB8AC3E}">
        <p14:creationId xmlns:p14="http://schemas.microsoft.com/office/powerpoint/2010/main" val="238809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Future Studies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If I were to perform future studies with the S&amp;P I would probably try to forecast the S&amp;P returns using an RNN with difference types of layers such as LSTM. </a:t>
            </a:r>
          </a:p>
          <a:p>
            <a:pPr>
              <a:buFont typeface="Wingdings" panose="05000000000000000000" pitchFamily="2" charset="2"/>
              <a:buChar char="v"/>
            </a:pPr>
            <a:r>
              <a:rPr lang="en-US" dirty="0"/>
              <a:t> Additionally, I would like to perform a forecast using hourly prices as opposed to daily statistics to have a much more robust estimator with an adjustment for seasonality </a:t>
            </a:r>
          </a:p>
        </p:txBody>
      </p:sp>
    </p:spTree>
    <p:extLst>
      <p:ext uri="{BB962C8B-B14F-4D97-AF65-F5344CB8AC3E}">
        <p14:creationId xmlns:p14="http://schemas.microsoft.com/office/powerpoint/2010/main" val="301399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512B-179F-4612-B37F-733574ADA19A}"/>
              </a:ext>
            </a:extLst>
          </p:cNvPr>
          <p:cNvSpPr>
            <a:spLocks noGrp="1"/>
          </p:cNvSpPr>
          <p:nvPr>
            <p:ph type="title"/>
          </p:nvPr>
        </p:nvSpPr>
        <p:spPr/>
        <p:txBody>
          <a:bodyPr/>
          <a:lstStyle/>
          <a:p>
            <a:r>
              <a:rPr lang="en-US" dirty="0"/>
              <a:t>Problem &amp; Context</a:t>
            </a:r>
          </a:p>
        </p:txBody>
      </p:sp>
      <p:sp>
        <p:nvSpPr>
          <p:cNvPr id="3" name="Content Placeholder 2">
            <a:extLst>
              <a:ext uri="{FF2B5EF4-FFF2-40B4-BE49-F238E27FC236}">
                <a16:creationId xmlns:a16="http://schemas.microsoft.com/office/drawing/2014/main" id="{79770289-41EA-4AF1-B4B3-8F4AA05A584A}"/>
              </a:ext>
            </a:extLst>
          </p:cNvPr>
          <p:cNvSpPr>
            <a:spLocks noGrp="1"/>
          </p:cNvSpPr>
          <p:nvPr>
            <p:ph idx="1"/>
          </p:nvPr>
        </p:nvSpPr>
        <p:spPr/>
        <p:txBody>
          <a:bodyPr/>
          <a:lstStyle/>
          <a:p>
            <a:pPr>
              <a:buFont typeface="Wingdings" panose="05000000000000000000" pitchFamily="2" charset="2"/>
              <a:buChar char="v"/>
            </a:pPr>
            <a:r>
              <a:rPr lang="en-US" dirty="0"/>
              <a:t> The S&amp;P index is used as an investment vehicle and investment performance benchmark by institutional and large private investors alike, thus being able to forecast its returns with high accuracy is of utmost importance for both of these groups. </a:t>
            </a:r>
          </a:p>
          <a:p>
            <a:pPr>
              <a:buFont typeface="Wingdings" panose="05000000000000000000" pitchFamily="2" charset="2"/>
              <a:buChar char="v"/>
            </a:pPr>
            <a:r>
              <a:rPr lang="en-US" dirty="0"/>
              <a:t> This project uses different statistical models and variables in order to find the best forecast of the S&amp;P closing price with the smallest Mean Absolute Deviations and Mean Absolute Percentage Error</a:t>
            </a:r>
          </a:p>
        </p:txBody>
      </p:sp>
    </p:spTree>
    <p:extLst>
      <p:ext uri="{BB962C8B-B14F-4D97-AF65-F5344CB8AC3E}">
        <p14:creationId xmlns:p14="http://schemas.microsoft.com/office/powerpoint/2010/main" val="3737279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512B-179F-4612-B37F-733574ADA19A}"/>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a16="http://schemas.microsoft.com/office/drawing/2014/main" id="{79770289-41EA-4AF1-B4B3-8F4AA05A584A}"/>
              </a:ext>
            </a:extLst>
          </p:cNvPr>
          <p:cNvSpPr>
            <a:spLocks noGrp="1"/>
          </p:cNvSpPr>
          <p:nvPr>
            <p:ph idx="1"/>
          </p:nvPr>
        </p:nvSpPr>
        <p:spPr>
          <a:xfrm>
            <a:off x="1097280" y="2108201"/>
            <a:ext cx="4398645" cy="3760891"/>
          </a:xfrm>
        </p:spPr>
        <p:txBody>
          <a:bodyPr/>
          <a:lstStyle/>
          <a:p>
            <a:pPr>
              <a:buFont typeface="Wingdings" panose="05000000000000000000" pitchFamily="2" charset="2"/>
              <a:buChar char="v"/>
            </a:pPr>
            <a:r>
              <a:rPr lang="en-US" dirty="0"/>
              <a:t> Some of the key stakeholders for this project would be Asset Management Firms, Pension Funds, Endowments and Market Risk Managers</a:t>
            </a:r>
          </a:p>
          <a:p>
            <a:pPr>
              <a:buFont typeface="Wingdings" panose="05000000000000000000" pitchFamily="2" charset="2"/>
              <a:buChar char="v"/>
            </a:pPr>
            <a:r>
              <a:rPr lang="en-US" dirty="0"/>
              <a:t> Any sort of organization which uses the S&amp;P index as a performance benchmark would find this project to be meaningful.</a:t>
            </a:r>
          </a:p>
        </p:txBody>
      </p:sp>
      <p:pic>
        <p:nvPicPr>
          <p:cNvPr id="4" name="Picture 3">
            <a:extLst>
              <a:ext uri="{FF2B5EF4-FFF2-40B4-BE49-F238E27FC236}">
                <a16:creationId xmlns:a16="http://schemas.microsoft.com/office/drawing/2014/main" id="{737FC377-B18A-4DF9-A781-54C9310C8282}"/>
              </a:ext>
            </a:extLst>
          </p:cNvPr>
          <p:cNvPicPr>
            <a:picLocks noChangeAspect="1"/>
          </p:cNvPicPr>
          <p:nvPr/>
        </p:nvPicPr>
        <p:blipFill>
          <a:blip r:embed="rId2"/>
          <a:stretch>
            <a:fillRect/>
          </a:stretch>
        </p:blipFill>
        <p:spPr>
          <a:xfrm>
            <a:off x="6096000" y="2108201"/>
            <a:ext cx="5060948" cy="2530474"/>
          </a:xfrm>
          <a:prstGeom prst="rect">
            <a:avLst/>
          </a:prstGeom>
        </p:spPr>
      </p:pic>
    </p:spTree>
    <p:extLst>
      <p:ext uri="{BB962C8B-B14F-4D97-AF65-F5344CB8AC3E}">
        <p14:creationId xmlns:p14="http://schemas.microsoft.com/office/powerpoint/2010/main" val="251198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Success Metrics &amp; Constrains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The success metrics for this project would be to find an estimator able to provide a forecast with less than 1% Mean Absolute Percentage Error, since any error above this percentage would deem the forecast to be useless or too inaccurate to be useful for a stakeholder. Four different models were tested Auto Regressive Integrated Moving Average (ARIMA), Vector Autoregression (VAR), Ridge Regression and a Recursive Neural Network (RNN).</a:t>
            </a:r>
          </a:p>
          <a:p>
            <a:pPr>
              <a:buFont typeface="Wingdings" panose="05000000000000000000" pitchFamily="2" charset="2"/>
              <a:buChar char="v"/>
            </a:pPr>
            <a:r>
              <a:rPr lang="en-US" dirty="0"/>
              <a:t>The constrains of this analysis are that the data we were able to source only includes stock market opening, closing, minimum, maximum and daily traded volumes. However, we do not have any information regarding the price fluctuations the S&amp;P index or any its constituents underwent on any given day, therefore this forecast would only allow for daily and not intra-day trading. </a:t>
            </a:r>
          </a:p>
        </p:txBody>
      </p:sp>
    </p:spTree>
    <p:extLst>
      <p:ext uri="{BB962C8B-B14F-4D97-AF65-F5344CB8AC3E}">
        <p14:creationId xmlns:p14="http://schemas.microsoft.com/office/powerpoint/2010/main" val="168538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Preliminary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The data set includes daily information for the top 5 constituents of the S&amp;P Index (Facebook, Amazon, Google, Microsoft, Apple) along with data for the index itself</a:t>
            </a:r>
          </a:p>
          <a:p>
            <a:pPr>
              <a:buFont typeface="Wingdings" panose="05000000000000000000" pitchFamily="2" charset="2"/>
              <a:buChar char="v"/>
            </a:pPr>
            <a:r>
              <a:rPr lang="en-US" dirty="0"/>
              <a:t> The data set has the traded volume, opening, closing, minimum and maximum prices for each trading day since January 1st 2015 and comes directly from the Yahoo Finance website. </a:t>
            </a:r>
          </a:p>
          <a:p>
            <a:pPr>
              <a:buFont typeface="Wingdings" panose="05000000000000000000" pitchFamily="2" charset="2"/>
              <a:buChar char="v"/>
            </a:pPr>
            <a:r>
              <a:rPr lang="en-US" dirty="0"/>
              <a:t> The preliminary data analysis shows the top 5 constituents of the index are very deeply related to the performance of the S&amp;P Index itself</a:t>
            </a:r>
          </a:p>
        </p:txBody>
      </p:sp>
    </p:spTree>
    <p:extLst>
      <p:ext uri="{BB962C8B-B14F-4D97-AF65-F5344CB8AC3E}">
        <p14:creationId xmlns:p14="http://schemas.microsoft.com/office/powerpoint/2010/main" val="330420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Exploratory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Some of the salient features we uncovered during our EDA included:</a:t>
            </a:r>
          </a:p>
          <a:p>
            <a:pPr>
              <a:buFont typeface="Wingdings" panose="05000000000000000000" pitchFamily="2" charset="2"/>
              <a:buChar char="v"/>
            </a:pPr>
            <a:r>
              <a:rPr lang="en-US" dirty="0"/>
              <a:t> The correlations between the S&amp;P index and the top 5 constituents are very high</a:t>
            </a:r>
          </a:p>
          <a:p>
            <a:pPr>
              <a:buFont typeface="Wingdings" panose="05000000000000000000" pitchFamily="2" charset="2"/>
              <a:buChar char="v"/>
            </a:pPr>
            <a:r>
              <a:rPr lang="en-US" dirty="0"/>
              <a:t>The distribution of returns for the top 5 constituents and the index itself having a mean of 0 and a normal distribution bell shape</a:t>
            </a:r>
          </a:p>
          <a:p>
            <a:pPr>
              <a:buFont typeface="Wingdings" panose="05000000000000000000" pitchFamily="2" charset="2"/>
              <a:buChar char="v"/>
            </a:pPr>
            <a:r>
              <a:rPr lang="en-US" dirty="0"/>
              <a:t> We confirmed that all variables are stationary and suitable to be used in Auto Regression Models</a:t>
            </a:r>
          </a:p>
        </p:txBody>
      </p:sp>
    </p:spTree>
    <p:extLst>
      <p:ext uri="{BB962C8B-B14F-4D97-AF65-F5344CB8AC3E}">
        <p14:creationId xmlns:p14="http://schemas.microsoft.com/office/powerpoint/2010/main" val="114288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Exploratory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Correlation of variables: </a:t>
            </a:r>
          </a:p>
        </p:txBody>
      </p:sp>
      <p:pic>
        <p:nvPicPr>
          <p:cNvPr id="4" name="Picture 3">
            <a:extLst>
              <a:ext uri="{FF2B5EF4-FFF2-40B4-BE49-F238E27FC236}">
                <a16:creationId xmlns:a16="http://schemas.microsoft.com/office/drawing/2014/main" id="{CB6D431F-39BF-47B1-B874-E2512B921E11}"/>
              </a:ext>
            </a:extLst>
          </p:cNvPr>
          <p:cNvPicPr>
            <a:picLocks noChangeAspect="1"/>
          </p:cNvPicPr>
          <p:nvPr/>
        </p:nvPicPr>
        <p:blipFill>
          <a:blip r:embed="rId2"/>
          <a:stretch>
            <a:fillRect/>
          </a:stretch>
        </p:blipFill>
        <p:spPr>
          <a:xfrm>
            <a:off x="2624137" y="2511530"/>
            <a:ext cx="5919788" cy="3768545"/>
          </a:xfrm>
          <a:prstGeom prst="rect">
            <a:avLst/>
          </a:prstGeom>
        </p:spPr>
      </p:pic>
    </p:spTree>
    <p:extLst>
      <p:ext uri="{BB962C8B-B14F-4D97-AF65-F5344CB8AC3E}">
        <p14:creationId xmlns:p14="http://schemas.microsoft.com/office/powerpoint/2010/main" val="113142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Exploratory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Daily Percentage Returns – note the mean around</a:t>
            </a:r>
          </a:p>
        </p:txBody>
      </p:sp>
      <p:pic>
        <p:nvPicPr>
          <p:cNvPr id="5" name="Picture 4">
            <a:extLst>
              <a:ext uri="{FF2B5EF4-FFF2-40B4-BE49-F238E27FC236}">
                <a16:creationId xmlns:a16="http://schemas.microsoft.com/office/drawing/2014/main" id="{4D742C94-AAC3-4A10-80CD-5CA5D8459648}"/>
              </a:ext>
            </a:extLst>
          </p:cNvPr>
          <p:cNvPicPr>
            <a:picLocks noChangeAspect="1"/>
          </p:cNvPicPr>
          <p:nvPr/>
        </p:nvPicPr>
        <p:blipFill>
          <a:blip r:embed="rId2"/>
          <a:stretch>
            <a:fillRect/>
          </a:stretch>
        </p:blipFill>
        <p:spPr>
          <a:xfrm>
            <a:off x="2712124" y="2478356"/>
            <a:ext cx="6767751" cy="3914509"/>
          </a:xfrm>
          <a:prstGeom prst="rect">
            <a:avLst/>
          </a:prstGeom>
        </p:spPr>
      </p:pic>
    </p:spTree>
    <p:extLst>
      <p:ext uri="{BB962C8B-B14F-4D97-AF65-F5344CB8AC3E}">
        <p14:creationId xmlns:p14="http://schemas.microsoft.com/office/powerpoint/2010/main" val="131256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240-5CEB-4F23-A63D-9221AFB79EB5}"/>
              </a:ext>
            </a:extLst>
          </p:cNvPr>
          <p:cNvSpPr>
            <a:spLocks noGrp="1"/>
          </p:cNvSpPr>
          <p:nvPr>
            <p:ph type="title"/>
          </p:nvPr>
        </p:nvSpPr>
        <p:spPr/>
        <p:txBody>
          <a:bodyPr/>
          <a:lstStyle/>
          <a:p>
            <a:r>
              <a:rPr lang="en-US" dirty="0"/>
              <a:t>Exploratory Data Analysis</a:t>
            </a:r>
          </a:p>
        </p:txBody>
      </p:sp>
      <p:sp>
        <p:nvSpPr>
          <p:cNvPr id="8" name="Content Placeholder 2">
            <a:extLst>
              <a:ext uri="{FF2B5EF4-FFF2-40B4-BE49-F238E27FC236}">
                <a16:creationId xmlns:a16="http://schemas.microsoft.com/office/drawing/2014/main" id="{724AEC56-87F8-4EB8-9712-46F678742535}"/>
              </a:ext>
            </a:extLst>
          </p:cNvPr>
          <p:cNvSpPr>
            <a:spLocks noGrp="1"/>
          </p:cNvSpPr>
          <p:nvPr>
            <p:ph idx="1"/>
          </p:nvPr>
        </p:nvSpPr>
        <p:spPr>
          <a:xfrm>
            <a:off x="1097280" y="2108201"/>
            <a:ext cx="10058400" cy="3760891"/>
          </a:xfrm>
        </p:spPr>
        <p:txBody>
          <a:bodyPr/>
          <a:lstStyle/>
          <a:p>
            <a:pPr>
              <a:buFont typeface="Wingdings" panose="05000000000000000000" pitchFamily="2" charset="2"/>
              <a:buChar char="v"/>
            </a:pPr>
            <a:r>
              <a:rPr lang="en-US" dirty="0"/>
              <a:t> Partial Autocorrelation Plot – note the 1</a:t>
            </a:r>
            <a:r>
              <a:rPr lang="en-US" baseline="30000" dirty="0"/>
              <a:t>st</a:t>
            </a:r>
            <a:r>
              <a:rPr lang="en-US" dirty="0"/>
              <a:t> note indicates the ideal model would be an AR(0)</a:t>
            </a:r>
          </a:p>
        </p:txBody>
      </p:sp>
      <p:pic>
        <p:nvPicPr>
          <p:cNvPr id="4" name="Picture 3">
            <a:extLst>
              <a:ext uri="{FF2B5EF4-FFF2-40B4-BE49-F238E27FC236}">
                <a16:creationId xmlns:a16="http://schemas.microsoft.com/office/drawing/2014/main" id="{EC4BB72E-0521-47C4-AD79-4C59357139D1}"/>
              </a:ext>
            </a:extLst>
          </p:cNvPr>
          <p:cNvPicPr>
            <a:picLocks noChangeAspect="1"/>
          </p:cNvPicPr>
          <p:nvPr/>
        </p:nvPicPr>
        <p:blipFill>
          <a:blip r:embed="rId2"/>
          <a:stretch>
            <a:fillRect/>
          </a:stretch>
        </p:blipFill>
        <p:spPr>
          <a:xfrm>
            <a:off x="3263474" y="2421042"/>
            <a:ext cx="5665052" cy="3903558"/>
          </a:xfrm>
          <a:prstGeom prst="rect">
            <a:avLst/>
          </a:prstGeom>
        </p:spPr>
      </p:pic>
    </p:spTree>
    <p:extLst>
      <p:ext uri="{BB962C8B-B14F-4D97-AF65-F5344CB8AC3E}">
        <p14:creationId xmlns:p14="http://schemas.microsoft.com/office/powerpoint/2010/main" val="137877589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{B0710272-0376-4A4B-B7E1-5CCBA8C7E7F6}tf22712842_win32</Template>
  <TotalTime>116</TotalTime>
  <Words>753</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Bookman Old Style</vt:lpstr>
      <vt:lpstr>Calibri</vt:lpstr>
      <vt:lpstr>Franklin Gothic Book</vt:lpstr>
      <vt:lpstr>Wingdings</vt:lpstr>
      <vt:lpstr>1_RetrospectVTI</vt:lpstr>
      <vt:lpstr>Can we predict the S&amp;P returns?</vt:lpstr>
      <vt:lpstr>Problem &amp; Context</vt:lpstr>
      <vt:lpstr>Stakeholders</vt:lpstr>
      <vt:lpstr>Success Metrics &amp; Constrains</vt:lpstr>
      <vt:lpstr>Preliminary Data Analysis</vt:lpstr>
      <vt:lpstr>Exploratory Data Analysis</vt:lpstr>
      <vt:lpstr>Exploratory Data Analysis</vt:lpstr>
      <vt:lpstr>Exploratory Data Analysis</vt:lpstr>
      <vt:lpstr>Exploratory Data Analysis</vt:lpstr>
      <vt:lpstr>Modeling</vt:lpstr>
      <vt:lpstr>Analysis Results</vt:lpstr>
      <vt:lpstr>Recommendation</vt:lpstr>
      <vt:lpstr>Future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predict the S&amp;P returns?</dc:title>
  <dc:creator>Marcelo Fuentes</dc:creator>
  <cp:lastModifiedBy>Marcelo Fuentes</cp:lastModifiedBy>
  <cp:revision>28</cp:revision>
  <dcterms:created xsi:type="dcterms:W3CDTF">2021-01-16T01:39:03Z</dcterms:created>
  <dcterms:modified xsi:type="dcterms:W3CDTF">2021-01-25T01:10:14Z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